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6" r:id="rId2"/>
    <p:sldId id="384" r:id="rId3"/>
    <p:sldId id="385" r:id="rId4"/>
    <p:sldId id="381" r:id="rId5"/>
    <p:sldId id="325" r:id="rId6"/>
    <p:sldId id="326" r:id="rId7"/>
    <p:sldId id="328" r:id="rId8"/>
    <p:sldId id="329" r:id="rId9"/>
    <p:sldId id="327" r:id="rId10"/>
    <p:sldId id="330" r:id="rId11"/>
    <p:sldId id="331" r:id="rId12"/>
    <p:sldId id="332" r:id="rId13"/>
    <p:sldId id="333" r:id="rId14"/>
    <p:sldId id="334" r:id="rId15"/>
    <p:sldId id="335" r:id="rId16"/>
    <p:sldId id="336" r:id="rId17"/>
    <p:sldId id="337" r:id="rId18"/>
    <p:sldId id="338" r:id="rId19"/>
    <p:sldId id="339" r:id="rId20"/>
    <p:sldId id="340" r:id="rId21"/>
    <p:sldId id="341" r:id="rId22"/>
    <p:sldId id="342" r:id="rId23"/>
    <p:sldId id="343" r:id="rId24"/>
    <p:sldId id="344" r:id="rId25"/>
    <p:sldId id="345" r:id="rId26"/>
    <p:sldId id="346" r:id="rId27"/>
    <p:sldId id="347" r:id="rId28"/>
    <p:sldId id="348" r:id="rId29"/>
    <p:sldId id="349" r:id="rId30"/>
    <p:sldId id="354" r:id="rId31"/>
    <p:sldId id="355" r:id="rId32"/>
    <p:sldId id="356" r:id="rId33"/>
    <p:sldId id="357" r:id="rId34"/>
    <p:sldId id="358" r:id="rId35"/>
    <p:sldId id="359" r:id="rId36"/>
    <p:sldId id="360" r:id="rId37"/>
    <p:sldId id="350" r:id="rId38"/>
    <p:sldId id="361" r:id="rId39"/>
    <p:sldId id="362" r:id="rId40"/>
    <p:sldId id="324" r:id="rId41"/>
    <p:sldId id="291" r:id="rId42"/>
    <p:sldId id="292" r:id="rId43"/>
    <p:sldId id="297" r:id="rId44"/>
    <p:sldId id="257" r:id="rId45"/>
    <p:sldId id="258" r:id="rId46"/>
    <p:sldId id="259" r:id="rId47"/>
    <p:sldId id="261" r:id="rId48"/>
    <p:sldId id="262" r:id="rId49"/>
    <p:sldId id="263" r:id="rId50"/>
    <p:sldId id="264" r:id="rId51"/>
    <p:sldId id="299" r:id="rId52"/>
    <p:sldId id="300" r:id="rId53"/>
    <p:sldId id="301" r:id="rId54"/>
    <p:sldId id="265" r:id="rId55"/>
    <p:sldId id="266" r:id="rId56"/>
    <p:sldId id="267" r:id="rId57"/>
    <p:sldId id="268" r:id="rId58"/>
    <p:sldId id="269" r:id="rId59"/>
    <p:sldId id="270" r:id="rId60"/>
    <p:sldId id="302" r:id="rId61"/>
    <p:sldId id="298" r:id="rId62"/>
    <p:sldId id="271" r:id="rId63"/>
    <p:sldId id="272" r:id="rId64"/>
    <p:sldId id="273" r:id="rId65"/>
    <p:sldId id="274" r:id="rId66"/>
    <p:sldId id="275" r:id="rId67"/>
    <p:sldId id="276" r:id="rId68"/>
    <p:sldId id="293" r:id="rId69"/>
    <p:sldId id="294" r:id="rId70"/>
    <p:sldId id="295" r:id="rId71"/>
    <p:sldId id="277" r:id="rId72"/>
    <p:sldId id="278" r:id="rId73"/>
    <p:sldId id="279" r:id="rId74"/>
    <p:sldId id="280" r:id="rId75"/>
    <p:sldId id="281" r:id="rId76"/>
    <p:sldId id="315" r:id="rId77"/>
    <p:sldId id="316" r:id="rId78"/>
    <p:sldId id="317" r:id="rId79"/>
    <p:sldId id="318" r:id="rId80"/>
    <p:sldId id="319" r:id="rId81"/>
    <p:sldId id="320" r:id="rId82"/>
    <p:sldId id="321" r:id="rId83"/>
    <p:sldId id="322" r:id="rId84"/>
    <p:sldId id="323" r:id="rId85"/>
    <p:sldId id="369" r:id="rId86"/>
    <p:sldId id="370" r:id="rId87"/>
    <p:sldId id="371" r:id="rId88"/>
    <p:sldId id="372" r:id="rId89"/>
    <p:sldId id="373" r:id="rId90"/>
    <p:sldId id="374" r:id="rId91"/>
    <p:sldId id="375" r:id="rId92"/>
    <p:sldId id="376" r:id="rId93"/>
    <p:sldId id="377" r:id="rId94"/>
    <p:sldId id="378" r:id="rId95"/>
    <p:sldId id="379" r:id="rId96"/>
    <p:sldId id="380" r:id="rId97"/>
  </p:sldIdLst>
  <p:sldSz cx="9144000" cy="6858000" type="screen4x3"/>
  <p:notesSz cx="6858000" cy="9144000"/>
  <p:defaultTextStyle>
    <a:defPPr>
      <a:defRPr lang="ar-SA"/>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82" d="100"/>
          <a:sy n="82" d="100"/>
        </p:scale>
        <p:origin x="1474" y="5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 /><Relationship Id="rId21" Type="http://schemas.openxmlformats.org/officeDocument/2006/relationships/slide" Target="slides/slide20.xml" /><Relationship Id="rId34" Type="http://schemas.openxmlformats.org/officeDocument/2006/relationships/slide" Target="slides/slide33.xml" /><Relationship Id="rId42" Type="http://schemas.openxmlformats.org/officeDocument/2006/relationships/slide" Target="slides/slide41.xml" /><Relationship Id="rId47" Type="http://schemas.openxmlformats.org/officeDocument/2006/relationships/slide" Target="slides/slide46.xml" /><Relationship Id="rId50" Type="http://schemas.openxmlformats.org/officeDocument/2006/relationships/slide" Target="slides/slide49.xml" /><Relationship Id="rId55" Type="http://schemas.openxmlformats.org/officeDocument/2006/relationships/slide" Target="slides/slide54.xml" /><Relationship Id="rId63" Type="http://schemas.openxmlformats.org/officeDocument/2006/relationships/slide" Target="slides/slide62.xml" /><Relationship Id="rId68" Type="http://schemas.openxmlformats.org/officeDocument/2006/relationships/slide" Target="slides/slide67.xml" /><Relationship Id="rId76" Type="http://schemas.openxmlformats.org/officeDocument/2006/relationships/slide" Target="slides/slide75.xml" /><Relationship Id="rId84" Type="http://schemas.openxmlformats.org/officeDocument/2006/relationships/slide" Target="slides/slide83.xml" /><Relationship Id="rId89" Type="http://schemas.openxmlformats.org/officeDocument/2006/relationships/slide" Target="slides/slide88.xml" /><Relationship Id="rId97" Type="http://schemas.openxmlformats.org/officeDocument/2006/relationships/slide" Target="slides/slide96.xml" /><Relationship Id="rId7" Type="http://schemas.openxmlformats.org/officeDocument/2006/relationships/slide" Target="slides/slide6.xml" /><Relationship Id="rId71" Type="http://schemas.openxmlformats.org/officeDocument/2006/relationships/slide" Target="slides/slide70.xml" /><Relationship Id="rId92" Type="http://schemas.openxmlformats.org/officeDocument/2006/relationships/slide" Target="slides/slide91.xml" /><Relationship Id="rId2" Type="http://schemas.openxmlformats.org/officeDocument/2006/relationships/slide" Target="slides/slide1.xml" /><Relationship Id="rId16" Type="http://schemas.openxmlformats.org/officeDocument/2006/relationships/slide" Target="slides/slide15.xml" /><Relationship Id="rId29" Type="http://schemas.openxmlformats.org/officeDocument/2006/relationships/slide" Target="slides/slide28.xml" /><Relationship Id="rId11" Type="http://schemas.openxmlformats.org/officeDocument/2006/relationships/slide" Target="slides/slide10.xml" /><Relationship Id="rId24" Type="http://schemas.openxmlformats.org/officeDocument/2006/relationships/slide" Target="slides/slide23.xml" /><Relationship Id="rId32" Type="http://schemas.openxmlformats.org/officeDocument/2006/relationships/slide" Target="slides/slide31.xml" /><Relationship Id="rId37" Type="http://schemas.openxmlformats.org/officeDocument/2006/relationships/slide" Target="slides/slide36.xml" /><Relationship Id="rId40" Type="http://schemas.openxmlformats.org/officeDocument/2006/relationships/slide" Target="slides/slide39.xml" /><Relationship Id="rId45" Type="http://schemas.openxmlformats.org/officeDocument/2006/relationships/slide" Target="slides/slide44.xml" /><Relationship Id="rId53" Type="http://schemas.openxmlformats.org/officeDocument/2006/relationships/slide" Target="slides/slide52.xml" /><Relationship Id="rId58" Type="http://schemas.openxmlformats.org/officeDocument/2006/relationships/slide" Target="slides/slide57.xml" /><Relationship Id="rId66" Type="http://schemas.openxmlformats.org/officeDocument/2006/relationships/slide" Target="slides/slide65.xml" /><Relationship Id="rId74" Type="http://schemas.openxmlformats.org/officeDocument/2006/relationships/slide" Target="slides/slide73.xml" /><Relationship Id="rId79" Type="http://schemas.openxmlformats.org/officeDocument/2006/relationships/slide" Target="slides/slide78.xml" /><Relationship Id="rId87" Type="http://schemas.openxmlformats.org/officeDocument/2006/relationships/slide" Target="slides/slide86.xml" /><Relationship Id="rId5" Type="http://schemas.openxmlformats.org/officeDocument/2006/relationships/slide" Target="slides/slide4.xml" /><Relationship Id="rId61" Type="http://schemas.openxmlformats.org/officeDocument/2006/relationships/slide" Target="slides/slide60.xml" /><Relationship Id="rId82" Type="http://schemas.openxmlformats.org/officeDocument/2006/relationships/slide" Target="slides/slide81.xml" /><Relationship Id="rId90" Type="http://schemas.openxmlformats.org/officeDocument/2006/relationships/slide" Target="slides/slide89.xml" /><Relationship Id="rId95" Type="http://schemas.openxmlformats.org/officeDocument/2006/relationships/slide" Target="slides/slide94.xml" /><Relationship Id="rId19" Type="http://schemas.openxmlformats.org/officeDocument/2006/relationships/slide" Target="slides/slide18.xml" /><Relationship Id="rId14" Type="http://schemas.openxmlformats.org/officeDocument/2006/relationships/slide" Target="slides/slide13.xml" /><Relationship Id="rId22" Type="http://schemas.openxmlformats.org/officeDocument/2006/relationships/slide" Target="slides/slide21.xml" /><Relationship Id="rId27" Type="http://schemas.openxmlformats.org/officeDocument/2006/relationships/slide" Target="slides/slide26.xml" /><Relationship Id="rId30" Type="http://schemas.openxmlformats.org/officeDocument/2006/relationships/slide" Target="slides/slide29.xml" /><Relationship Id="rId35" Type="http://schemas.openxmlformats.org/officeDocument/2006/relationships/slide" Target="slides/slide34.xml" /><Relationship Id="rId43" Type="http://schemas.openxmlformats.org/officeDocument/2006/relationships/slide" Target="slides/slide42.xml" /><Relationship Id="rId48" Type="http://schemas.openxmlformats.org/officeDocument/2006/relationships/slide" Target="slides/slide47.xml" /><Relationship Id="rId56" Type="http://schemas.openxmlformats.org/officeDocument/2006/relationships/slide" Target="slides/slide55.xml" /><Relationship Id="rId64" Type="http://schemas.openxmlformats.org/officeDocument/2006/relationships/slide" Target="slides/slide63.xml" /><Relationship Id="rId69" Type="http://schemas.openxmlformats.org/officeDocument/2006/relationships/slide" Target="slides/slide68.xml" /><Relationship Id="rId77" Type="http://schemas.openxmlformats.org/officeDocument/2006/relationships/slide" Target="slides/slide76.xml" /><Relationship Id="rId100" Type="http://schemas.openxmlformats.org/officeDocument/2006/relationships/theme" Target="theme/theme1.xml" /><Relationship Id="rId8" Type="http://schemas.openxmlformats.org/officeDocument/2006/relationships/slide" Target="slides/slide7.xml" /><Relationship Id="rId51" Type="http://schemas.openxmlformats.org/officeDocument/2006/relationships/slide" Target="slides/slide50.xml" /><Relationship Id="rId72" Type="http://schemas.openxmlformats.org/officeDocument/2006/relationships/slide" Target="slides/slide71.xml" /><Relationship Id="rId80" Type="http://schemas.openxmlformats.org/officeDocument/2006/relationships/slide" Target="slides/slide79.xml" /><Relationship Id="rId85" Type="http://schemas.openxmlformats.org/officeDocument/2006/relationships/slide" Target="slides/slide84.xml" /><Relationship Id="rId93" Type="http://schemas.openxmlformats.org/officeDocument/2006/relationships/slide" Target="slides/slide92.xml" /><Relationship Id="rId98" Type="http://schemas.openxmlformats.org/officeDocument/2006/relationships/presProps" Target="presProps.xml" /><Relationship Id="rId3" Type="http://schemas.openxmlformats.org/officeDocument/2006/relationships/slide" Target="slides/slide2.xml" /><Relationship Id="rId12" Type="http://schemas.openxmlformats.org/officeDocument/2006/relationships/slide" Target="slides/slide11.xml" /><Relationship Id="rId17" Type="http://schemas.openxmlformats.org/officeDocument/2006/relationships/slide" Target="slides/slide16.xml" /><Relationship Id="rId25" Type="http://schemas.openxmlformats.org/officeDocument/2006/relationships/slide" Target="slides/slide24.xml" /><Relationship Id="rId33" Type="http://schemas.openxmlformats.org/officeDocument/2006/relationships/slide" Target="slides/slide32.xml" /><Relationship Id="rId38" Type="http://schemas.openxmlformats.org/officeDocument/2006/relationships/slide" Target="slides/slide37.xml" /><Relationship Id="rId46" Type="http://schemas.openxmlformats.org/officeDocument/2006/relationships/slide" Target="slides/slide45.xml" /><Relationship Id="rId59" Type="http://schemas.openxmlformats.org/officeDocument/2006/relationships/slide" Target="slides/slide58.xml" /><Relationship Id="rId67" Type="http://schemas.openxmlformats.org/officeDocument/2006/relationships/slide" Target="slides/slide66.xml" /><Relationship Id="rId20" Type="http://schemas.openxmlformats.org/officeDocument/2006/relationships/slide" Target="slides/slide19.xml" /><Relationship Id="rId41" Type="http://schemas.openxmlformats.org/officeDocument/2006/relationships/slide" Target="slides/slide40.xml" /><Relationship Id="rId54" Type="http://schemas.openxmlformats.org/officeDocument/2006/relationships/slide" Target="slides/slide53.xml" /><Relationship Id="rId62" Type="http://schemas.openxmlformats.org/officeDocument/2006/relationships/slide" Target="slides/slide61.xml" /><Relationship Id="rId70" Type="http://schemas.openxmlformats.org/officeDocument/2006/relationships/slide" Target="slides/slide69.xml" /><Relationship Id="rId75" Type="http://schemas.openxmlformats.org/officeDocument/2006/relationships/slide" Target="slides/slide74.xml" /><Relationship Id="rId83" Type="http://schemas.openxmlformats.org/officeDocument/2006/relationships/slide" Target="slides/slide82.xml" /><Relationship Id="rId88" Type="http://schemas.openxmlformats.org/officeDocument/2006/relationships/slide" Target="slides/slide87.xml" /><Relationship Id="rId91" Type="http://schemas.openxmlformats.org/officeDocument/2006/relationships/slide" Target="slides/slide90.xml" /><Relationship Id="rId96" Type="http://schemas.openxmlformats.org/officeDocument/2006/relationships/slide" Target="slides/slide95.xml" /><Relationship Id="rId1" Type="http://schemas.openxmlformats.org/officeDocument/2006/relationships/slideMaster" Target="slideMasters/slideMaster1.xml" /><Relationship Id="rId6" Type="http://schemas.openxmlformats.org/officeDocument/2006/relationships/slide" Target="slides/slide5.xml" /><Relationship Id="rId15" Type="http://schemas.openxmlformats.org/officeDocument/2006/relationships/slide" Target="slides/slide14.xml" /><Relationship Id="rId23" Type="http://schemas.openxmlformats.org/officeDocument/2006/relationships/slide" Target="slides/slide22.xml" /><Relationship Id="rId28" Type="http://schemas.openxmlformats.org/officeDocument/2006/relationships/slide" Target="slides/slide27.xml" /><Relationship Id="rId36" Type="http://schemas.openxmlformats.org/officeDocument/2006/relationships/slide" Target="slides/slide35.xml" /><Relationship Id="rId49" Type="http://schemas.openxmlformats.org/officeDocument/2006/relationships/slide" Target="slides/slide48.xml" /><Relationship Id="rId57" Type="http://schemas.openxmlformats.org/officeDocument/2006/relationships/slide" Target="slides/slide56.xml" /><Relationship Id="rId10" Type="http://schemas.openxmlformats.org/officeDocument/2006/relationships/slide" Target="slides/slide9.xml" /><Relationship Id="rId31" Type="http://schemas.openxmlformats.org/officeDocument/2006/relationships/slide" Target="slides/slide30.xml" /><Relationship Id="rId44" Type="http://schemas.openxmlformats.org/officeDocument/2006/relationships/slide" Target="slides/slide43.xml" /><Relationship Id="rId52" Type="http://schemas.openxmlformats.org/officeDocument/2006/relationships/slide" Target="slides/slide51.xml" /><Relationship Id="rId60" Type="http://schemas.openxmlformats.org/officeDocument/2006/relationships/slide" Target="slides/slide59.xml" /><Relationship Id="rId65" Type="http://schemas.openxmlformats.org/officeDocument/2006/relationships/slide" Target="slides/slide64.xml" /><Relationship Id="rId73" Type="http://schemas.openxmlformats.org/officeDocument/2006/relationships/slide" Target="slides/slide72.xml" /><Relationship Id="rId78" Type="http://schemas.openxmlformats.org/officeDocument/2006/relationships/slide" Target="slides/slide77.xml" /><Relationship Id="rId81" Type="http://schemas.openxmlformats.org/officeDocument/2006/relationships/slide" Target="slides/slide80.xml" /><Relationship Id="rId86" Type="http://schemas.openxmlformats.org/officeDocument/2006/relationships/slide" Target="slides/slide85.xml" /><Relationship Id="rId94" Type="http://schemas.openxmlformats.org/officeDocument/2006/relationships/slide" Target="slides/slide93.xml" /><Relationship Id="rId99" Type="http://schemas.openxmlformats.org/officeDocument/2006/relationships/viewProps" Target="viewProps.xml" /><Relationship Id="rId101" Type="http://schemas.openxmlformats.org/officeDocument/2006/relationships/tableStyles" Target="tableStyles.xml" /><Relationship Id="rId4" Type="http://schemas.openxmlformats.org/officeDocument/2006/relationships/slide" Target="slides/slide3.xml" /><Relationship Id="rId9" Type="http://schemas.openxmlformats.org/officeDocument/2006/relationships/slide" Target="slides/slide8.xml" /><Relationship Id="rId13" Type="http://schemas.openxmlformats.org/officeDocument/2006/relationships/slide" Target="slides/slide12.xml" /><Relationship Id="rId18" Type="http://schemas.openxmlformats.org/officeDocument/2006/relationships/slide" Target="slides/slide17.xml" /><Relationship Id="rId39" Type="http://schemas.openxmlformats.org/officeDocument/2006/relationships/slide" Target="slides/slide38.xml" /></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a:t>انقر لتحرير نمط العنوان الرئيسي</a:t>
            </a:r>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a:t>انقر لتحرير نمط العنوان الثانوي الرئيسي</a:t>
            </a:r>
          </a:p>
        </p:txBody>
      </p:sp>
      <p:sp>
        <p:nvSpPr>
          <p:cNvPr id="4" name="عنصر نائب للتاريخ 3">
            <a:extLst>
              <a:ext uri="{FF2B5EF4-FFF2-40B4-BE49-F238E27FC236}">
                <a16:creationId xmlns:a16="http://schemas.microsoft.com/office/drawing/2014/main" id="{D66D5CB2-6E0F-4BC8-8416-C1F77F7D0F5D}"/>
              </a:ext>
            </a:extLst>
          </p:cNvPr>
          <p:cNvSpPr>
            <a:spLocks noGrp="1"/>
          </p:cNvSpPr>
          <p:nvPr>
            <p:ph type="dt" sz="half" idx="10"/>
          </p:nvPr>
        </p:nvSpPr>
        <p:spPr/>
        <p:txBody>
          <a:bodyPr/>
          <a:lstStyle>
            <a:lvl1pPr>
              <a:defRPr/>
            </a:lvl1pPr>
          </a:lstStyle>
          <a:p>
            <a:pPr>
              <a:defRPr/>
            </a:pPr>
            <a:fld id="{FCB9DF8E-4E2C-4F8A-B22C-EE102957F9D0}" type="datetimeFigureOut">
              <a:rPr lang="ar-SA"/>
              <a:pPr>
                <a:defRPr/>
              </a:pPr>
              <a:t>27/10/1440</a:t>
            </a:fld>
            <a:endParaRPr lang="ar-SA"/>
          </a:p>
        </p:txBody>
      </p:sp>
      <p:sp>
        <p:nvSpPr>
          <p:cNvPr id="5" name="عنصر نائب للتذييل 4">
            <a:extLst>
              <a:ext uri="{FF2B5EF4-FFF2-40B4-BE49-F238E27FC236}">
                <a16:creationId xmlns:a16="http://schemas.microsoft.com/office/drawing/2014/main" id="{895A56A9-B650-4D19-B7E6-905AC1F03172}"/>
              </a:ext>
            </a:extLst>
          </p:cNvPr>
          <p:cNvSpPr>
            <a:spLocks noGrp="1"/>
          </p:cNvSpPr>
          <p:nvPr>
            <p:ph type="ftr" sz="quarter" idx="11"/>
          </p:nvPr>
        </p:nvSpPr>
        <p:spPr/>
        <p:txBody>
          <a:bodyPr/>
          <a:lstStyle>
            <a:lvl1pPr>
              <a:defRPr/>
            </a:lvl1pPr>
          </a:lstStyle>
          <a:p>
            <a:pPr>
              <a:defRPr/>
            </a:pPr>
            <a:endParaRPr lang="ar-SA"/>
          </a:p>
        </p:txBody>
      </p:sp>
      <p:sp>
        <p:nvSpPr>
          <p:cNvPr id="6" name="عنصر نائب لرقم الشريحة 5">
            <a:extLst>
              <a:ext uri="{FF2B5EF4-FFF2-40B4-BE49-F238E27FC236}">
                <a16:creationId xmlns:a16="http://schemas.microsoft.com/office/drawing/2014/main" id="{572DED9C-5135-4A1D-9D28-66CD5A0ADFD7}"/>
              </a:ext>
            </a:extLst>
          </p:cNvPr>
          <p:cNvSpPr>
            <a:spLocks noGrp="1"/>
          </p:cNvSpPr>
          <p:nvPr>
            <p:ph type="sldNum" sz="quarter" idx="12"/>
          </p:nvPr>
        </p:nvSpPr>
        <p:spPr/>
        <p:txBody>
          <a:bodyPr/>
          <a:lstStyle>
            <a:lvl1pPr>
              <a:defRPr/>
            </a:lvl1pPr>
          </a:lstStyle>
          <a:p>
            <a:pPr>
              <a:defRPr/>
            </a:pPr>
            <a:fld id="{7B9C8DA6-0290-4239-B475-A45A330807E7}" type="slidenum">
              <a:rPr lang="ar-SA" altLang="en-US"/>
              <a:pPr>
                <a:defRPr/>
              </a:pPr>
              <a:t>‹#›</a:t>
            </a:fld>
            <a:endParaRPr lang="ar-SA" altLang="en-US"/>
          </a:p>
        </p:txBody>
      </p:sp>
    </p:spTree>
    <p:extLst>
      <p:ext uri="{BB962C8B-B14F-4D97-AF65-F5344CB8AC3E}">
        <p14:creationId xmlns:p14="http://schemas.microsoft.com/office/powerpoint/2010/main" val="19957111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a:t>انقر لتحرير نمط العنوان الرئيسي</a:t>
            </a:r>
          </a:p>
        </p:txBody>
      </p:sp>
      <p:sp>
        <p:nvSpPr>
          <p:cNvPr id="3" name="عنصر نائب للعنوان العمودي 2"/>
          <p:cNvSpPr>
            <a:spLocks noGrp="1"/>
          </p:cNvSpPr>
          <p:nvPr>
            <p:ph type="body" orient="vert" idx="1"/>
          </p:nvPr>
        </p:nvSpPr>
        <p:spPr/>
        <p:txBody>
          <a:bodyPr vert="eaVert"/>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تاريخ 3">
            <a:extLst>
              <a:ext uri="{FF2B5EF4-FFF2-40B4-BE49-F238E27FC236}">
                <a16:creationId xmlns:a16="http://schemas.microsoft.com/office/drawing/2014/main" id="{3F3FC032-71EE-4594-861E-C5C2686A01E3}"/>
              </a:ext>
            </a:extLst>
          </p:cNvPr>
          <p:cNvSpPr>
            <a:spLocks noGrp="1"/>
          </p:cNvSpPr>
          <p:nvPr>
            <p:ph type="dt" sz="half" idx="10"/>
          </p:nvPr>
        </p:nvSpPr>
        <p:spPr/>
        <p:txBody>
          <a:bodyPr/>
          <a:lstStyle>
            <a:lvl1pPr>
              <a:defRPr/>
            </a:lvl1pPr>
          </a:lstStyle>
          <a:p>
            <a:pPr>
              <a:defRPr/>
            </a:pPr>
            <a:fld id="{EEE784F0-9576-4E98-B1CF-4C7490F64F66}" type="datetimeFigureOut">
              <a:rPr lang="ar-SA"/>
              <a:pPr>
                <a:defRPr/>
              </a:pPr>
              <a:t>27/10/1440</a:t>
            </a:fld>
            <a:endParaRPr lang="ar-SA"/>
          </a:p>
        </p:txBody>
      </p:sp>
      <p:sp>
        <p:nvSpPr>
          <p:cNvPr id="5" name="عنصر نائب للتذييل 4">
            <a:extLst>
              <a:ext uri="{FF2B5EF4-FFF2-40B4-BE49-F238E27FC236}">
                <a16:creationId xmlns:a16="http://schemas.microsoft.com/office/drawing/2014/main" id="{6048F5E7-22AE-4F6F-8E7C-2AAA9B08CA21}"/>
              </a:ext>
            </a:extLst>
          </p:cNvPr>
          <p:cNvSpPr>
            <a:spLocks noGrp="1"/>
          </p:cNvSpPr>
          <p:nvPr>
            <p:ph type="ftr" sz="quarter" idx="11"/>
          </p:nvPr>
        </p:nvSpPr>
        <p:spPr/>
        <p:txBody>
          <a:bodyPr/>
          <a:lstStyle>
            <a:lvl1pPr>
              <a:defRPr/>
            </a:lvl1pPr>
          </a:lstStyle>
          <a:p>
            <a:pPr>
              <a:defRPr/>
            </a:pPr>
            <a:endParaRPr lang="ar-SA"/>
          </a:p>
        </p:txBody>
      </p:sp>
      <p:sp>
        <p:nvSpPr>
          <p:cNvPr id="6" name="عنصر نائب لرقم الشريحة 5">
            <a:extLst>
              <a:ext uri="{FF2B5EF4-FFF2-40B4-BE49-F238E27FC236}">
                <a16:creationId xmlns:a16="http://schemas.microsoft.com/office/drawing/2014/main" id="{FE65A6EC-191E-4E61-BE7F-A438E549A213}"/>
              </a:ext>
            </a:extLst>
          </p:cNvPr>
          <p:cNvSpPr>
            <a:spLocks noGrp="1"/>
          </p:cNvSpPr>
          <p:nvPr>
            <p:ph type="sldNum" sz="quarter" idx="12"/>
          </p:nvPr>
        </p:nvSpPr>
        <p:spPr/>
        <p:txBody>
          <a:bodyPr/>
          <a:lstStyle>
            <a:lvl1pPr>
              <a:defRPr/>
            </a:lvl1pPr>
          </a:lstStyle>
          <a:p>
            <a:pPr>
              <a:defRPr/>
            </a:pPr>
            <a:fld id="{46ED8996-BB9B-4CE1-B191-BFEAFEAE82F2}" type="slidenum">
              <a:rPr lang="ar-SA" altLang="en-US"/>
              <a:pPr>
                <a:defRPr/>
              </a:pPr>
              <a:t>‹#›</a:t>
            </a:fld>
            <a:endParaRPr lang="ar-SA" altLang="en-US"/>
          </a:p>
        </p:txBody>
      </p:sp>
    </p:spTree>
    <p:extLst>
      <p:ext uri="{BB962C8B-B14F-4D97-AF65-F5344CB8AC3E}">
        <p14:creationId xmlns:p14="http://schemas.microsoft.com/office/powerpoint/2010/main" val="27106197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a:t>انقر لتحرير نمط العنوان الرئيسي</a:t>
            </a:r>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تاريخ 3">
            <a:extLst>
              <a:ext uri="{FF2B5EF4-FFF2-40B4-BE49-F238E27FC236}">
                <a16:creationId xmlns:a16="http://schemas.microsoft.com/office/drawing/2014/main" id="{8DA0CAD1-C288-450E-AB94-8672C77FA15A}"/>
              </a:ext>
            </a:extLst>
          </p:cNvPr>
          <p:cNvSpPr>
            <a:spLocks noGrp="1"/>
          </p:cNvSpPr>
          <p:nvPr>
            <p:ph type="dt" sz="half" idx="10"/>
          </p:nvPr>
        </p:nvSpPr>
        <p:spPr/>
        <p:txBody>
          <a:bodyPr/>
          <a:lstStyle>
            <a:lvl1pPr>
              <a:defRPr/>
            </a:lvl1pPr>
          </a:lstStyle>
          <a:p>
            <a:pPr>
              <a:defRPr/>
            </a:pPr>
            <a:fld id="{667ADE8E-E082-492D-850B-CA92085E57DC}" type="datetimeFigureOut">
              <a:rPr lang="ar-SA"/>
              <a:pPr>
                <a:defRPr/>
              </a:pPr>
              <a:t>27/10/1440</a:t>
            </a:fld>
            <a:endParaRPr lang="ar-SA"/>
          </a:p>
        </p:txBody>
      </p:sp>
      <p:sp>
        <p:nvSpPr>
          <p:cNvPr id="5" name="عنصر نائب للتذييل 4">
            <a:extLst>
              <a:ext uri="{FF2B5EF4-FFF2-40B4-BE49-F238E27FC236}">
                <a16:creationId xmlns:a16="http://schemas.microsoft.com/office/drawing/2014/main" id="{AC1C1DBA-4AFF-477F-898D-A8E3733ABDFB}"/>
              </a:ext>
            </a:extLst>
          </p:cNvPr>
          <p:cNvSpPr>
            <a:spLocks noGrp="1"/>
          </p:cNvSpPr>
          <p:nvPr>
            <p:ph type="ftr" sz="quarter" idx="11"/>
          </p:nvPr>
        </p:nvSpPr>
        <p:spPr/>
        <p:txBody>
          <a:bodyPr/>
          <a:lstStyle>
            <a:lvl1pPr>
              <a:defRPr/>
            </a:lvl1pPr>
          </a:lstStyle>
          <a:p>
            <a:pPr>
              <a:defRPr/>
            </a:pPr>
            <a:endParaRPr lang="ar-SA"/>
          </a:p>
        </p:txBody>
      </p:sp>
      <p:sp>
        <p:nvSpPr>
          <p:cNvPr id="6" name="عنصر نائب لرقم الشريحة 5">
            <a:extLst>
              <a:ext uri="{FF2B5EF4-FFF2-40B4-BE49-F238E27FC236}">
                <a16:creationId xmlns:a16="http://schemas.microsoft.com/office/drawing/2014/main" id="{0A2CD844-66B4-4899-9F9B-D3F10581A152}"/>
              </a:ext>
            </a:extLst>
          </p:cNvPr>
          <p:cNvSpPr>
            <a:spLocks noGrp="1"/>
          </p:cNvSpPr>
          <p:nvPr>
            <p:ph type="sldNum" sz="quarter" idx="12"/>
          </p:nvPr>
        </p:nvSpPr>
        <p:spPr/>
        <p:txBody>
          <a:bodyPr/>
          <a:lstStyle>
            <a:lvl1pPr>
              <a:defRPr/>
            </a:lvl1pPr>
          </a:lstStyle>
          <a:p>
            <a:pPr>
              <a:defRPr/>
            </a:pPr>
            <a:fld id="{3480561E-C405-4FCB-A2E9-B2D3980CEFA9}" type="slidenum">
              <a:rPr lang="ar-SA" altLang="en-US"/>
              <a:pPr>
                <a:defRPr/>
              </a:pPr>
              <a:t>‹#›</a:t>
            </a:fld>
            <a:endParaRPr lang="ar-SA" altLang="en-US"/>
          </a:p>
        </p:txBody>
      </p:sp>
    </p:spTree>
    <p:extLst>
      <p:ext uri="{BB962C8B-B14F-4D97-AF65-F5344CB8AC3E}">
        <p14:creationId xmlns:p14="http://schemas.microsoft.com/office/powerpoint/2010/main" val="2056017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a:t>انقر لتحرير نمط العنوان الرئيسي</a:t>
            </a:r>
          </a:p>
        </p:txBody>
      </p:sp>
      <p:sp>
        <p:nvSpPr>
          <p:cNvPr id="3" name="عنصر نائب للمحتوى 2"/>
          <p:cNvSpPr>
            <a:spLocks noGrp="1"/>
          </p:cNvSpPr>
          <p:nvPr>
            <p:ph idx="1"/>
          </p:nvPr>
        </p:nvSpPr>
        <p:spPr/>
        <p:txBody>
          <a:body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تاريخ 3">
            <a:extLst>
              <a:ext uri="{FF2B5EF4-FFF2-40B4-BE49-F238E27FC236}">
                <a16:creationId xmlns:a16="http://schemas.microsoft.com/office/drawing/2014/main" id="{9FEEE01F-48E5-45BA-902B-70523CFF120C}"/>
              </a:ext>
            </a:extLst>
          </p:cNvPr>
          <p:cNvSpPr>
            <a:spLocks noGrp="1"/>
          </p:cNvSpPr>
          <p:nvPr>
            <p:ph type="dt" sz="half" idx="10"/>
          </p:nvPr>
        </p:nvSpPr>
        <p:spPr/>
        <p:txBody>
          <a:bodyPr/>
          <a:lstStyle>
            <a:lvl1pPr>
              <a:defRPr/>
            </a:lvl1pPr>
          </a:lstStyle>
          <a:p>
            <a:pPr>
              <a:defRPr/>
            </a:pPr>
            <a:fld id="{682C4E01-FAD2-4EB1-B267-EADADBF5832A}" type="datetimeFigureOut">
              <a:rPr lang="ar-SA"/>
              <a:pPr>
                <a:defRPr/>
              </a:pPr>
              <a:t>27/10/1440</a:t>
            </a:fld>
            <a:endParaRPr lang="ar-SA"/>
          </a:p>
        </p:txBody>
      </p:sp>
      <p:sp>
        <p:nvSpPr>
          <p:cNvPr id="5" name="عنصر نائب للتذييل 4">
            <a:extLst>
              <a:ext uri="{FF2B5EF4-FFF2-40B4-BE49-F238E27FC236}">
                <a16:creationId xmlns:a16="http://schemas.microsoft.com/office/drawing/2014/main" id="{AA5B06D6-5C9F-492A-961F-1C345B996B1D}"/>
              </a:ext>
            </a:extLst>
          </p:cNvPr>
          <p:cNvSpPr>
            <a:spLocks noGrp="1"/>
          </p:cNvSpPr>
          <p:nvPr>
            <p:ph type="ftr" sz="quarter" idx="11"/>
          </p:nvPr>
        </p:nvSpPr>
        <p:spPr/>
        <p:txBody>
          <a:bodyPr/>
          <a:lstStyle>
            <a:lvl1pPr>
              <a:defRPr/>
            </a:lvl1pPr>
          </a:lstStyle>
          <a:p>
            <a:pPr>
              <a:defRPr/>
            </a:pPr>
            <a:endParaRPr lang="ar-SA"/>
          </a:p>
        </p:txBody>
      </p:sp>
      <p:sp>
        <p:nvSpPr>
          <p:cNvPr id="6" name="عنصر نائب لرقم الشريحة 5">
            <a:extLst>
              <a:ext uri="{FF2B5EF4-FFF2-40B4-BE49-F238E27FC236}">
                <a16:creationId xmlns:a16="http://schemas.microsoft.com/office/drawing/2014/main" id="{58958172-3D56-4A5C-80FC-F6C61BDD2122}"/>
              </a:ext>
            </a:extLst>
          </p:cNvPr>
          <p:cNvSpPr>
            <a:spLocks noGrp="1"/>
          </p:cNvSpPr>
          <p:nvPr>
            <p:ph type="sldNum" sz="quarter" idx="12"/>
          </p:nvPr>
        </p:nvSpPr>
        <p:spPr/>
        <p:txBody>
          <a:bodyPr/>
          <a:lstStyle>
            <a:lvl1pPr>
              <a:defRPr/>
            </a:lvl1pPr>
          </a:lstStyle>
          <a:p>
            <a:pPr>
              <a:defRPr/>
            </a:pPr>
            <a:fld id="{AAED94DA-F915-4374-8A79-61D4407F5560}" type="slidenum">
              <a:rPr lang="ar-SA" altLang="en-US"/>
              <a:pPr>
                <a:defRPr/>
              </a:pPr>
              <a:t>‹#›</a:t>
            </a:fld>
            <a:endParaRPr lang="ar-SA" altLang="en-US"/>
          </a:p>
        </p:txBody>
      </p:sp>
    </p:spTree>
    <p:extLst>
      <p:ext uri="{BB962C8B-B14F-4D97-AF65-F5344CB8AC3E}">
        <p14:creationId xmlns:p14="http://schemas.microsoft.com/office/powerpoint/2010/main" val="807734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a:t>انقر لتحرير نمط العنوان الرئيسي</a:t>
            </a:r>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a:t>انقر لتحرير أنماط النص الرئيسي</a:t>
            </a:r>
          </a:p>
        </p:txBody>
      </p:sp>
      <p:sp>
        <p:nvSpPr>
          <p:cNvPr id="4" name="عنصر نائب للتاريخ 3">
            <a:extLst>
              <a:ext uri="{FF2B5EF4-FFF2-40B4-BE49-F238E27FC236}">
                <a16:creationId xmlns:a16="http://schemas.microsoft.com/office/drawing/2014/main" id="{F3A3C84C-EF5D-4292-A8EE-21C79FAA96C8}"/>
              </a:ext>
            </a:extLst>
          </p:cNvPr>
          <p:cNvSpPr>
            <a:spLocks noGrp="1"/>
          </p:cNvSpPr>
          <p:nvPr>
            <p:ph type="dt" sz="half" idx="10"/>
          </p:nvPr>
        </p:nvSpPr>
        <p:spPr/>
        <p:txBody>
          <a:bodyPr/>
          <a:lstStyle>
            <a:lvl1pPr>
              <a:defRPr/>
            </a:lvl1pPr>
          </a:lstStyle>
          <a:p>
            <a:pPr>
              <a:defRPr/>
            </a:pPr>
            <a:fld id="{94FFE30E-8284-426D-88CC-B1741E044180}" type="datetimeFigureOut">
              <a:rPr lang="ar-SA"/>
              <a:pPr>
                <a:defRPr/>
              </a:pPr>
              <a:t>27/10/1440</a:t>
            </a:fld>
            <a:endParaRPr lang="ar-SA"/>
          </a:p>
        </p:txBody>
      </p:sp>
      <p:sp>
        <p:nvSpPr>
          <p:cNvPr id="5" name="عنصر نائب للتذييل 4">
            <a:extLst>
              <a:ext uri="{FF2B5EF4-FFF2-40B4-BE49-F238E27FC236}">
                <a16:creationId xmlns:a16="http://schemas.microsoft.com/office/drawing/2014/main" id="{AC84BFD2-43D4-4308-B7FE-353455D3F5F4}"/>
              </a:ext>
            </a:extLst>
          </p:cNvPr>
          <p:cNvSpPr>
            <a:spLocks noGrp="1"/>
          </p:cNvSpPr>
          <p:nvPr>
            <p:ph type="ftr" sz="quarter" idx="11"/>
          </p:nvPr>
        </p:nvSpPr>
        <p:spPr/>
        <p:txBody>
          <a:bodyPr/>
          <a:lstStyle>
            <a:lvl1pPr>
              <a:defRPr/>
            </a:lvl1pPr>
          </a:lstStyle>
          <a:p>
            <a:pPr>
              <a:defRPr/>
            </a:pPr>
            <a:endParaRPr lang="ar-SA"/>
          </a:p>
        </p:txBody>
      </p:sp>
      <p:sp>
        <p:nvSpPr>
          <p:cNvPr id="6" name="عنصر نائب لرقم الشريحة 5">
            <a:extLst>
              <a:ext uri="{FF2B5EF4-FFF2-40B4-BE49-F238E27FC236}">
                <a16:creationId xmlns:a16="http://schemas.microsoft.com/office/drawing/2014/main" id="{ABFB2898-1DC8-44FB-A124-D59A1E377FF7}"/>
              </a:ext>
            </a:extLst>
          </p:cNvPr>
          <p:cNvSpPr>
            <a:spLocks noGrp="1"/>
          </p:cNvSpPr>
          <p:nvPr>
            <p:ph type="sldNum" sz="quarter" idx="12"/>
          </p:nvPr>
        </p:nvSpPr>
        <p:spPr/>
        <p:txBody>
          <a:bodyPr/>
          <a:lstStyle>
            <a:lvl1pPr>
              <a:defRPr/>
            </a:lvl1pPr>
          </a:lstStyle>
          <a:p>
            <a:pPr>
              <a:defRPr/>
            </a:pPr>
            <a:fld id="{145E6EFA-C616-4AC6-AF0A-1F1E32BE3E23}" type="slidenum">
              <a:rPr lang="ar-SA" altLang="en-US"/>
              <a:pPr>
                <a:defRPr/>
              </a:pPr>
              <a:t>‹#›</a:t>
            </a:fld>
            <a:endParaRPr lang="ar-SA" altLang="en-US"/>
          </a:p>
        </p:txBody>
      </p:sp>
    </p:spTree>
    <p:extLst>
      <p:ext uri="{BB962C8B-B14F-4D97-AF65-F5344CB8AC3E}">
        <p14:creationId xmlns:p14="http://schemas.microsoft.com/office/powerpoint/2010/main" val="11814510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a:t>انقر لتحرير نمط العنوان الرئيسي</a:t>
            </a:r>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5" name="عنصر نائب للتاريخ 3">
            <a:extLst>
              <a:ext uri="{FF2B5EF4-FFF2-40B4-BE49-F238E27FC236}">
                <a16:creationId xmlns:a16="http://schemas.microsoft.com/office/drawing/2014/main" id="{DF8B7DF2-5024-472B-B57C-1483A48C378E}"/>
              </a:ext>
            </a:extLst>
          </p:cNvPr>
          <p:cNvSpPr>
            <a:spLocks noGrp="1"/>
          </p:cNvSpPr>
          <p:nvPr>
            <p:ph type="dt" sz="half" idx="10"/>
          </p:nvPr>
        </p:nvSpPr>
        <p:spPr/>
        <p:txBody>
          <a:bodyPr/>
          <a:lstStyle>
            <a:lvl1pPr>
              <a:defRPr/>
            </a:lvl1pPr>
          </a:lstStyle>
          <a:p>
            <a:pPr>
              <a:defRPr/>
            </a:pPr>
            <a:fld id="{5FA1AFA6-F321-449C-8572-066F618F5E5E}" type="datetimeFigureOut">
              <a:rPr lang="ar-SA"/>
              <a:pPr>
                <a:defRPr/>
              </a:pPr>
              <a:t>27/10/1440</a:t>
            </a:fld>
            <a:endParaRPr lang="ar-SA"/>
          </a:p>
        </p:txBody>
      </p:sp>
      <p:sp>
        <p:nvSpPr>
          <p:cNvPr id="6" name="عنصر نائب للتذييل 4">
            <a:extLst>
              <a:ext uri="{FF2B5EF4-FFF2-40B4-BE49-F238E27FC236}">
                <a16:creationId xmlns:a16="http://schemas.microsoft.com/office/drawing/2014/main" id="{46190FDF-A77E-481C-BFF1-17F1624A3EE9}"/>
              </a:ext>
            </a:extLst>
          </p:cNvPr>
          <p:cNvSpPr>
            <a:spLocks noGrp="1"/>
          </p:cNvSpPr>
          <p:nvPr>
            <p:ph type="ftr" sz="quarter" idx="11"/>
          </p:nvPr>
        </p:nvSpPr>
        <p:spPr/>
        <p:txBody>
          <a:bodyPr/>
          <a:lstStyle>
            <a:lvl1pPr>
              <a:defRPr/>
            </a:lvl1pPr>
          </a:lstStyle>
          <a:p>
            <a:pPr>
              <a:defRPr/>
            </a:pPr>
            <a:endParaRPr lang="ar-SA"/>
          </a:p>
        </p:txBody>
      </p:sp>
      <p:sp>
        <p:nvSpPr>
          <p:cNvPr id="7" name="عنصر نائب لرقم الشريحة 5">
            <a:extLst>
              <a:ext uri="{FF2B5EF4-FFF2-40B4-BE49-F238E27FC236}">
                <a16:creationId xmlns:a16="http://schemas.microsoft.com/office/drawing/2014/main" id="{23906FF0-C07E-49D6-82BF-10033D1E8C1C}"/>
              </a:ext>
            </a:extLst>
          </p:cNvPr>
          <p:cNvSpPr>
            <a:spLocks noGrp="1"/>
          </p:cNvSpPr>
          <p:nvPr>
            <p:ph type="sldNum" sz="quarter" idx="12"/>
          </p:nvPr>
        </p:nvSpPr>
        <p:spPr/>
        <p:txBody>
          <a:bodyPr/>
          <a:lstStyle>
            <a:lvl1pPr>
              <a:defRPr/>
            </a:lvl1pPr>
          </a:lstStyle>
          <a:p>
            <a:pPr>
              <a:defRPr/>
            </a:pPr>
            <a:fld id="{F0E581E2-6D59-436D-8659-7CB9EA6A41F6}" type="slidenum">
              <a:rPr lang="ar-SA" altLang="en-US"/>
              <a:pPr>
                <a:defRPr/>
              </a:pPr>
              <a:t>‹#›</a:t>
            </a:fld>
            <a:endParaRPr lang="ar-SA" altLang="en-US"/>
          </a:p>
        </p:txBody>
      </p:sp>
    </p:spTree>
    <p:extLst>
      <p:ext uri="{BB962C8B-B14F-4D97-AF65-F5344CB8AC3E}">
        <p14:creationId xmlns:p14="http://schemas.microsoft.com/office/powerpoint/2010/main" val="42197194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a:t>انقر لتحرير نمط العنوان الرئيسي</a:t>
            </a:r>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7" name="عنصر نائب للتاريخ 3">
            <a:extLst>
              <a:ext uri="{FF2B5EF4-FFF2-40B4-BE49-F238E27FC236}">
                <a16:creationId xmlns:a16="http://schemas.microsoft.com/office/drawing/2014/main" id="{A6E01B0A-9881-4F86-9B06-EABBC8D4FFBA}"/>
              </a:ext>
            </a:extLst>
          </p:cNvPr>
          <p:cNvSpPr>
            <a:spLocks noGrp="1"/>
          </p:cNvSpPr>
          <p:nvPr>
            <p:ph type="dt" sz="half" idx="10"/>
          </p:nvPr>
        </p:nvSpPr>
        <p:spPr/>
        <p:txBody>
          <a:bodyPr/>
          <a:lstStyle>
            <a:lvl1pPr>
              <a:defRPr/>
            </a:lvl1pPr>
          </a:lstStyle>
          <a:p>
            <a:pPr>
              <a:defRPr/>
            </a:pPr>
            <a:fld id="{143ECE8C-0E7A-4766-A268-C4DDA8BFFBA8}" type="datetimeFigureOut">
              <a:rPr lang="ar-SA"/>
              <a:pPr>
                <a:defRPr/>
              </a:pPr>
              <a:t>27/10/1440</a:t>
            </a:fld>
            <a:endParaRPr lang="ar-SA"/>
          </a:p>
        </p:txBody>
      </p:sp>
      <p:sp>
        <p:nvSpPr>
          <p:cNvPr id="8" name="عنصر نائب للتذييل 4">
            <a:extLst>
              <a:ext uri="{FF2B5EF4-FFF2-40B4-BE49-F238E27FC236}">
                <a16:creationId xmlns:a16="http://schemas.microsoft.com/office/drawing/2014/main" id="{4C1E718F-7EC2-4E24-B6A0-3EE04B59C049}"/>
              </a:ext>
            </a:extLst>
          </p:cNvPr>
          <p:cNvSpPr>
            <a:spLocks noGrp="1"/>
          </p:cNvSpPr>
          <p:nvPr>
            <p:ph type="ftr" sz="quarter" idx="11"/>
          </p:nvPr>
        </p:nvSpPr>
        <p:spPr/>
        <p:txBody>
          <a:bodyPr/>
          <a:lstStyle>
            <a:lvl1pPr>
              <a:defRPr/>
            </a:lvl1pPr>
          </a:lstStyle>
          <a:p>
            <a:pPr>
              <a:defRPr/>
            </a:pPr>
            <a:endParaRPr lang="ar-SA"/>
          </a:p>
        </p:txBody>
      </p:sp>
      <p:sp>
        <p:nvSpPr>
          <p:cNvPr id="9" name="عنصر نائب لرقم الشريحة 5">
            <a:extLst>
              <a:ext uri="{FF2B5EF4-FFF2-40B4-BE49-F238E27FC236}">
                <a16:creationId xmlns:a16="http://schemas.microsoft.com/office/drawing/2014/main" id="{C3A73E77-3241-4146-9A08-256731025CE1}"/>
              </a:ext>
            </a:extLst>
          </p:cNvPr>
          <p:cNvSpPr>
            <a:spLocks noGrp="1"/>
          </p:cNvSpPr>
          <p:nvPr>
            <p:ph type="sldNum" sz="quarter" idx="12"/>
          </p:nvPr>
        </p:nvSpPr>
        <p:spPr/>
        <p:txBody>
          <a:bodyPr/>
          <a:lstStyle>
            <a:lvl1pPr>
              <a:defRPr/>
            </a:lvl1pPr>
          </a:lstStyle>
          <a:p>
            <a:pPr>
              <a:defRPr/>
            </a:pPr>
            <a:fld id="{70A4B03E-206A-4B97-9D80-0BE6CC651A12}" type="slidenum">
              <a:rPr lang="ar-SA" altLang="en-US"/>
              <a:pPr>
                <a:defRPr/>
              </a:pPr>
              <a:t>‹#›</a:t>
            </a:fld>
            <a:endParaRPr lang="ar-SA" altLang="en-US"/>
          </a:p>
        </p:txBody>
      </p:sp>
    </p:spTree>
    <p:extLst>
      <p:ext uri="{BB962C8B-B14F-4D97-AF65-F5344CB8AC3E}">
        <p14:creationId xmlns:p14="http://schemas.microsoft.com/office/powerpoint/2010/main" val="17323142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a:t>انقر لتحرير نمط العنوان الرئيسي</a:t>
            </a:r>
          </a:p>
        </p:txBody>
      </p:sp>
      <p:sp>
        <p:nvSpPr>
          <p:cNvPr id="3" name="عنصر نائب للتاريخ 3">
            <a:extLst>
              <a:ext uri="{FF2B5EF4-FFF2-40B4-BE49-F238E27FC236}">
                <a16:creationId xmlns:a16="http://schemas.microsoft.com/office/drawing/2014/main" id="{EBCACF0D-8EC0-4F68-B426-718050C1FA9B}"/>
              </a:ext>
            </a:extLst>
          </p:cNvPr>
          <p:cNvSpPr>
            <a:spLocks noGrp="1"/>
          </p:cNvSpPr>
          <p:nvPr>
            <p:ph type="dt" sz="half" idx="10"/>
          </p:nvPr>
        </p:nvSpPr>
        <p:spPr/>
        <p:txBody>
          <a:bodyPr/>
          <a:lstStyle>
            <a:lvl1pPr>
              <a:defRPr/>
            </a:lvl1pPr>
          </a:lstStyle>
          <a:p>
            <a:pPr>
              <a:defRPr/>
            </a:pPr>
            <a:fld id="{8B398BC2-D2F1-41B4-A346-E78943316E25}" type="datetimeFigureOut">
              <a:rPr lang="ar-SA"/>
              <a:pPr>
                <a:defRPr/>
              </a:pPr>
              <a:t>27/10/1440</a:t>
            </a:fld>
            <a:endParaRPr lang="ar-SA"/>
          </a:p>
        </p:txBody>
      </p:sp>
      <p:sp>
        <p:nvSpPr>
          <p:cNvPr id="4" name="عنصر نائب للتذييل 4">
            <a:extLst>
              <a:ext uri="{FF2B5EF4-FFF2-40B4-BE49-F238E27FC236}">
                <a16:creationId xmlns:a16="http://schemas.microsoft.com/office/drawing/2014/main" id="{A7282DEF-9B6E-4A4E-B0AC-56915DEF5673}"/>
              </a:ext>
            </a:extLst>
          </p:cNvPr>
          <p:cNvSpPr>
            <a:spLocks noGrp="1"/>
          </p:cNvSpPr>
          <p:nvPr>
            <p:ph type="ftr" sz="quarter" idx="11"/>
          </p:nvPr>
        </p:nvSpPr>
        <p:spPr/>
        <p:txBody>
          <a:bodyPr/>
          <a:lstStyle>
            <a:lvl1pPr>
              <a:defRPr/>
            </a:lvl1pPr>
          </a:lstStyle>
          <a:p>
            <a:pPr>
              <a:defRPr/>
            </a:pPr>
            <a:endParaRPr lang="ar-SA"/>
          </a:p>
        </p:txBody>
      </p:sp>
      <p:sp>
        <p:nvSpPr>
          <p:cNvPr id="5" name="عنصر نائب لرقم الشريحة 5">
            <a:extLst>
              <a:ext uri="{FF2B5EF4-FFF2-40B4-BE49-F238E27FC236}">
                <a16:creationId xmlns:a16="http://schemas.microsoft.com/office/drawing/2014/main" id="{FFDD0785-E6B0-411C-9D56-AABE52C251C8}"/>
              </a:ext>
            </a:extLst>
          </p:cNvPr>
          <p:cNvSpPr>
            <a:spLocks noGrp="1"/>
          </p:cNvSpPr>
          <p:nvPr>
            <p:ph type="sldNum" sz="quarter" idx="12"/>
          </p:nvPr>
        </p:nvSpPr>
        <p:spPr/>
        <p:txBody>
          <a:bodyPr/>
          <a:lstStyle>
            <a:lvl1pPr>
              <a:defRPr/>
            </a:lvl1pPr>
          </a:lstStyle>
          <a:p>
            <a:pPr>
              <a:defRPr/>
            </a:pPr>
            <a:fld id="{A677E7AD-AFBB-448A-ACD5-30AFDFD7FAD0}" type="slidenum">
              <a:rPr lang="ar-SA" altLang="en-US"/>
              <a:pPr>
                <a:defRPr/>
              </a:pPr>
              <a:t>‹#›</a:t>
            </a:fld>
            <a:endParaRPr lang="ar-SA" altLang="en-US"/>
          </a:p>
        </p:txBody>
      </p:sp>
    </p:spTree>
    <p:extLst>
      <p:ext uri="{BB962C8B-B14F-4D97-AF65-F5344CB8AC3E}">
        <p14:creationId xmlns:p14="http://schemas.microsoft.com/office/powerpoint/2010/main" val="19916786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3">
            <a:extLst>
              <a:ext uri="{FF2B5EF4-FFF2-40B4-BE49-F238E27FC236}">
                <a16:creationId xmlns:a16="http://schemas.microsoft.com/office/drawing/2014/main" id="{962A0551-68DB-4B19-980F-DFC30B03D484}"/>
              </a:ext>
            </a:extLst>
          </p:cNvPr>
          <p:cNvSpPr>
            <a:spLocks noGrp="1"/>
          </p:cNvSpPr>
          <p:nvPr>
            <p:ph type="dt" sz="half" idx="10"/>
          </p:nvPr>
        </p:nvSpPr>
        <p:spPr/>
        <p:txBody>
          <a:bodyPr/>
          <a:lstStyle>
            <a:lvl1pPr>
              <a:defRPr/>
            </a:lvl1pPr>
          </a:lstStyle>
          <a:p>
            <a:pPr>
              <a:defRPr/>
            </a:pPr>
            <a:fld id="{E5859862-4CF6-404E-9A4F-4E44CE7C8A48}" type="datetimeFigureOut">
              <a:rPr lang="ar-SA"/>
              <a:pPr>
                <a:defRPr/>
              </a:pPr>
              <a:t>27/10/1440</a:t>
            </a:fld>
            <a:endParaRPr lang="ar-SA"/>
          </a:p>
        </p:txBody>
      </p:sp>
      <p:sp>
        <p:nvSpPr>
          <p:cNvPr id="3" name="عنصر نائب للتذييل 4">
            <a:extLst>
              <a:ext uri="{FF2B5EF4-FFF2-40B4-BE49-F238E27FC236}">
                <a16:creationId xmlns:a16="http://schemas.microsoft.com/office/drawing/2014/main" id="{E55D15FA-668D-4287-8A57-15DEB12DA302}"/>
              </a:ext>
            </a:extLst>
          </p:cNvPr>
          <p:cNvSpPr>
            <a:spLocks noGrp="1"/>
          </p:cNvSpPr>
          <p:nvPr>
            <p:ph type="ftr" sz="quarter" idx="11"/>
          </p:nvPr>
        </p:nvSpPr>
        <p:spPr/>
        <p:txBody>
          <a:bodyPr/>
          <a:lstStyle>
            <a:lvl1pPr>
              <a:defRPr/>
            </a:lvl1pPr>
          </a:lstStyle>
          <a:p>
            <a:pPr>
              <a:defRPr/>
            </a:pPr>
            <a:endParaRPr lang="ar-SA"/>
          </a:p>
        </p:txBody>
      </p:sp>
      <p:sp>
        <p:nvSpPr>
          <p:cNvPr id="4" name="عنصر نائب لرقم الشريحة 5">
            <a:extLst>
              <a:ext uri="{FF2B5EF4-FFF2-40B4-BE49-F238E27FC236}">
                <a16:creationId xmlns:a16="http://schemas.microsoft.com/office/drawing/2014/main" id="{229F05E5-ECB1-4A2B-97F5-393744FAA6A7}"/>
              </a:ext>
            </a:extLst>
          </p:cNvPr>
          <p:cNvSpPr>
            <a:spLocks noGrp="1"/>
          </p:cNvSpPr>
          <p:nvPr>
            <p:ph type="sldNum" sz="quarter" idx="12"/>
          </p:nvPr>
        </p:nvSpPr>
        <p:spPr/>
        <p:txBody>
          <a:bodyPr/>
          <a:lstStyle>
            <a:lvl1pPr>
              <a:defRPr/>
            </a:lvl1pPr>
          </a:lstStyle>
          <a:p>
            <a:pPr>
              <a:defRPr/>
            </a:pPr>
            <a:fld id="{082A689B-1E7E-44CC-9109-7E6FE50D1F23}" type="slidenum">
              <a:rPr lang="ar-SA" altLang="en-US"/>
              <a:pPr>
                <a:defRPr/>
              </a:pPr>
              <a:t>‹#›</a:t>
            </a:fld>
            <a:endParaRPr lang="ar-SA" altLang="en-US"/>
          </a:p>
        </p:txBody>
      </p:sp>
    </p:spTree>
    <p:extLst>
      <p:ext uri="{BB962C8B-B14F-4D97-AF65-F5344CB8AC3E}">
        <p14:creationId xmlns:p14="http://schemas.microsoft.com/office/powerpoint/2010/main" val="5812536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a:t>انقر لتحرير نمط العنوان الرئيسي</a:t>
            </a:r>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a:t>انقر لتحرير أنماط النص الرئيسي</a:t>
            </a:r>
          </a:p>
        </p:txBody>
      </p:sp>
      <p:sp>
        <p:nvSpPr>
          <p:cNvPr id="5" name="عنصر نائب للتاريخ 3">
            <a:extLst>
              <a:ext uri="{FF2B5EF4-FFF2-40B4-BE49-F238E27FC236}">
                <a16:creationId xmlns:a16="http://schemas.microsoft.com/office/drawing/2014/main" id="{D7BB1780-CF3F-43F6-8F43-BCFC40C27E63}"/>
              </a:ext>
            </a:extLst>
          </p:cNvPr>
          <p:cNvSpPr>
            <a:spLocks noGrp="1"/>
          </p:cNvSpPr>
          <p:nvPr>
            <p:ph type="dt" sz="half" idx="10"/>
          </p:nvPr>
        </p:nvSpPr>
        <p:spPr/>
        <p:txBody>
          <a:bodyPr/>
          <a:lstStyle>
            <a:lvl1pPr>
              <a:defRPr/>
            </a:lvl1pPr>
          </a:lstStyle>
          <a:p>
            <a:pPr>
              <a:defRPr/>
            </a:pPr>
            <a:fld id="{C8C35EAF-5C5E-426A-9B72-BECA42611B0E}" type="datetimeFigureOut">
              <a:rPr lang="ar-SA"/>
              <a:pPr>
                <a:defRPr/>
              </a:pPr>
              <a:t>27/10/1440</a:t>
            </a:fld>
            <a:endParaRPr lang="ar-SA"/>
          </a:p>
        </p:txBody>
      </p:sp>
      <p:sp>
        <p:nvSpPr>
          <p:cNvPr id="6" name="عنصر نائب للتذييل 4">
            <a:extLst>
              <a:ext uri="{FF2B5EF4-FFF2-40B4-BE49-F238E27FC236}">
                <a16:creationId xmlns:a16="http://schemas.microsoft.com/office/drawing/2014/main" id="{0B0D5555-5483-4F6D-8D09-EA86BC55ED35}"/>
              </a:ext>
            </a:extLst>
          </p:cNvPr>
          <p:cNvSpPr>
            <a:spLocks noGrp="1"/>
          </p:cNvSpPr>
          <p:nvPr>
            <p:ph type="ftr" sz="quarter" idx="11"/>
          </p:nvPr>
        </p:nvSpPr>
        <p:spPr/>
        <p:txBody>
          <a:bodyPr/>
          <a:lstStyle>
            <a:lvl1pPr>
              <a:defRPr/>
            </a:lvl1pPr>
          </a:lstStyle>
          <a:p>
            <a:pPr>
              <a:defRPr/>
            </a:pPr>
            <a:endParaRPr lang="ar-SA"/>
          </a:p>
        </p:txBody>
      </p:sp>
      <p:sp>
        <p:nvSpPr>
          <p:cNvPr id="7" name="عنصر نائب لرقم الشريحة 5">
            <a:extLst>
              <a:ext uri="{FF2B5EF4-FFF2-40B4-BE49-F238E27FC236}">
                <a16:creationId xmlns:a16="http://schemas.microsoft.com/office/drawing/2014/main" id="{BC9F585C-3CC5-4FAE-B589-1115E4A47AB1}"/>
              </a:ext>
            </a:extLst>
          </p:cNvPr>
          <p:cNvSpPr>
            <a:spLocks noGrp="1"/>
          </p:cNvSpPr>
          <p:nvPr>
            <p:ph type="sldNum" sz="quarter" idx="12"/>
          </p:nvPr>
        </p:nvSpPr>
        <p:spPr/>
        <p:txBody>
          <a:bodyPr/>
          <a:lstStyle>
            <a:lvl1pPr>
              <a:defRPr/>
            </a:lvl1pPr>
          </a:lstStyle>
          <a:p>
            <a:pPr>
              <a:defRPr/>
            </a:pPr>
            <a:fld id="{5C1A79AE-1C9D-487E-939E-0D993719B306}" type="slidenum">
              <a:rPr lang="ar-SA" altLang="en-US"/>
              <a:pPr>
                <a:defRPr/>
              </a:pPr>
              <a:t>‹#›</a:t>
            </a:fld>
            <a:endParaRPr lang="ar-SA" altLang="en-US"/>
          </a:p>
        </p:txBody>
      </p:sp>
    </p:spTree>
    <p:extLst>
      <p:ext uri="{BB962C8B-B14F-4D97-AF65-F5344CB8AC3E}">
        <p14:creationId xmlns:p14="http://schemas.microsoft.com/office/powerpoint/2010/main" val="25451250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a:t>انقر لتحرير نمط العنوان الرئيسي</a:t>
            </a:r>
          </a:p>
        </p:txBody>
      </p:sp>
      <p:sp>
        <p:nvSpPr>
          <p:cNvPr id="3" name="عنصر نائب للصورة 2"/>
          <p:cNvSpPr>
            <a:spLocks noGrp="1"/>
          </p:cNvSpPr>
          <p:nvPr>
            <p:ph type="pic" idx="1"/>
          </p:nvPr>
        </p:nvSpPr>
        <p:spPr>
          <a:xfrm>
            <a:off x="1792288" y="612775"/>
            <a:ext cx="5486400" cy="4114800"/>
          </a:xfrm>
        </p:spPr>
        <p:txBody>
          <a:bodyPr rtlCol="1">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ar-SA" noProof="0"/>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a:t>انقر لتحرير أنماط النص الرئيسي</a:t>
            </a:r>
          </a:p>
        </p:txBody>
      </p:sp>
      <p:sp>
        <p:nvSpPr>
          <p:cNvPr id="5" name="عنصر نائب للتاريخ 3">
            <a:extLst>
              <a:ext uri="{FF2B5EF4-FFF2-40B4-BE49-F238E27FC236}">
                <a16:creationId xmlns:a16="http://schemas.microsoft.com/office/drawing/2014/main" id="{DFF0F251-742A-406B-B7D7-F002F5085302}"/>
              </a:ext>
            </a:extLst>
          </p:cNvPr>
          <p:cNvSpPr>
            <a:spLocks noGrp="1"/>
          </p:cNvSpPr>
          <p:nvPr>
            <p:ph type="dt" sz="half" idx="10"/>
          </p:nvPr>
        </p:nvSpPr>
        <p:spPr/>
        <p:txBody>
          <a:bodyPr/>
          <a:lstStyle>
            <a:lvl1pPr>
              <a:defRPr/>
            </a:lvl1pPr>
          </a:lstStyle>
          <a:p>
            <a:pPr>
              <a:defRPr/>
            </a:pPr>
            <a:fld id="{F1157A7F-FADF-4FD4-A259-ADE855303A75}" type="datetimeFigureOut">
              <a:rPr lang="ar-SA"/>
              <a:pPr>
                <a:defRPr/>
              </a:pPr>
              <a:t>27/10/1440</a:t>
            </a:fld>
            <a:endParaRPr lang="ar-SA"/>
          </a:p>
        </p:txBody>
      </p:sp>
      <p:sp>
        <p:nvSpPr>
          <p:cNvPr id="6" name="عنصر نائب للتذييل 4">
            <a:extLst>
              <a:ext uri="{FF2B5EF4-FFF2-40B4-BE49-F238E27FC236}">
                <a16:creationId xmlns:a16="http://schemas.microsoft.com/office/drawing/2014/main" id="{4DCC9BF8-9421-4295-BFC4-5C3F8FAB360E}"/>
              </a:ext>
            </a:extLst>
          </p:cNvPr>
          <p:cNvSpPr>
            <a:spLocks noGrp="1"/>
          </p:cNvSpPr>
          <p:nvPr>
            <p:ph type="ftr" sz="quarter" idx="11"/>
          </p:nvPr>
        </p:nvSpPr>
        <p:spPr/>
        <p:txBody>
          <a:bodyPr/>
          <a:lstStyle>
            <a:lvl1pPr>
              <a:defRPr/>
            </a:lvl1pPr>
          </a:lstStyle>
          <a:p>
            <a:pPr>
              <a:defRPr/>
            </a:pPr>
            <a:endParaRPr lang="ar-SA"/>
          </a:p>
        </p:txBody>
      </p:sp>
      <p:sp>
        <p:nvSpPr>
          <p:cNvPr id="7" name="عنصر نائب لرقم الشريحة 5">
            <a:extLst>
              <a:ext uri="{FF2B5EF4-FFF2-40B4-BE49-F238E27FC236}">
                <a16:creationId xmlns:a16="http://schemas.microsoft.com/office/drawing/2014/main" id="{F8E91161-4621-4738-874A-624B1A1C39FA}"/>
              </a:ext>
            </a:extLst>
          </p:cNvPr>
          <p:cNvSpPr>
            <a:spLocks noGrp="1"/>
          </p:cNvSpPr>
          <p:nvPr>
            <p:ph type="sldNum" sz="quarter" idx="12"/>
          </p:nvPr>
        </p:nvSpPr>
        <p:spPr/>
        <p:txBody>
          <a:bodyPr/>
          <a:lstStyle>
            <a:lvl1pPr>
              <a:defRPr/>
            </a:lvl1pPr>
          </a:lstStyle>
          <a:p>
            <a:pPr>
              <a:defRPr/>
            </a:pPr>
            <a:fld id="{8CF9198D-C44A-4571-9FA2-A62CD0855F82}" type="slidenum">
              <a:rPr lang="ar-SA" altLang="en-US"/>
              <a:pPr>
                <a:defRPr/>
              </a:pPr>
              <a:t>‹#›</a:t>
            </a:fld>
            <a:endParaRPr lang="ar-SA" altLang="en-US"/>
          </a:p>
        </p:txBody>
      </p:sp>
    </p:spTree>
    <p:extLst>
      <p:ext uri="{BB962C8B-B14F-4D97-AF65-F5344CB8AC3E}">
        <p14:creationId xmlns:p14="http://schemas.microsoft.com/office/powerpoint/2010/main" val="27447377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theme" Target="../theme/theme1.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عنصر نائب للعنوان 1">
            <a:extLst>
              <a:ext uri="{FF2B5EF4-FFF2-40B4-BE49-F238E27FC236}">
                <a16:creationId xmlns:a16="http://schemas.microsoft.com/office/drawing/2014/main" id="{DCE9FC90-A9E3-47B7-BE2A-FCE045D6CBB2}"/>
              </a:ext>
            </a:extLst>
          </p:cNvPr>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ar-SA" altLang="en-US"/>
              <a:t>انقر لتحرير نمط العنوان الرئيسي</a:t>
            </a:r>
          </a:p>
        </p:txBody>
      </p:sp>
      <p:sp>
        <p:nvSpPr>
          <p:cNvPr id="1027" name="عنصر نائب للنص 2">
            <a:extLst>
              <a:ext uri="{FF2B5EF4-FFF2-40B4-BE49-F238E27FC236}">
                <a16:creationId xmlns:a16="http://schemas.microsoft.com/office/drawing/2014/main" id="{36DD6EBE-54DE-4044-9E56-8CD9CC89CBE1}"/>
              </a:ext>
            </a:extLst>
          </p:cNvPr>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ar-SA" altLang="en-US"/>
              <a:t>انقر لتحرير أنماط النص الرئيسي</a:t>
            </a:r>
          </a:p>
          <a:p>
            <a:pPr lvl="1"/>
            <a:r>
              <a:rPr lang="ar-SA" altLang="en-US"/>
              <a:t>المستوى الثاني</a:t>
            </a:r>
          </a:p>
          <a:p>
            <a:pPr lvl="2"/>
            <a:r>
              <a:rPr lang="ar-SA" altLang="en-US"/>
              <a:t>المستوى الثالث</a:t>
            </a:r>
          </a:p>
          <a:p>
            <a:pPr lvl="3"/>
            <a:r>
              <a:rPr lang="ar-SA" altLang="en-US"/>
              <a:t>المستوى الرابع</a:t>
            </a:r>
          </a:p>
          <a:p>
            <a:pPr lvl="4"/>
            <a:r>
              <a:rPr lang="ar-SA" altLang="en-US"/>
              <a:t>المستوى الخامس</a:t>
            </a:r>
          </a:p>
        </p:txBody>
      </p:sp>
      <p:sp>
        <p:nvSpPr>
          <p:cNvPr id="4" name="عنصر نائب للتاريخ 3">
            <a:extLst>
              <a:ext uri="{FF2B5EF4-FFF2-40B4-BE49-F238E27FC236}">
                <a16:creationId xmlns:a16="http://schemas.microsoft.com/office/drawing/2014/main" id="{F6358047-BA1E-43C7-8840-937582EE7C9B}"/>
              </a:ext>
            </a:extLst>
          </p:cNvPr>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rtl="1" eaLnBrk="1" fontAlgn="auto" hangingPunct="1">
              <a:spcBef>
                <a:spcPts val="0"/>
              </a:spcBef>
              <a:spcAft>
                <a:spcPts val="0"/>
              </a:spcAft>
              <a:defRPr sz="1200">
                <a:solidFill>
                  <a:schemeClr val="tx1">
                    <a:tint val="75000"/>
                  </a:schemeClr>
                </a:solidFill>
                <a:latin typeface="+mn-lt"/>
                <a:cs typeface="+mn-cs"/>
              </a:defRPr>
            </a:lvl1pPr>
          </a:lstStyle>
          <a:p>
            <a:pPr>
              <a:defRPr/>
            </a:pPr>
            <a:fld id="{95B05049-A229-4315-A83A-C02A14FE21D0}" type="datetimeFigureOut">
              <a:rPr lang="ar-SA"/>
              <a:pPr>
                <a:defRPr/>
              </a:pPr>
              <a:t>27/10/1440</a:t>
            </a:fld>
            <a:endParaRPr lang="ar-SA"/>
          </a:p>
        </p:txBody>
      </p:sp>
      <p:sp>
        <p:nvSpPr>
          <p:cNvPr id="5" name="عنصر نائب للتذييل 4">
            <a:extLst>
              <a:ext uri="{FF2B5EF4-FFF2-40B4-BE49-F238E27FC236}">
                <a16:creationId xmlns:a16="http://schemas.microsoft.com/office/drawing/2014/main" id="{E5331410-AE5D-41FF-9DED-3C601E82C5DC}"/>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rtl="1" eaLnBrk="1" fontAlgn="auto" hangingPunct="1">
              <a:spcBef>
                <a:spcPts val="0"/>
              </a:spcBef>
              <a:spcAft>
                <a:spcPts val="0"/>
              </a:spcAft>
              <a:defRPr sz="1200">
                <a:solidFill>
                  <a:schemeClr val="tx1">
                    <a:tint val="75000"/>
                  </a:schemeClr>
                </a:solidFill>
                <a:latin typeface="+mn-lt"/>
                <a:cs typeface="+mn-cs"/>
              </a:defRPr>
            </a:lvl1pPr>
          </a:lstStyle>
          <a:p>
            <a:pPr>
              <a:defRPr/>
            </a:pPr>
            <a:endParaRPr lang="ar-SA"/>
          </a:p>
        </p:txBody>
      </p:sp>
      <p:sp>
        <p:nvSpPr>
          <p:cNvPr id="6" name="عنصر نائب لرقم الشريحة 5">
            <a:extLst>
              <a:ext uri="{FF2B5EF4-FFF2-40B4-BE49-F238E27FC236}">
                <a16:creationId xmlns:a16="http://schemas.microsoft.com/office/drawing/2014/main" id="{1029A777-73EC-43F1-A915-E6FE11027764}"/>
              </a:ext>
            </a:extLst>
          </p:cNvPr>
          <p:cNvSpPr>
            <a:spLocks noGrp="1"/>
          </p:cNvSpPr>
          <p:nvPr>
            <p:ph type="sldNum" sz="quarter" idx="4"/>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l" rtl="1" eaLnBrk="1" hangingPunct="1">
              <a:defRPr sz="1200">
                <a:solidFill>
                  <a:srgbClr val="898989"/>
                </a:solidFill>
              </a:defRPr>
            </a:lvl1pPr>
          </a:lstStyle>
          <a:p>
            <a:pPr>
              <a:defRPr/>
            </a:pPr>
            <a:fld id="{CD813F78-5C6A-47CD-8EF3-93F70CEE157D}" type="slidenum">
              <a:rPr lang="ar-SA" altLang="en-US"/>
              <a:pPr>
                <a:defRPr/>
              </a:pPr>
              <a:t>‹#›</a:t>
            </a:fld>
            <a:endParaRPr lang="ar-SA"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1" eaLnBrk="0" fontAlgn="base" hangingPunct="0">
        <a:spcBef>
          <a:spcPct val="0"/>
        </a:spcBef>
        <a:spcAft>
          <a:spcPct val="0"/>
        </a:spcAft>
        <a:defRPr sz="4400" kern="1200">
          <a:solidFill>
            <a:schemeClr val="tx1"/>
          </a:solidFill>
          <a:latin typeface="+mj-lt"/>
          <a:ea typeface="+mj-ea"/>
          <a:cs typeface="+mj-cs"/>
        </a:defRPr>
      </a:lvl1pPr>
      <a:lvl2pPr algn="ctr" rtl="1" eaLnBrk="0" fontAlgn="base" hangingPunct="0">
        <a:spcBef>
          <a:spcPct val="0"/>
        </a:spcBef>
        <a:spcAft>
          <a:spcPct val="0"/>
        </a:spcAft>
        <a:defRPr sz="4400">
          <a:solidFill>
            <a:schemeClr val="tx1"/>
          </a:solidFill>
          <a:latin typeface="Calibri" panose="020F0502020204030204" pitchFamily="34" charset="0"/>
          <a:cs typeface="Times New Roman" panose="02020603050405020304" pitchFamily="18" charset="0"/>
        </a:defRPr>
      </a:lvl2pPr>
      <a:lvl3pPr algn="ctr" rtl="1" eaLnBrk="0" fontAlgn="base" hangingPunct="0">
        <a:spcBef>
          <a:spcPct val="0"/>
        </a:spcBef>
        <a:spcAft>
          <a:spcPct val="0"/>
        </a:spcAft>
        <a:defRPr sz="4400">
          <a:solidFill>
            <a:schemeClr val="tx1"/>
          </a:solidFill>
          <a:latin typeface="Calibri" panose="020F0502020204030204" pitchFamily="34" charset="0"/>
          <a:cs typeface="Times New Roman" panose="02020603050405020304" pitchFamily="18" charset="0"/>
        </a:defRPr>
      </a:lvl3pPr>
      <a:lvl4pPr algn="ctr" rtl="1" eaLnBrk="0" fontAlgn="base" hangingPunct="0">
        <a:spcBef>
          <a:spcPct val="0"/>
        </a:spcBef>
        <a:spcAft>
          <a:spcPct val="0"/>
        </a:spcAft>
        <a:defRPr sz="4400">
          <a:solidFill>
            <a:schemeClr val="tx1"/>
          </a:solidFill>
          <a:latin typeface="Calibri" panose="020F0502020204030204" pitchFamily="34" charset="0"/>
          <a:cs typeface="Times New Roman" panose="02020603050405020304" pitchFamily="18" charset="0"/>
        </a:defRPr>
      </a:lvl4pPr>
      <a:lvl5pPr algn="ctr" rtl="1" eaLnBrk="0" fontAlgn="base" hangingPunct="0">
        <a:spcBef>
          <a:spcPct val="0"/>
        </a:spcBef>
        <a:spcAft>
          <a:spcPct val="0"/>
        </a:spcAft>
        <a:defRPr sz="4400">
          <a:solidFill>
            <a:schemeClr val="tx1"/>
          </a:solidFill>
          <a:latin typeface="Calibri" panose="020F0502020204030204" pitchFamily="34" charset="0"/>
          <a:cs typeface="Times New Roman" panose="02020603050405020304" pitchFamily="18" charset="0"/>
        </a:defRPr>
      </a:lvl5pPr>
      <a:lvl6pPr marL="457200" algn="ctr" rtl="1" fontAlgn="base">
        <a:spcBef>
          <a:spcPct val="0"/>
        </a:spcBef>
        <a:spcAft>
          <a:spcPct val="0"/>
        </a:spcAft>
        <a:defRPr sz="4400">
          <a:solidFill>
            <a:schemeClr val="tx1"/>
          </a:solidFill>
          <a:latin typeface="Calibri" panose="020F0502020204030204" pitchFamily="34" charset="0"/>
          <a:cs typeface="Times New Roman" panose="02020603050405020304" pitchFamily="18" charset="0"/>
        </a:defRPr>
      </a:lvl6pPr>
      <a:lvl7pPr marL="914400" algn="ctr" rtl="1" fontAlgn="base">
        <a:spcBef>
          <a:spcPct val="0"/>
        </a:spcBef>
        <a:spcAft>
          <a:spcPct val="0"/>
        </a:spcAft>
        <a:defRPr sz="4400">
          <a:solidFill>
            <a:schemeClr val="tx1"/>
          </a:solidFill>
          <a:latin typeface="Calibri" panose="020F0502020204030204" pitchFamily="34" charset="0"/>
          <a:cs typeface="Times New Roman" panose="02020603050405020304" pitchFamily="18" charset="0"/>
        </a:defRPr>
      </a:lvl7pPr>
      <a:lvl8pPr marL="1371600" algn="ctr" rtl="1" fontAlgn="base">
        <a:spcBef>
          <a:spcPct val="0"/>
        </a:spcBef>
        <a:spcAft>
          <a:spcPct val="0"/>
        </a:spcAft>
        <a:defRPr sz="4400">
          <a:solidFill>
            <a:schemeClr val="tx1"/>
          </a:solidFill>
          <a:latin typeface="Calibri" panose="020F0502020204030204" pitchFamily="34" charset="0"/>
          <a:cs typeface="Times New Roman" panose="02020603050405020304" pitchFamily="18" charset="0"/>
        </a:defRPr>
      </a:lvl8pPr>
      <a:lvl9pPr marL="1828800" algn="ctr" rtl="1" fontAlgn="base">
        <a:spcBef>
          <a:spcPct val="0"/>
        </a:spcBef>
        <a:spcAft>
          <a:spcPct val="0"/>
        </a:spcAft>
        <a:defRPr sz="4400">
          <a:solidFill>
            <a:schemeClr val="tx1"/>
          </a:solidFill>
          <a:latin typeface="Calibri" panose="020F0502020204030204" pitchFamily="34" charset="0"/>
          <a:cs typeface="Times New Roman" panose="02020603050405020304" pitchFamily="18" charset="0"/>
        </a:defRPr>
      </a:lvl9pPr>
    </p:titleStyle>
    <p:bodyStyle>
      <a:lvl1pPr marL="342900" indent="-342900" algn="r" rtl="1"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r" rtl="1"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r" rtl="1"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r" rtl="1"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r" rtl="1"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عنوان 1">
            <a:extLst>
              <a:ext uri="{FF2B5EF4-FFF2-40B4-BE49-F238E27FC236}">
                <a16:creationId xmlns:a16="http://schemas.microsoft.com/office/drawing/2014/main" id="{4F5EEFC3-50FF-4422-8FBE-0A06C2A0CD42}"/>
              </a:ext>
            </a:extLst>
          </p:cNvPr>
          <p:cNvSpPr>
            <a:spLocks noGrp="1"/>
          </p:cNvSpPr>
          <p:nvPr>
            <p:ph type="title"/>
          </p:nvPr>
        </p:nvSpPr>
        <p:spPr/>
        <p:txBody>
          <a:bodyPr/>
          <a:lstStyle/>
          <a:p>
            <a:pPr eaLnBrk="1" hangingPunct="1"/>
            <a:r>
              <a:rPr lang="ar-SA" altLang="en-US" sz="4800" b="1"/>
              <a:t>مقاطعة الاحتلال الإسرائيلي</a:t>
            </a:r>
          </a:p>
        </p:txBody>
      </p:sp>
      <p:sp>
        <p:nvSpPr>
          <p:cNvPr id="2051" name="عنصر نائب للمحتوى 2">
            <a:extLst>
              <a:ext uri="{FF2B5EF4-FFF2-40B4-BE49-F238E27FC236}">
                <a16:creationId xmlns:a16="http://schemas.microsoft.com/office/drawing/2014/main" id="{62D3D977-D0E8-4310-A19F-37F691D60932}"/>
              </a:ext>
            </a:extLst>
          </p:cNvPr>
          <p:cNvSpPr>
            <a:spLocks noGrp="1"/>
          </p:cNvSpPr>
          <p:nvPr>
            <p:ph idx="1"/>
          </p:nvPr>
        </p:nvSpPr>
        <p:spPr>
          <a:xfrm>
            <a:off x="519113" y="1600200"/>
            <a:ext cx="8229600" cy="4525963"/>
          </a:xfrm>
        </p:spPr>
        <p:txBody>
          <a:bodyPr/>
          <a:lstStyle/>
          <a:p>
            <a:pPr eaLnBrk="1" hangingPunct="1"/>
            <a:r>
              <a:rPr lang="ar-SA" altLang="en-US" sz="4400"/>
              <a:t>هذه المحاضرة عن مقاطعة الاحتلال الإسرائيلي.</a:t>
            </a:r>
          </a:p>
          <a:p>
            <a:pPr eaLnBrk="1" hangingPunct="1"/>
            <a:r>
              <a:rPr lang="ar-SA" altLang="en-US" sz="4400"/>
              <a:t>سنتناول هذا الموضوع من خلال العناوين التالية:</a:t>
            </a:r>
          </a:p>
          <a:p>
            <a:pPr eaLnBrk="1" hangingPunct="1"/>
            <a:r>
              <a:rPr lang="ar-SA" altLang="en-US" sz="4400"/>
              <a:t>1- مقدمة.</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عنوان 1">
            <a:extLst>
              <a:ext uri="{FF2B5EF4-FFF2-40B4-BE49-F238E27FC236}">
                <a16:creationId xmlns:a16="http://schemas.microsoft.com/office/drawing/2014/main" id="{1E3AC11D-B1D6-47D2-A149-007DEE14F9D4}"/>
              </a:ext>
            </a:extLst>
          </p:cNvPr>
          <p:cNvSpPr>
            <a:spLocks noGrp="1"/>
          </p:cNvSpPr>
          <p:nvPr>
            <p:ph type="title"/>
          </p:nvPr>
        </p:nvSpPr>
        <p:spPr/>
        <p:txBody>
          <a:bodyPr/>
          <a:lstStyle/>
          <a:p>
            <a:pPr eaLnBrk="1" hangingPunct="1"/>
            <a:r>
              <a:rPr lang="ar-SA" altLang="en-US" b="1"/>
              <a:t>كيف تعامل الشعب الفلسطيني مع المقاطعة تاريخياً؟</a:t>
            </a:r>
            <a:endParaRPr lang="en-US" altLang="en-US" b="1">
              <a:cs typeface="Times New Roman" panose="02020603050405020304" pitchFamily="18" charset="0"/>
            </a:endParaRPr>
          </a:p>
        </p:txBody>
      </p:sp>
      <p:sp>
        <p:nvSpPr>
          <p:cNvPr id="3" name="عنصر نائب للمحتوى 2">
            <a:extLst>
              <a:ext uri="{FF2B5EF4-FFF2-40B4-BE49-F238E27FC236}">
                <a16:creationId xmlns:a16="http://schemas.microsoft.com/office/drawing/2014/main" id="{A4ED911A-C9F4-4A66-965F-E416D2967FFB}"/>
              </a:ext>
            </a:extLst>
          </p:cNvPr>
          <p:cNvSpPr>
            <a:spLocks noGrp="1"/>
          </p:cNvSpPr>
          <p:nvPr>
            <p:ph idx="1"/>
          </p:nvPr>
        </p:nvSpPr>
        <p:spPr/>
        <p:txBody>
          <a:bodyPr/>
          <a:lstStyle/>
          <a:p>
            <a:pPr eaLnBrk="1" hangingPunct="1">
              <a:defRPr/>
            </a:pPr>
            <a:r>
              <a:rPr lang="ar-SA" sz="4400" u="sng" dirty="0"/>
              <a:t>المقاطعة الشعبية 1920-1945</a:t>
            </a:r>
          </a:p>
          <a:p>
            <a:pPr marL="0" indent="0" eaLnBrk="1" hangingPunct="1">
              <a:buFont typeface="Arial" panose="020B0604020202020204" pitchFamily="34" charset="0"/>
              <a:buNone/>
              <a:defRPr/>
            </a:pPr>
            <a:r>
              <a:rPr lang="ar-SA" sz="4400" dirty="0"/>
              <a:t>* تجدر الإشارة إلى أن الحركة الصهيونية التي بدأت تغزو فلسطين عام 1882 تسللاً، عمدت بعد الاحتلال البريطاني لفلسطين إلى السيطرة على الأرض، واحتكار الموارد الاقتصادية وأدوات الإنتاج.</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عنوان 1">
            <a:extLst>
              <a:ext uri="{FF2B5EF4-FFF2-40B4-BE49-F238E27FC236}">
                <a16:creationId xmlns:a16="http://schemas.microsoft.com/office/drawing/2014/main" id="{D98BAA89-0E25-4F70-A615-E7FCDE99C676}"/>
              </a:ext>
            </a:extLst>
          </p:cNvPr>
          <p:cNvSpPr>
            <a:spLocks noGrp="1"/>
          </p:cNvSpPr>
          <p:nvPr>
            <p:ph type="title"/>
          </p:nvPr>
        </p:nvSpPr>
        <p:spPr/>
        <p:txBody>
          <a:bodyPr/>
          <a:lstStyle/>
          <a:p>
            <a:pPr eaLnBrk="1" hangingPunct="1"/>
            <a:endParaRPr lang="en-US" altLang="en-US">
              <a:cs typeface="Times New Roman" panose="02020603050405020304" pitchFamily="18" charset="0"/>
            </a:endParaRPr>
          </a:p>
        </p:txBody>
      </p:sp>
      <p:sp>
        <p:nvSpPr>
          <p:cNvPr id="12291" name="عنصر نائب للمحتوى 2">
            <a:extLst>
              <a:ext uri="{FF2B5EF4-FFF2-40B4-BE49-F238E27FC236}">
                <a16:creationId xmlns:a16="http://schemas.microsoft.com/office/drawing/2014/main" id="{EBFE9A0F-2E4A-4269-BBCE-A85E42161E69}"/>
              </a:ext>
            </a:extLst>
          </p:cNvPr>
          <p:cNvSpPr>
            <a:spLocks noGrp="1"/>
          </p:cNvSpPr>
          <p:nvPr>
            <p:ph idx="1"/>
          </p:nvPr>
        </p:nvSpPr>
        <p:spPr/>
        <p:txBody>
          <a:bodyPr/>
          <a:lstStyle/>
          <a:p>
            <a:pPr eaLnBrk="1" hangingPunct="1"/>
            <a:r>
              <a:rPr lang="ar-SA" altLang="en-US" sz="4400"/>
              <a:t>وفي هذا السياق قررت الحركة الصهيونية تهويد العمل (العمل العبري)، وحرمان الفلسطينيين من الحصول على فرص عمل في المشاريع التي تُشرف عليها حكومة الاحتلال.</a:t>
            </a:r>
            <a:endParaRPr lang="en-US" altLang="en-US" sz="4400">
              <a:cs typeface="Arial" panose="020B0604020202020204" pitchFamily="34"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عنوان 1">
            <a:extLst>
              <a:ext uri="{FF2B5EF4-FFF2-40B4-BE49-F238E27FC236}">
                <a16:creationId xmlns:a16="http://schemas.microsoft.com/office/drawing/2014/main" id="{638F4B3D-48B9-46AC-80B4-7C649167FF7E}"/>
              </a:ext>
            </a:extLst>
          </p:cNvPr>
          <p:cNvSpPr>
            <a:spLocks noGrp="1"/>
          </p:cNvSpPr>
          <p:nvPr>
            <p:ph type="title"/>
          </p:nvPr>
        </p:nvSpPr>
        <p:spPr/>
        <p:txBody>
          <a:bodyPr/>
          <a:lstStyle/>
          <a:p>
            <a:pPr eaLnBrk="1" hangingPunct="1"/>
            <a:endParaRPr lang="en-US" altLang="en-US">
              <a:cs typeface="Times New Roman" panose="02020603050405020304" pitchFamily="18" charset="0"/>
            </a:endParaRPr>
          </a:p>
        </p:txBody>
      </p:sp>
      <p:sp>
        <p:nvSpPr>
          <p:cNvPr id="13315" name="عنصر نائب للمحتوى 2">
            <a:extLst>
              <a:ext uri="{FF2B5EF4-FFF2-40B4-BE49-F238E27FC236}">
                <a16:creationId xmlns:a16="http://schemas.microsoft.com/office/drawing/2014/main" id="{B0B64C2D-11E1-4744-9D15-638D63A33430}"/>
              </a:ext>
            </a:extLst>
          </p:cNvPr>
          <p:cNvSpPr>
            <a:spLocks noGrp="1"/>
          </p:cNvSpPr>
          <p:nvPr>
            <p:ph idx="1"/>
          </p:nvPr>
        </p:nvSpPr>
        <p:spPr/>
        <p:txBody>
          <a:bodyPr/>
          <a:lstStyle/>
          <a:p>
            <a:pPr eaLnBrk="1" hangingPunct="1"/>
            <a:r>
              <a:rPr lang="ar-SA" altLang="en-US" sz="4400"/>
              <a:t>وجاء هذا القرار (العمل العبري) مدعوما بقرار آخر يتمثل في شراء (الإنتاج العبري).</a:t>
            </a:r>
          </a:p>
          <a:p>
            <a:pPr eaLnBrk="1" hangingPunct="1"/>
            <a:r>
              <a:rPr lang="ar-SA" altLang="en-US" sz="4400"/>
              <a:t>وفي مواجهة هذه العنصرية الصهيونية بدأ الفلسطينيون في فترة مبكرة العمل على مقاطعة الصهاينة.</a:t>
            </a:r>
            <a:endParaRPr lang="en-US" altLang="en-US" sz="4400">
              <a:cs typeface="Arial" panose="020B0604020202020204" pitchFamily="34"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عنوان 1">
            <a:extLst>
              <a:ext uri="{FF2B5EF4-FFF2-40B4-BE49-F238E27FC236}">
                <a16:creationId xmlns:a16="http://schemas.microsoft.com/office/drawing/2014/main" id="{D26F77AB-DBC0-4E02-ACE6-A00162185554}"/>
              </a:ext>
            </a:extLst>
          </p:cNvPr>
          <p:cNvSpPr>
            <a:spLocks noGrp="1"/>
          </p:cNvSpPr>
          <p:nvPr>
            <p:ph type="title"/>
          </p:nvPr>
        </p:nvSpPr>
        <p:spPr/>
        <p:txBody>
          <a:bodyPr/>
          <a:lstStyle/>
          <a:p>
            <a:pPr eaLnBrk="1" hangingPunct="1"/>
            <a:endParaRPr lang="en-US" altLang="en-US">
              <a:cs typeface="Times New Roman" panose="02020603050405020304" pitchFamily="18" charset="0"/>
            </a:endParaRPr>
          </a:p>
        </p:txBody>
      </p:sp>
      <p:sp>
        <p:nvSpPr>
          <p:cNvPr id="14339" name="عنصر نائب للمحتوى 2">
            <a:extLst>
              <a:ext uri="{FF2B5EF4-FFF2-40B4-BE49-F238E27FC236}">
                <a16:creationId xmlns:a16="http://schemas.microsoft.com/office/drawing/2014/main" id="{282D6D87-87E3-402D-802A-8C6CDBA91FA8}"/>
              </a:ext>
            </a:extLst>
          </p:cNvPr>
          <p:cNvSpPr>
            <a:spLocks noGrp="1"/>
          </p:cNvSpPr>
          <p:nvPr>
            <p:ph idx="1"/>
          </p:nvPr>
        </p:nvSpPr>
        <p:spPr/>
        <p:txBody>
          <a:bodyPr/>
          <a:lstStyle/>
          <a:p>
            <a:pPr eaLnBrk="1" hangingPunct="1"/>
            <a:r>
              <a:rPr lang="ar-SA" altLang="en-US" sz="4400"/>
              <a:t>1- عقدت الجمعية الإسلامية المسيحية في نابلس مؤتمراً بتاريخ 26-1-1920، دعت إليه وجهاء البلاد ومزارعيها، وقرر المؤتمر مقاطعة الصهاينة حتى يتم استئصال التواجد الصهيوني في فلسطين.</a:t>
            </a:r>
            <a:endParaRPr lang="en-US" altLang="en-US" sz="4400">
              <a:cs typeface="Arial" panose="020B0604020202020204" pitchFamily="34"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عنوان 1">
            <a:extLst>
              <a:ext uri="{FF2B5EF4-FFF2-40B4-BE49-F238E27FC236}">
                <a16:creationId xmlns:a16="http://schemas.microsoft.com/office/drawing/2014/main" id="{3F389DFB-5BBF-4807-8881-48515BB793C0}"/>
              </a:ext>
            </a:extLst>
          </p:cNvPr>
          <p:cNvSpPr>
            <a:spLocks noGrp="1"/>
          </p:cNvSpPr>
          <p:nvPr>
            <p:ph type="title"/>
          </p:nvPr>
        </p:nvSpPr>
        <p:spPr/>
        <p:txBody>
          <a:bodyPr/>
          <a:lstStyle/>
          <a:p>
            <a:pPr eaLnBrk="1" hangingPunct="1"/>
            <a:endParaRPr lang="en-US" altLang="en-US">
              <a:cs typeface="Times New Roman" panose="02020603050405020304" pitchFamily="18" charset="0"/>
            </a:endParaRPr>
          </a:p>
        </p:txBody>
      </p:sp>
      <p:sp>
        <p:nvSpPr>
          <p:cNvPr id="15363" name="عنصر نائب للمحتوى 2">
            <a:extLst>
              <a:ext uri="{FF2B5EF4-FFF2-40B4-BE49-F238E27FC236}">
                <a16:creationId xmlns:a16="http://schemas.microsoft.com/office/drawing/2014/main" id="{496AD4A8-3609-46DB-BF8E-47E65ACA88B6}"/>
              </a:ext>
            </a:extLst>
          </p:cNvPr>
          <p:cNvSpPr>
            <a:spLocks noGrp="1"/>
          </p:cNvSpPr>
          <p:nvPr>
            <p:ph idx="1"/>
          </p:nvPr>
        </p:nvSpPr>
        <p:spPr/>
        <p:txBody>
          <a:bodyPr/>
          <a:lstStyle/>
          <a:p>
            <a:pPr eaLnBrk="1" hangingPunct="1"/>
            <a:r>
              <a:rPr lang="ar-SA" altLang="en-US" sz="4400"/>
              <a:t>2- رئيس بلدية تل أبيب (اليهودي) ذهب إلى رئيس بلدية حيفا (الفلسطيني)، وطلب منه وضع حد للمقاطعة بسبب ما خلفته من آثار على المدينة اليهودية، كان ذلك في مايو 1921.</a:t>
            </a:r>
            <a:endParaRPr lang="en-US" altLang="en-US" sz="4400">
              <a:cs typeface="Arial" panose="020B0604020202020204" pitchFamily="34"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عنوان 1">
            <a:extLst>
              <a:ext uri="{FF2B5EF4-FFF2-40B4-BE49-F238E27FC236}">
                <a16:creationId xmlns:a16="http://schemas.microsoft.com/office/drawing/2014/main" id="{7402523C-7AD5-4785-983E-88B107918E81}"/>
              </a:ext>
            </a:extLst>
          </p:cNvPr>
          <p:cNvSpPr>
            <a:spLocks noGrp="1"/>
          </p:cNvSpPr>
          <p:nvPr>
            <p:ph type="title"/>
          </p:nvPr>
        </p:nvSpPr>
        <p:spPr/>
        <p:txBody>
          <a:bodyPr/>
          <a:lstStyle/>
          <a:p>
            <a:pPr eaLnBrk="1" hangingPunct="1"/>
            <a:endParaRPr lang="en-US" altLang="en-US">
              <a:cs typeface="Times New Roman" panose="02020603050405020304" pitchFamily="18" charset="0"/>
            </a:endParaRPr>
          </a:p>
        </p:txBody>
      </p:sp>
      <p:sp>
        <p:nvSpPr>
          <p:cNvPr id="16387" name="عنصر نائب للمحتوى 2">
            <a:extLst>
              <a:ext uri="{FF2B5EF4-FFF2-40B4-BE49-F238E27FC236}">
                <a16:creationId xmlns:a16="http://schemas.microsoft.com/office/drawing/2014/main" id="{3DBCC72B-DF26-4E24-99E5-E71647B86624}"/>
              </a:ext>
            </a:extLst>
          </p:cNvPr>
          <p:cNvSpPr>
            <a:spLocks noGrp="1"/>
          </p:cNvSpPr>
          <p:nvPr>
            <p:ph idx="1"/>
          </p:nvPr>
        </p:nvSpPr>
        <p:spPr/>
        <p:txBody>
          <a:bodyPr/>
          <a:lstStyle/>
          <a:p>
            <a:pPr marL="0" indent="0" eaLnBrk="1" hangingPunct="1">
              <a:buFont typeface="Arial" panose="020B0604020202020204" pitchFamily="34" charset="0"/>
              <a:buNone/>
            </a:pPr>
            <a:r>
              <a:rPr lang="ar-SA" altLang="en-US" sz="4400"/>
              <a:t>3- انعقد المؤتمر الوطني الفلسطيني الخامس الذي انعقد في مدينة نابلس بتاريخ 22/8/1922، برئاسة موسى كاظم الحسيني.</a:t>
            </a:r>
          </a:p>
          <a:p>
            <a:pPr marL="0" indent="0" eaLnBrk="1" hangingPunct="1">
              <a:buFont typeface="Arial" panose="020B0604020202020204" pitchFamily="34" charset="0"/>
              <a:buNone/>
            </a:pPr>
            <a:r>
              <a:rPr lang="ar-SA" altLang="en-US" sz="4400"/>
              <a:t>- وقرر المؤتمر مقاطعة اليهود تجارياً، ومنع بيع العقارات لهم، ومقاطعة مشروع روتنبرغ للكهرباء.</a:t>
            </a:r>
            <a:endParaRPr lang="en-US" altLang="en-US" sz="4400">
              <a:cs typeface="Arial" panose="020B0604020202020204" pitchFamily="34"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عنوان 1">
            <a:extLst>
              <a:ext uri="{FF2B5EF4-FFF2-40B4-BE49-F238E27FC236}">
                <a16:creationId xmlns:a16="http://schemas.microsoft.com/office/drawing/2014/main" id="{5BDF9D11-6061-4DD5-9535-B7E82231DA6C}"/>
              </a:ext>
            </a:extLst>
          </p:cNvPr>
          <p:cNvSpPr>
            <a:spLocks noGrp="1"/>
          </p:cNvSpPr>
          <p:nvPr>
            <p:ph type="title"/>
          </p:nvPr>
        </p:nvSpPr>
        <p:spPr/>
        <p:txBody>
          <a:bodyPr/>
          <a:lstStyle/>
          <a:p>
            <a:pPr eaLnBrk="1" hangingPunct="1"/>
            <a:endParaRPr lang="en-US" altLang="en-US">
              <a:cs typeface="Times New Roman" panose="02020603050405020304" pitchFamily="18" charset="0"/>
            </a:endParaRPr>
          </a:p>
        </p:txBody>
      </p:sp>
      <p:sp>
        <p:nvSpPr>
          <p:cNvPr id="17411" name="عنصر نائب للمحتوى 2">
            <a:extLst>
              <a:ext uri="{FF2B5EF4-FFF2-40B4-BE49-F238E27FC236}">
                <a16:creationId xmlns:a16="http://schemas.microsoft.com/office/drawing/2014/main" id="{29EF8348-2CF9-4657-B75C-5EEC28760B80}"/>
              </a:ext>
            </a:extLst>
          </p:cNvPr>
          <p:cNvSpPr>
            <a:spLocks noGrp="1"/>
          </p:cNvSpPr>
          <p:nvPr>
            <p:ph idx="1"/>
          </p:nvPr>
        </p:nvSpPr>
        <p:spPr/>
        <p:txBody>
          <a:bodyPr/>
          <a:lstStyle/>
          <a:p>
            <a:pPr marL="0" indent="0" eaLnBrk="1" hangingPunct="1">
              <a:buFont typeface="Arial" panose="020B0604020202020204" pitchFamily="34" charset="0"/>
              <a:buNone/>
            </a:pPr>
            <a:r>
              <a:rPr lang="ar-SA" altLang="en-US" sz="4400"/>
              <a:t>4- وبعد ثورة البراق عام 1929 شكا المندوب السامي البريطاني إلى وزير المستعمرات البريطاني أن العرب لا يزالون يكنون مشاعر مريرة ضد اليهود، ولا يزال فرض المقاطعة مستمراً.</a:t>
            </a:r>
            <a:endParaRPr lang="en-US" altLang="en-US" sz="4400">
              <a:cs typeface="Arial" panose="020B0604020202020204" pitchFamily="34"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عنوان 1">
            <a:extLst>
              <a:ext uri="{FF2B5EF4-FFF2-40B4-BE49-F238E27FC236}">
                <a16:creationId xmlns:a16="http://schemas.microsoft.com/office/drawing/2014/main" id="{78466707-8E55-4655-BCE6-88727D6E2720}"/>
              </a:ext>
            </a:extLst>
          </p:cNvPr>
          <p:cNvSpPr>
            <a:spLocks noGrp="1"/>
          </p:cNvSpPr>
          <p:nvPr>
            <p:ph type="title"/>
          </p:nvPr>
        </p:nvSpPr>
        <p:spPr/>
        <p:txBody>
          <a:bodyPr/>
          <a:lstStyle/>
          <a:p>
            <a:pPr eaLnBrk="1" hangingPunct="1"/>
            <a:endParaRPr lang="en-US" altLang="en-US">
              <a:cs typeface="Times New Roman" panose="02020603050405020304" pitchFamily="18" charset="0"/>
            </a:endParaRPr>
          </a:p>
        </p:txBody>
      </p:sp>
      <p:sp>
        <p:nvSpPr>
          <p:cNvPr id="18435" name="عنصر نائب للمحتوى 2">
            <a:extLst>
              <a:ext uri="{FF2B5EF4-FFF2-40B4-BE49-F238E27FC236}">
                <a16:creationId xmlns:a16="http://schemas.microsoft.com/office/drawing/2014/main" id="{62AE11EB-3B3D-4059-96A9-DFFF7F35A08B}"/>
              </a:ext>
            </a:extLst>
          </p:cNvPr>
          <p:cNvSpPr>
            <a:spLocks noGrp="1"/>
          </p:cNvSpPr>
          <p:nvPr>
            <p:ph idx="1"/>
          </p:nvPr>
        </p:nvSpPr>
        <p:spPr/>
        <p:txBody>
          <a:bodyPr/>
          <a:lstStyle/>
          <a:p>
            <a:pPr marL="0" indent="0" eaLnBrk="1" hangingPunct="1">
              <a:buFont typeface="Arial" panose="020B0604020202020204" pitchFamily="34" charset="0"/>
              <a:buNone/>
            </a:pPr>
            <a:r>
              <a:rPr lang="ar-SA" altLang="en-US" sz="4400"/>
              <a:t>5- وفي نفس العام تم تشكيل لجنة من عرب في القدس لمقاطعة التجار اليهود، وانتشر تشكيل هذه اللجان في كل المدن الفلسطينية.</a:t>
            </a:r>
          </a:p>
          <a:p>
            <a:pPr marL="0" indent="0" eaLnBrk="1" hangingPunct="1">
              <a:buFont typeface="Arial" panose="020B0604020202020204" pitchFamily="34" charset="0"/>
              <a:buNone/>
            </a:pPr>
            <a:r>
              <a:rPr lang="ar-SA" altLang="en-US" sz="4400"/>
              <a:t>6- وفي يافا أجبرت الجماهير الفلسطينية مجلس البلدية على مقاطعة شركة روتنبرغ، وإنارة المدينة بالمصابيح.</a:t>
            </a:r>
            <a:endParaRPr lang="en-US" altLang="en-US" sz="4400">
              <a:cs typeface="Arial" panose="020B0604020202020204" pitchFamily="34"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عنوان 1">
            <a:extLst>
              <a:ext uri="{FF2B5EF4-FFF2-40B4-BE49-F238E27FC236}">
                <a16:creationId xmlns:a16="http://schemas.microsoft.com/office/drawing/2014/main" id="{7EC45483-4396-4995-9335-3239E90E932B}"/>
              </a:ext>
            </a:extLst>
          </p:cNvPr>
          <p:cNvSpPr>
            <a:spLocks noGrp="1"/>
          </p:cNvSpPr>
          <p:nvPr>
            <p:ph type="title"/>
          </p:nvPr>
        </p:nvSpPr>
        <p:spPr/>
        <p:txBody>
          <a:bodyPr/>
          <a:lstStyle/>
          <a:p>
            <a:pPr eaLnBrk="1" hangingPunct="1"/>
            <a:endParaRPr lang="en-US" altLang="en-US">
              <a:cs typeface="Times New Roman" panose="02020603050405020304" pitchFamily="18" charset="0"/>
            </a:endParaRPr>
          </a:p>
        </p:txBody>
      </p:sp>
      <p:sp>
        <p:nvSpPr>
          <p:cNvPr id="19459" name="عنصر نائب للمحتوى 2">
            <a:extLst>
              <a:ext uri="{FF2B5EF4-FFF2-40B4-BE49-F238E27FC236}">
                <a16:creationId xmlns:a16="http://schemas.microsoft.com/office/drawing/2014/main" id="{7428C29D-C891-4A3F-9564-1642D6EF59D8}"/>
              </a:ext>
            </a:extLst>
          </p:cNvPr>
          <p:cNvSpPr>
            <a:spLocks noGrp="1"/>
          </p:cNvSpPr>
          <p:nvPr>
            <p:ph idx="1"/>
          </p:nvPr>
        </p:nvSpPr>
        <p:spPr/>
        <p:txBody>
          <a:bodyPr/>
          <a:lstStyle/>
          <a:p>
            <a:pPr marL="0" indent="0" eaLnBrk="1" hangingPunct="1">
              <a:buFont typeface="Arial" panose="020B0604020202020204" pitchFamily="34" charset="0"/>
              <a:buNone/>
            </a:pPr>
            <a:r>
              <a:rPr lang="ar-SA" altLang="en-US" sz="4400"/>
              <a:t>7- دعت اللجنة التنفيذية العربية بتاريخ 9/3/1932 إلى مقاطعة معرض تل أبيب.</a:t>
            </a:r>
          </a:p>
          <a:p>
            <a:pPr marL="0" indent="0" eaLnBrk="1" hangingPunct="1">
              <a:buFont typeface="Arial" panose="020B0604020202020204" pitchFamily="34" charset="0"/>
              <a:buNone/>
            </a:pPr>
            <a:r>
              <a:rPr lang="ar-SA" altLang="en-US" sz="4400"/>
              <a:t>8- وفي نفس العام تم تأسيس نقابات لكل الحرف والصناعات تحت اسم اتحاد نقابات عمال القدس لتوحيد صفوف العمال والدفاع عن مصالحهم.</a:t>
            </a:r>
            <a:endParaRPr lang="en-US" altLang="en-US" sz="4400">
              <a:cs typeface="Arial" panose="020B0604020202020204" pitchFamily="34"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عنوان 1">
            <a:extLst>
              <a:ext uri="{FF2B5EF4-FFF2-40B4-BE49-F238E27FC236}">
                <a16:creationId xmlns:a16="http://schemas.microsoft.com/office/drawing/2014/main" id="{570B3FCC-E0EB-4F3C-BEE4-D57D59FDC872}"/>
              </a:ext>
            </a:extLst>
          </p:cNvPr>
          <p:cNvSpPr>
            <a:spLocks noGrp="1"/>
          </p:cNvSpPr>
          <p:nvPr>
            <p:ph type="title"/>
          </p:nvPr>
        </p:nvSpPr>
        <p:spPr/>
        <p:txBody>
          <a:bodyPr/>
          <a:lstStyle/>
          <a:p>
            <a:pPr eaLnBrk="1" hangingPunct="1"/>
            <a:endParaRPr lang="en-US" altLang="en-US">
              <a:cs typeface="Times New Roman" panose="02020603050405020304" pitchFamily="18" charset="0"/>
            </a:endParaRPr>
          </a:p>
        </p:txBody>
      </p:sp>
      <p:sp>
        <p:nvSpPr>
          <p:cNvPr id="20483" name="عنصر نائب للمحتوى 2">
            <a:extLst>
              <a:ext uri="{FF2B5EF4-FFF2-40B4-BE49-F238E27FC236}">
                <a16:creationId xmlns:a16="http://schemas.microsoft.com/office/drawing/2014/main" id="{162DEF60-C1DC-4F18-9E9A-25D54EAB758D}"/>
              </a:ext>
            </a:extLst>
          </p:cNvPr>
          <p:cNvSpPr>
            <a:spLocks noGrp="1"/>
          </p:cNvSpPr>
          <p:nvPr>
            <p:ph idx="1"/>
          </p:nvPr>
        </p:nvSpPr>
        <p:spPr/>
        <p:txBody>
          <a:bodyPr/>
          <a:lstStyle/>
          <a:p>
            <a:pPr marL="0" indent="0" eaLnBrk="1" hangingPunct="1">
              <a:buFont typeface="Arial" panose="020B0604020202020204" pitchFamily="34" charset="0"/>
              <a:buNone/>
            </a:pPr>
            <a:r>
              <a:rPr lang="ar-SA" altLang="en-US" sz="4400"/>
              <a:t>9- وكانت المقاطعة الاقتصادية جزءاً مهماً من ثورة عام 1936.</a:t>
            </a:r>
          </a:p>
          <a:p>
            <a:pPr marL="0" indent="0" eaLnBrk="1" hangingPunct="1">
              <a:buFont typeface="Arial" panose="020B0604020202020204" pitchFamily="34" charset="0"/>
              <a:buNone/>
            </a:pPr>
            <a:r>
              <a:rPr lang="ar-SA" altLang="en-US" sz="4400"/>
              <a:t>** يتضح من العرض السابق أن فكرة المقاطعة كانت جزءاً رئيسياً من كفاح الشعب الفلسطيني ضد الحركة الصهيونية.</a:t>
            </a:r>
            <a:endParaRPr lang="en-US" altLang="en-US" sz="4400">
              <a:cs typeface="Arial" panose="020B0604020202020204"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عنوان 1">
            <a:extLst>
              <a:ext uri="{FF2B5EF4-FFF2-40B4-BE49-F238E27FC236}">
                <a16:creationId xmlns:a16="http://schemas.microsoft.com/office/drawing/2014/main" id="{08BC1C72-4B33-43D3-82F1-C97458AE6184}"/>
              </a:ext>
            </a:extLst>
          </p:cNvPr>
          <p:cNvSpPr>
            <a:spLocks noGrp="1"/>
          </p:cNvSpPr>
          <p:nvPr>
            <p:ph type="title"/>
          </p:nvPr>
        </p:nvSpPr>
        <p:spPr/>
        <p:txBody>
          <a:bodyPr/>
          <a:lstStyle/>
          <a:p>
            <a:endParaRPr lang="en-US" altLang="en-US">
              <a:cs typeface="Times New Roman" panose="02020603050405020304" pitchFamily="18" charset="0"/>
            </a:endParaRPr>
          </a:p>
        </p:txBody>
      </p:sp>
      <p:sp>
        <p:nvSpPr>
          <p:cNvPr id="3075" name="عنصر نائب للمحتوى 2">
            <a:extLst>
              <a:ext uri="{FF2B5EF4-FFF2-40B4-BE49-F238E27FC236}">
                <a16:creationId xmlns:a16="http://schemas.microsoft.com/office/drawing/2014/main" id="{285A4D29-4F80-4846-8347-5FAA52A4551F}"/>
              </a:ext>
            </a:extLst>
          </p:cNvPr>
          <p:cNvSpPr>
            <a:spLocks noGrp="1"/>
          </p:cNvSpPr>
          <p:nvPr>
            <p:ph idx="1"/>
          </p:nvPr>
        </p:nvSpPr>
        <p:spPr/>
        <p:txBody>
          <a:bodyPr/>
          <a:lstStyle/>
          <a:p>
            <a:pPr marL="0" indent="0">
              <a:buFont typeface="Arial" panose="020B0604020202020204" pitchFamily="34" charset="0"/>
              <a:buNone/>
            </a:pPr>
            <a:r>
              <a:rPr lang="ar-SA" altLang="en-US" sz="4400"/>
              <a:t>2- </a:t>
            </a:r>
            <a:r>
              <a:rPr lang="ar-SA" altLang="en-US" sz="4400" b="1"/>
              <a:t>كيف تعامل الشعب الفلسطيني مع المقاطعة تاريخياً؟</a:t>
            </a:r>
          </a:p>
          <a:p>
            <a:pPr marL="0" indent="0">
              <a:buFont typeface="Arial" panose="020B0604020202020204" pitchFamily="34" charset="0"/>
              <a:buNone/>
            </a:pPr>
            <a:r>
              <a:rPr lang="ar-SA" altLang="en-US" sz="4400" b="1"/>
              <a:t>3- </a:t>
            </a:r>
            <a:r>
              <a:rPr lang="ar-SA" altLang="en-US" sz="4400"/>
              <a:t> </a:t>
            </a:r>
            <a:r>
              <a:rPr lang="ar-SA" altLang="en-US" sz="4400" b="1" u="sng"/>
              <a:t>المقاطعة العربية خلال 1945-1948:</a:t>
            </a:r>
          </a:p>
          <a:p>
            <a:pPr marL="0" indent="0">
              <a:buFont typeface="Arial" panose="020B0604020202020204" pitchFamily="34" charset="0"/>
              <a:buNone/>
            </a:pPr>
            <a:r>
              <a:rPr lang="ar-SA" altLang="en-US" sz="4400"/>
              <a:t>4- </a:t>
            </a:r>
            <a:r>
              <a:rPr lang="ar-SA" altLang="en-US" sz="4400" b="1"/>
              <a:t>مشروعية المقاطعة الاقتصادية في القانون الدولي.</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عنوان 1">
            <a:extLst>
              <a:ext uri="{FF2B5EF4-FFF2-40B4-BE49-F238E27FC236}">
                <a16:creationId xmlns:a16="http://schemas.microsoft.com/office/drawing/2014/main" id="{F1C79E04-A375-4D68-9237-E15F2B5D96DF}"/>
              </a:ext>
            </a:extLst>
          </p:cNvPr>
          <p:cNvSpPr>
            <a:spLocks noGrp="1"/>
          </p:cNvSpPr>
          <p:nvPr>
            <p:ph type="title"/>
          </p:nvPr>
        </p:nvSpPr>
        <p:spPr/>
        <p:txBody>
          <a:bodyPr/>
          <a:lstStyle/>
          <a:p>
            <a:pPr eaLnBrk="1" hangingPunct="1"/>
            <a:endParaRPr lang="en-US" altLang="en-US">
              <a:cs typeface="Times New Roman" panose="02020603050405020304" pitchFamily="18" charset="0"/>
            </a:endParaRPr>
          </a:p>
        </p:txBody>
      </p:sp>
      <p:sp>
        <p:nvSpPr>
          <p:cNvPr id="21507" name="عنصر نائب للمحتوى 2">
            <a:extLst>
              <a:ext uri="{FF2B5EF4-FFF2-40B4-BE49-F238E27FC236}">
                <a16:creationId xmlns:a16="http://schemas.microsoft.com/office/drawing/2014/main" id="{B5095815-1229-40AD-9D4C-99B67C3251A5}"/>
              </a:ext>
            </a:extLst>
          </p:cNvPr>
          <p:cNvSpPr>
            <a:spLocks noGrp="1"/>
          </p:cNvSpPr>
          <p:nvPr>
            <p:ph idx="1"/>
          </p:nvPr>
        </p:nvSpPr>
        <p:spPr/>
        <p:txBody>
          <a:bodyPr/>
          <a:lstStyle/>
          <a:p>
            <a:pPr marL="0" indent="0" eaLnBrk="1" hangingPunct="1">
              <a:buFont typeface="Arial" panose="020B0604020202020204" pitchFamily="34" charset="0"/>
              <a:buNone/>
            </a:pPr>
            <a:r>
              <a:rPr lang="ar-SA" altLang="en-US" sz="4400" b="1" u="sng"/>
              <a:t>المقاطعة العربية خلال 1945-1948:</a:t>
            </a:r>
          </a:p>
          <a:p>
            <a:pPr marL="0" indent="0" eaLnBrk="1" hangingPunct="1">
              <a:buFont typeface="Arial" panose="020B0604020202020204" pitchFamily="34" charset="0"/>
              <a:buNone/>
            </a:pPr>
            <a:r>
              <a:rPr lang="ar-SA" altLang="en-US" sz="4400"/>
              <a:t>1- قرر مجلس جامعة الول العربية بتاريخ 2/12/1945 مقاطعة المنتجات الصهيونية.</a:t>
            </a:r>
          </a:p>
          <a:p>
            <a:pPr marL="0" indent="0" eaLnBrk="1" hangingPunct="1">
              <a:buFont typeface="Arial" panose="020B0604020202020204" pitchFamily="34" charset="0"/>
              <a:buNone/>
            </a:pPr>
            <a:r>
              <a:rPr lang="ar-SA" altLang="en-US" sz="4400"/>
              <a:t>2- وفي عام 1946تأسيس مكتب دائم للمقاطعة؛ لكي يكون بمثابة مرشد ودليل عن الصناعات والبضائع التي يجب مقاطعتها.</a:t>
            </a:r>
            <a:endParaRPr lang="en-US" altLang="en-US" sz="4400">
              <a:cs typeface="Arial" panose="020B0604020202020204" pitchFamily="34"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عنوان 1">
            <a:extLst>
              <a:ext uri="{FF2B5EF4-FFF2-40B4-BE49-F238E27FC236}">
                <a16:creationId xmlns:a16="http://schemas.microsoft.com/office/drawing/2014/main" id="{4DA9B973-8E5E-4741-895A-878EB5BAA05B}"/>
              </a:ext>
            </a:extLst>
          </p:cNvPr>
          <p:cNvSpPr>
            <a:spLocks noGrp="1"/>
          </p:cNvSpPr>
          <p:nvPr>
            <p:ph type="title"/>
          </p:nvPr>
        </p:nvSpPr>
        <p:spPr/>
        <p:txBody>
          <a:bodyPr/>
          <a:lstStyle/>
          <a:p>
            <a:pPr eaLnBrk="1" hangingPunct="1"/>
            <a:endParaRPr lang="en-US" altLang="en-US">
              <a:cs typeface="Times New Roman" panose="02020603050405020304" pitchFamily="18" charset="0"/>
            </a:endParaRPr>
          </a:p>
        </p:txBody>
      </p:sp>
      <p:sp>
        <p:nvSpPr>
          <p:cNvPr id="22531" name="عنصر نائب للمحتوى 2">
            <a:extLst>
              <a:ext uri="{FF2B5EF4-FFF2-40B4-BE49-F238E27FC236}">
                <a16:creationId xmlns:a16="http://schemas.microsoft.com/office/drawing/2014/main" id="{A2C55002-D167-4D48-B6F6-B345402A91EC}"/>
              </a:ext>
            </a:extLst>
          </p:cNvPr>
          <p:cNvSpPr>
            <a:spLocks noGrp="1"/>
          </p:cNvSpPr>
          <p:nvPr>
            <p:ph idx="1"/>
          </p:nvPr>
        </p:nvSpPr>
        <p:spPr/>
        <p:txBody>
          <a:bodyPr/>
          <a:lstStyle/>
          <a:p>
            <a:pPr marL="0" indent="0" eaLnBrk="1" hangingPunct="1">
              <a:buFont typeface="Arial" panose="020B0604020202020204" pitchFamily="34" charset="0"/>
              <a:buNone/>
            </a:pPr>
            <a:r>
              <a:rPr lang="ar-SA" altLang="en-US" sz="4400" b="1" u="sng"/>
              <a:t>معوقات نجاح المقاطعة زمن الاحتلال البريطاني:</a:t>
            </a:r>
          </a:p>
          <a:p>
            <a:pPr marL="0" indent="0" eaLnBrk="1" hangingPunct="1">
              <a:buFont typeface="Arial" panose="020B0604020202020204" pitchFamily="34" charset="0"/>
              <a:buNone/>
            </a:pPr>
            <a:r>
              <a:rPr lang="ar-SA" altLang="en-US" sz="4400"/>
              <a:t>- تجدر الإشارة هنا إلى أن سلطات الاحتلال البريطاني اعتمدت سياسة هدفت إلى تمكين الصهاينة من السيطرة على الاقتصاد والإدارة والقضاء والأمن، يتضح هذا من خلال النقاط التالية:</a:t>
            </a:r>
          </a:p>
          <a:p>
            <a:pPr marL="0" indent="0" eaLnBrk="1" hangingPunct="1">
              <a:buFont typeface="Arial" panose="020B0604020202020204" pitchFamily="34" charset="0"/>
              <a:buNone/>
            </a:pPr>
            <a:endParaRPr lang="en-US" altLang="en-US" sz="4400">
              <a:cs typeface="Arial" panose="020B0604020202020204" pitchFamily="34" charset="0"/>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عنوان 1">
            <a:extLst>
              <a:ext uri="{FF2B5EF4-FFF2-40B4-BE49-F238E27FC236}">
                <a16:creationId xmlns:a16="http://schemas.microsoft.com/office/drawing/2014/main" id="{5E657187-7F38-4CBB-898A-11CAD5BB3E2F}"/>
              </a:ext>
            </a:extLst>
          </p:cNvPr>
          <p:cNvSpPr>
            <a:spLocks noGrp="1"/>
          </p:cNvSpPr>
          <p:nvPr>
            <p:ph type="title"/>
          </p:nvPr>
        </p:nvSpPr>
        <p:spPr/>
        <p:txBody>
          <a:bodyPr/>
          <a:lstStyle/>
          <a:p>
            <a:pPr eaLnBrk="1" hangingPunct="1"/>
            <a:endParaRPr lang="en-US" altLang="en-US">
              <a:cs typeface="Times New Roman" panose="02020603050405020304" pitchFamily="18" charset="0"/>
            </a:endParaRPr>
          </a:p>
        </p:txBody>
      </p:sp>
      <p:sp>
        <p:nvSpPr>
          <p:cNvPr id="23555" name="عنصر نائب للمحتوى 2">
            <a:extLst>
              <a:ext uri="{FF2B5EF4-FFF2-40B4-BE49-F238E27FC236}">
                <a16:creationId xmlns:a16="http://schemas.microsoft.com/office/drawing/2014/main" id="{24ABF9EB-C607-4A4B-9737-26D3CEC0F170}"/>
              </a:ext>
            </a:extLst>
          </p:cNvPr>
          <p:cNvSpPr>
            <a:spLocks noGrp="1"/>
          </p:cNvSpPr>
          <p:nvPr>
            <p:ph idx="1"/>
          </p:nvPr>
        </p:nvSpPr>
        <p:spPr/>
        <p:txBody>
          <a:bodyPr/>
          <a:lstStyle/>
          <a:p>
            <a:pPr marL="0" indent="0" eaLnBrk="1" hangingPunct="1">
              <a:buFont typeface="Arial" panose="020B0604020202020204" pitchFamily="34" charset="0"/>
              <a:buNone/>
            </a:pPr>
            <a:r>
              <a:rPr lang="ar-SA" altLang="en-US" sz="4400"/>
              <a:t>1- اتبعت سلطات الاحتلال سياسة داعمة للصهاينة، ومُضعفة للفلسطينيين، فانكمش الوجود المؤسسي الفلسطيني، وتمدد الوجود المؤسسي الصهيوني. </a:t>
            </a:r>
          </a:p>
          <a:p>
            <a:pPr marL="0" indent="0" eaLnBrk="1" hangingPunct="1">
              <a:buFont typeface="Arial" panose="020B0604020202020204" pitchFamily="34" charset="0"/>
              <a:buNone/>
            </a:pPr>
            <a:endParaRPr lang="en-US" altLang="en-US" sz="4400">
              <a:cs typeface="Arial" panose="020B0604020202020204" pitchFamily="34" charset="0"/>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عنوان 1">
            <a:extLst>
              <a:ext uri="{FF2B5EF4-FFF2-40B4-BE49-F238E27FC236}">
                <a16:creationId xmlns:a16="http://schemas.microsoft.com/office/drawing/2014/main" id="{92FDC9C2-261F-405A-B6F1-A6AC72106A6C}"/>
              </a:ext>
            </a:extLst>
          </p:cNvPr>
          <p:cNvSpPr>
            <a:spLocks noGrp="1"/>
          </p:cNvSpPr>
          <p:nvPr>
            <p:ph type="title"/>
          </p:nvPr>
        </p:nvSpPr>
        <p:spPr/>
        <p:txBody>
          <a:bodyPr/>
          <a:lstStyle/>
          <a:p>
            <a:pPr eaLnBrk="1" hangingPunct="1"/>
            <a:endParaRPr lang="en-US" altLang="en-US">
              <a:cs typeface="Times New Roman" panose="02020603050405020304" pitchFamily="18" charset="0"/>
            </a:endParaRPr>
          </a:p>
        </p:txBody>
      </p:sp>
      <p:sp>
        <p:nvSpPr>
          <p:cNvPr id="24579" name="عنصر نائب للمحتوى 2">
            <a:extLst>
              <a:ext uri="{FF2B5EF4-FFF2-40B4-BE49-F238E27FC236}">
                <a16:creationId xmlns:a16="http://schemas.microsoft.com/office/drawing/2014/main" id="{A09D7C6A-17A9-43D9-87A1-3EFDD1D6FFA2}"/>
              </a:ext>
            </a:extLst>
          </p:cNvPr>
          <p:cNvSpPr>
            <a:spLocks noGrp="1"/>
          </p:cNvSpPr>
          <p:nvPr>
            <p:ph idx="1"/>
          </p:nvPr>
        </p:nvSpPr>
        <p:spPr/>
        <p:txBody>
          <a:bodyPr/>
          <a:lstStyle/>
          <a:p>
            <a:pPr marL="0" indent="0" eaLnBrk="1" hangingPunct="1">
              <a:buFont typeface="Arial" panose="020B0604020202020204" pitchFamily="34" charset="0"/>
              <a:buNone/>
            </a:pPr>
            <a:r>
              <a:rPr lang="ar-SA" altLang="en-US" sz="4400"/>
              <a:t>2- منحت الحركة الوطنية الفلسطينية الأولوية للكفاح السياسي والمسلح، ولم تهتم كثيراً ببناء قواعد الإنتاج الاقتصادي.</a:t>
            </a:r>
            <a:endParaRPr lang="en-US" altLang="en-US" sz="4400">
              <a:cs typeface="Arial" panose="020B0604020202020204" pitchFamily="34" charset="0"/>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عنوان 1">
            <a:extLst>
              <a:ext uri="{FF2B5EF4-FFF2-40B4-BE49-F238E27FC236}">
                <a16:creationId xmlns:a16="http://schemas.microsoft.com/office/drawing/2014/main" id="{7E8A0FAA-7418-4D60-B79A-C9FD02360CA1}"/>
              </a:ext>
            </a:extLst>
          </p:cNvPr>
          <p:cNvSpPr>
            <a:spLocks noGrp="1"/>
          </p:cNvSpPr>
          <p:nvPr>
            <p:ph type="title"/>
          </p:nvPr>
        </p:nvSpPr>
        <p:spPr/>
        <p:txBody>
          <a:bodyPr/>
          <a:lstStyle/>
          <a:p>
            <a:pPr eaLnBrk="1" hangingPunct="1"/>
            <a:r>
              <a:rPr lang="ar-SA" altLang="en-US" sz="4800" b="1"/>
              <a:t>مشروعية المقاطعة الاقتصادية في القانون الدولي</a:t>
            </a:r>
            <a:endParaRPr lang="en-US" altLang="en-US" sz="4800" b="1">
              <a:cs typeface="Times New Roman" panose="02020603050405020304" pitchFamily="18" charset="0"/>
            </a:endParaRPr>
          </a:p>
        </p:txBody>
      </p:sp>
      <p:sp>
        <p:nvSpPr>
          <p:cNvPr id="25603" name="عنصر نائب للمحتوى 2">
            <a:extLst>
              <a:ext uri="{FF2B5EF4-FFF2-40B4-BE49-F238E27FC236}">
                <a16:creationId xmlns:a16="http://schemas.microsoft.com/office/drawing/2014/main" id="{7E1442FE-D6C9-41DE-AA53-63D76C440097}"/>
              </a:ext>
            </a:extLst>
          </p:cNvPr>
          <p:cNvSpPr>
            <a:spLocks noGrp="1"/>
          </p:cNvSpPr>
          <p:nvPr>
            <p:ph idx="1"/>
          </p:nvPr>
        </p:nvSpPr>
        <p:spPr/>
        <p:txBody>
          <a:bodyPr/>
          <a:lstStyle/>
          <a:p>
            <a:pPr eaLnBrk="1" hangingPunct="1">
              <a:buFontTx/>
              <a:buChar char="-"/>
            </a:pPr>
            <a:r>
              <a:rPr lang="ar-SA" altLang="en-US" sz="4400"/>
              <a:t>تُعتبر المقاطعة الاقتصادية إحدى أدوات الضغط الاقتصادي التي تمارس في إطار العلاقات الاقتصادية الدولية بغرض تحقيق أهداف سياسية.</a:t>
            </a:r>
          </a:p>
          <a:p>
            <a:pPr eaLnBrk="1" hangingPunct="1">
              <a:buFontTx/>
              <a:buChar char="-"/>
            </a:pPr>
            <a:r>
              <a:rPr lang="ar-SA" altLang="en-US" sz="4400"/>
              <a:t>بمعنى آخر المقاطعة هي عقوبة تفرضها دولة أو مجموعة دول على دولة ارتكبت عملاً غير مشروع، أو انتهكت القانون الدولي.</a:t>
            </a:r>
            <a:endParaRPr lang="en-US" altLang="en-US" sz="4400">
              <a:cs typeface="Arial" panose="020B0604020202020204" pitchFamily="34" charset="0"/>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عنوان 1">
            <a:extLst>
              <a:ext uri="{FF2B5EF4-FFF2-40B4-BE49-F238E27FC236}">
                <a16:creationId xmlns:a16="http://schemas.microsoft.com/office/drawing/2014/main" id="{0C27501A-89A8-4B03-83F8-EC66B5A12A85}"/>
              </a:ext>
            </a:extLst>
          </p:cNvPr>
          <p:cNvSpPr>
            <a:spLocks noGrp="1"/>
          </p:cNvSpPr>
          <p:nvPr>
            <p:ph type="title"/>
          </p:nvPr>
        </p:nvSpPr>
        <p:spPr/>
        <p:txBody>
          <a:bodyPr/>
          <a:lstStyle/>
          <a:p>
            <a:pPr eaLnBrk="1" hangingPunct="1"/>
            <a:endParaRPr lang="en-US" altLang="en-US">
              <a:cs typeface="Times New Roman" panose="02020603050405020304" pitchFamily="18" charset="0"/>
            </a:endParaRPr>
          </a:p>
        </p:txBody>
      </p:sp>
      <p:sp>
        <p:nvSpPr>
          <p:cNvPr id="26627" name="عنصر نائب للمحتوى 2">
            <a:extLst>
              <a:ext uri="{FF2B5EF4-FFF2-40B4-BE49-F238E27FC236}">
                <a16:creationId xmlns:a16="http://schemas.microsoft.com/office/drawing/2014/main" id="{F7FAFB6A-BB8E-4EB1-9B94-E4166CF319B6}"/>
              </a:ext>
            </a:extLst>
          </p:cNvPr>
          <p:cNvSpPr>
            <a:spLocks noGrp="1"/>
          </p:cNvSpPr>
          <p:nvPr>
            <p:ph idx="1"/>
          </p:nvPr>
        </p:nvSpPr>
        <p:spPr/>
        <p:txBody>
          <a:bodyPr/>
          <a:lstStyle/>
          <a:p>
            <a:pPr marL="0" indent="0" eaLnBrk="1" hangingPunct="1">
              <a:buFont typeface="Arial" panose="020B0604020202020204" pitchFamily="34" charset="0"/>
              <a:buNone/>
            </a:pPr>
            <a:r>
              <a:rPr lang="ar-SA" altLang="en-US"/>
              <a:t>-</a:t>
            </a:r>
            <a:r>
              <a:rPr lang="ar-SA" altLang="en-US" sz="4400"/>
              <a:t> الجهة التي تفرض المقاطعة فهي إما عن طريق الأمم المتحدة، أو مجموعة إقليمية، أو الدولة المتضررة، أو الشعب المتضرر.</a:t>
            </a:r>
          </a:p>
          <a:p>
            <a:pPr marL="0" indent="0" eaLnBrk="1" hangingPunct="1">
              <a:buFont typeface="Arial" panose="020B0604020202020204" pitchFamily="34" charset="0"/>
              <a:buNone/>
            </a:pPr>
            <a:r>
              <a:rPr lang="ar-SA" altLang="en-US" sz="4400"/>
              <a:t>- المقاطعة عندما توجه ضد جهة ارتكبت مخالفات وانتهاكات للقانون الدولي، فهي نوع من أنواع العقوبات المشروعة.</a:t>
            </a:r>
            <a:endParaRPr lang="en-US" altLang="en-US">
              <a:cs typeface="Arial" panose="020B0604020202020204" pitchFamily="34" charset="0"/>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عنوان 1">
            <a:extLst>
              <a:ext uri="{FF2B5EF4-FFF2-40B4-BE49-F238E27FC236}">
                <a16:creationId xmlns:a16="http://schemas.microsoft.com/office/drawing/2014/main" id="{E95E1EF0-0C51-4491-98F3-B0A7CFBBE149}"/>
              </a:ext>
            </a:extLst>
          </p:cNvPr>
          <p:cNvSpPr>
            <a:spLocks noGrp="1"/>
          </p:cNvSpPr>
          <p:nvPr>
            <p:ph type="title"/>
          </p:nvPr>
        </p:nvSpPr>
        <p:spPr/>
        <p:txBody>
          <a:bodyPr/>
          <a:lstStyle/>
          <a:p>
            <a:pPr eaLnBrk="1" hangingPunct="1"/>
            <a:endParaRPr lang="en-US" altLang="en-US">
              <a:cs typeface="Times New Roman" panose="02020603050405020304" pitchFamily="18" charset="0"/>
            </a:endParaRPr>
          </a:p>
        </p:txBody>
      </p:sp>
      <p:sp>
        <p:nvSpPr>
          <p:cNvPr id="27651" name="عنصر نائب للمحتوى 2">
            <a:extLst>
              <a:ext uri="{FF2B5EF4-FFF2-40B4-BE49-F238E27FC236}">
                <a16:creationId xmlns:a16="http://schemas.microsoft.com/office/drawing/2014/main" id="{7696CD69-5ADD-47D7-823D-4BF162406104}"/>
              </a:ext>
            </a:extLst>
          </p:cNvPr>
          <p:cNvSpPr>
            <a:spLocks noGrp="1"/>
          </p:cNvSpPr>
          <p:nvPr>
            <p:ph idx="1"/>
          </p:nvPr>
        </p:nvSpPr>
        <p:spPr/>
        <p:txBody>
          <a:bodyPr/>
          <a:lstStyle/>
          <a:p>
            <a:pPr eaLnBrk="1" hangingPunct="1">
              <a:buFontTx/>
              <a:buChar char="-"/>
            </a:pPr>
            <a:r>
              <a:rPr lang="ar-SA" altLang="en-US" sz="4400"/>
              <a:t>لكن هنالك أنواع من المقاطعة هي جرائم مكتملة الأركان، كما يفعل الاحتلال الإسرائيلي في حصاره لقطاع غزة.</a:t>
            </a:r>
          </a:p>
          <a:p>
            <a:pPr eaLnBrk="1" hangingPunct="1">
              <a:buFontTx/>
              <a:buChar char="-"/>
            </a:pPr>
            <a:r>
              <a:rPr lang="ar-SA" altLang="en-US" sz="4400"/>
              <a:t>في وقت الحرب تكون مشروعية المقاطعة واضحة بدون أي لبس، وبريطانيا عام 1939 سنت قانون منع التجارة مع العدو.</a:t>
            </a:r>
            <a:endParaRPr lang="en-US" altLang="en-US" sz="4400">
              <a:cs typeface="Arial" panose="020B0604020202020204" pitchFamily="34" charset="0"/>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عنوان 1">
            <a:extLst>
              <a:ext uri="{FF2B5EF4-FFF2-40B4-BE49-F238E27FC236}">
                <a16:creationId xmlns:a16="http://schemas.microsoft.com/office/drawing/2014/main" id="{E9E701DF-EF47-4E3E-84A6-95EB5F7E0D3B}"/>
              </a:ext>
            </a:extLst>
          </p:cNvPr>
          <p:cNvSpPr>
            <a:spLocks noGrp="1"/>
          </p:cNvSpPr>
          <p:nvPr>
            <p:ph type="title"/>
          </p:nvPr>
        </p:nvSpPr>
        <p:spPr/>
        <p:txBody>
          <a:bodyPr/>
          <a:lstStyle/>
          <a:p>
            <a:pPr eaLnBrk="1" hangingPunct="1"/>
            <a:endParaRPr lang="en-US" altLang="en-US">
              <a:cs typeface="Times New Roman" panose="02020603050405020304" pitchFamily="18" charset="0"/>
            </a:endParaRPr>
          </a:p>
        </p:txBody>
      </p:sp>
      <p:sp>
        <p:nvSpPr>
          <p:cNvPr id="28675" name="عنصر نائب للمحتوى 2">
            <a:extLst>
              <a:ext uri="{FF2B5EF4-FFF2-40B4-BE49-F238E27FC236}">
                <a16:creationId xmlns:a16="http://schemas.microsoft.com/office/drawing/2014/main" id="{46E45C8B-8BAE-46B3-8601-78384BA3CACB}"/>
              </a:ext>
            </a:extLst>
          </p:cNvPr>
          <p:cNvSpPr>
            <a:spLocks noGrp="1"/>
          </p:cNvSpPr>
          <p:nvPr>
            <p:ph idx="1"/>
          </p:nvPr>
        </p:nvSpPr>
        <p:spPr/>
        <p:txBody>
          <a:bodyPr/>
          <a:lstStyle/>
          <a:p>
            <a:pPr marL="0" indent="0" eaLnBrk="1" hangingPunct="1">
              <a:buFont typeface="Arial" panose="020B0604020202020204" pitchFamily="34" charset="0"/>
              <a:buNone/>
            </a:pPr>
            <a:r>
              <a:rPr lang="ar-SA" altLang="en-US" sz="4400"/>
              <a:t>- وفي مرحلة الحرب يمكن فسخ عقود كانت مبرمة قبل اندلاع الحرب، كجزء من فرض العقوبات على العدو ومقاطعته.</a:t>
            </a:r>
            <a:endParaRPr lang="en-US" altLang="en-US" sz="4400">
              <a:cs typeface="Arial" panose="020B0604020202020204" pitchFamily="34" charset="0"/>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عنوان 1">
            <a:extLst>
              <a:ext uri="{FF2B5EF4-FFF2-40B4-BE49-F238E27FC236}">
                <a16:creationId xmlns:a16="http://schemas.microsoft.com/office/drawing/2014/main" id="{6C640C6E-492C-4FC5-847C-DD4CE6004FE1}"/>
              </a:ext>
            </a:extLst>
          </p:cNvPr>
          <p:cNvSpPr>
            <a:spLocks noGrp="1"/>
          </p:cNvSpPr>
          <p:nvPr>
            <p:ph type="title"/>
          </p:nvPr>
        </p:nvSpPr>
        <p:spPr/>
        <p:txBody>
          <a:bodyPr/>
          <a:lstStyle/>
          <a:p>
            <a:pPr eaLnBrk="1" hangingPunct="1"/>
            <a:r>
              <a:rPr lang="ar-SA" altLang="en-US" b="1"/>
              <a:t>مشروعية مقاطعة إسرائيل</a:t>
            </a:r>
            <a:endParaRPr lang="en-US" altLang="en-US" b="1">
              <a:cs typeface="Times New Roman" panose="02020603050405020304" pitchFamily="18" charset="0"/>
            </a:endParaRPr>
          </a:p>
        </p:txBody>
      </p:sp>
      <p:sp>
        <p:nvSpPr>
          <p:cNvPr id="3" name="عنصر نائب للمحتوى 2">
            <a:extLst>
              <a:ext uri="{FF2B5EF4-FFF2-40B4-BE49-F238E27FC236}">
                <a16:creationId xmlns:a16="http://schemas.microsoft.com/office/drawing/2014/main" id="{A4ED911A-C9F4-4A66-965F-E416D2967FFB}"/>
              </a:ext>
            </a:extLst>
          </p:cNvPr>
          <p:cNvSpPr>
            <a:spLocks noGrp="1"/>
          </p:cNvSpPr>
          <p:nvPr>
            <p:ph idx="1"/>
          </p:nvPr>
        </p:nvSpPr>
        <p:spPr/>
        <p:txBody>
          <a:bodyPr/>
          <a:lstStyle/>
          <a:p>
            <a:pPr eaLnBrk="1" hangingPunct="1">
              <a:buFontTx/>
              <a:buChar char="-"/>
              <a:defRPr/>
            </a:pPr>
            <a:r>
              <a:rPr lang="ar-SA" sz="4400" dirty="0"/>
              <a:t>تستمد مقاطعة إسرائيل مشروعيتها من الخلفيات التالية:</a:t>
            </a:r>
          </a:p>
          <a:p>
            <a:pPr marL="0" indent="0" eaLnBrk="1" hangingPunct="1">
              <a:buFont typeface="Arial" panose="020B0604020202020204" pitchFamily="34" charset="0"/>
              <a:buNone/>
              <a:defRPr/>
            </a:pPr>
            <a:r>
              <a:rPr lang="ar-SA" sz="4400" dirty="0"/>
              <a:t>1- كون "إسرائيل" عبارة عن مجتمع غزاة، سيطر على أرض فلسطين، وهجّر أهلها بمساعدة الدول الاستعمارية، وكان الشعب الفلسطيني (الذي شكّل غالبية سكان البلاد آنذاك) قد رفض هذا الغزو وقاومه.</a:t>
            </a:r>
            <a:endParaRPr lang="en-US" sz="4400"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عنوان 1">
            <a:extLst>
              <a:ext uri="{FF2B5EF4-FFF2-40B4-BE49-F238E27FC236}">
                <a16:creationId xmlns:a16="http://schemas.microsoft.com/office/drawing/2014/main" id="{6CA8B6F9-E99F-4136-9BB9-702A47E5620F}"/>
              </a:ext>
            </a:extLst>
          </p:cNvPr>
          <p:cNvSpPr>
            <a:spLocks noGrp="1"/>
          </p:cNvSpPr>
          <p:nvPr>
            <p:ph type="title"/>
          </p:nvPr>
        </p:nvSpPr>
        <p:spPr/>
        <p:txBody>
          <a:bodyPr/>
          <a:lstStyle/>
          <a:p>
            <a:pPr eaLnBrk="1" hangingPunct="1"/>
            <a:endParaRPr lang="en-US" altLang="en-US">
              <a:cs typeface="Times New Roman" panose="02020603050405020304" pitchFamily="18" charset="0"/>
            </a:endParaRPr>
          </a:p>
        </p:txBody>
      </p:sp>
      <p:sp>
        <p:nvSpPr>
          <p:cNvPr id="30723" name="عنصر نائب للمحتوى 2">
            <a:extLst>
              <a:ext uri="{FF2B5EF4-FFF2-40B4-BE49-F238E27FC236}">
                <a16:creationId xmlns:a16="http://schemas.microsoft.com/office/drawing/2014/main" id="{BDC804D3-FECB-4D2D-AB52-1C21BB887F03}"/>
              </a:ext>
            </a:extLst>
          </p:cNvPr>
          <p:cNvSpPr>
            <a:spLocks noGrp="1"/>
          </p:cNvSpPr>
          <p:nvPr>
            <p:ph idx="1"/>
          </p:nvPr>
        </p:nvSpPr>
        <p:spPr/>
        <p:txBody>
          <a:bodyPr/>
          <a:lstStyle/>
          <a:p>
            <a:pPr marL="0" indent="0" eaLnBrk="1" hangingPunct="1">
              <a:buFont typeface="Arial" panose="020B0604020202020204" pitchFamily="34" charset="0"/>
              <a:buNone/>
            </a:pPr>
            <a:r>
              <a:rPr lang="ar-SA" altLang="en-US" sz="4400"/>
              <a:t>2- جاء صك الانتداب البريطاني على فلسطين يتناقض مع أهداف الانتدابات الواردة في أحكام المادة 22 من ميثاق عصبة الأمم، وبالتالي فهو باطل.</a:t>
            </a:r>
            <a:endParaRPr lang="en-US" altLang="en-US" sz="4400">
              <a:cs typeface="Arial" panose="020B0604020202020204"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عنوان 1">
            <a:extLst>
              <a:ext uri="{FF2B5EF4-FFF2-40B4-BE49-F238E27FC236}">
                <a16:creationId xmlns:a16="http://schemas.microsoft.com/office/drawing/2014/main" id="{4DDC8191-31B9-46A1-BA91-E891386202CE}"/>
              </a:ext>
            </a:extLst>
          </p:cNvPr>
          <p:cNvSpPr>
            <a:spLocks noGrp="1"/>
          </p:cNvSpPr>
          <p:nvPr>
            <p:ph type="title"/>
          </p:nvPr>
        </p:nvSpPr>
        <p:spPr/>
        <p:txBody>
          <a:bodyPr/>
          <a:lstStyle/>
          <a:p>
            <a:endParaRPr lang="en-US" altLang="en-US">
              <a:cs typeface="Times New Roman" panose="02020603050405020304" pitchFamily="18" charset="0"/>
            </a:endParaRPr>
          </a:p>
        </p:txBody>
      </p:sp>
      <p:sp>
        <p:nvSpPr>
          <p:cNvPr id="4099" name="عنصر نائب للمحتوى 2">
            <a:extLst>
              <a:ext uri="{FF2B5EF4-FFF2-40B4-BE49-F238E27FC236}">
                <a16:creationId xmlns:a16="http://schemas.microsoft.com/office/drawing/2014/main" id="{B81CB099-9FF0-4267-84D2-E04EF2A27DC6}"/>
              </a:ext>
            </a:extLst>
          </p:cNvPr>
          <p:cNvSpPr>
            <a:spLocks noGrp="1"/>
          </p:cNvSpPr>
          <p:nvPr>
            <p:ph idx="1"/>
          </p:nvPr>
        </p:nvSpPr>
        <p:spPr/>
        <p:txBody>
          <a:bodyPr/>
          <a:lstStyle/>
          <a:p>
            <a:pPr marL="0" indent="0">
              <a:buFont typeface="Arial" panose="020B0604020202020204" pitchFamily="34" charset="0"/>
              <a:buNone/>
            </a:pPr>
            <a:r>
              <a:rPr lang="ar-SA" altLang="en-US" sz="4400"/>
              <a:t> </a:t>
            </a:r>
            <a:r>
              <a:rPr lang="ar-SA" altLang="en-US" sz="4400" b="1"/>
              <a:t>5- تجربة البي دي إس.</a:t>
            </a:r>
          </a:p>
          <a:p>
            <a:pPr marL="0" indent="0">
              <a:buFont typeface="Arial" panose="020B0604020202020204" pitchFamily="34" charset="0"/>
              <a:buNone/>
            </a:pPr>
            <a:r>
              <a:rPr lang="ar-SA" altLang="en-US" sz="4400" b="1"/>
              <a:t>6- محاولة لوضع أسس بناء تصور إستراتيجي للنهوض بحركة المقاطعة.</a:t>
            </a:r>
            <a:endParaRPr lang="en-US" altLang="en-US" sz="4400">
              <a:cs typeface="Arial" panose="020B0604020202020204" pitchFamily="34" charset="0"/>
            </a:endParaRPr>
          </a:p>
          <a:p>
            <a:pPr marL="0" indent="0">
              <a:buFont typeface="Arial" panose="020B0604020202020204" pitchFamily="34" charset="0"/>
              <a:buNone/>
            </a:pPr>
            <a:endParaRPr lang="en-US" altLang="en-US" sz="4400">
              <a:cs typeface="Arial" panose="020B0604020202020204" pitchFamily="34" charset="0"/>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عنوان 1">
            <a:extLst>
              <a:ext uri="{FF2B5EF4-FFF2-40B4-BE49-F238E27FC236}">
                <a16:creationId xmlns:a16="http://schemas.microsoft.com/office/drawing/2014/main" id="{97674AE4-1A19-4E4E-81FD-E2E4B8AEE09E}"/>
              </a:ext>
            </a:extLst>
          </p:cNvPr>
          <p:cNvSpPr>
            <a:spLocks noGrp="1"/>
          </p:cNvSpPr>
          <p:nvPr>
            <p:ph type="title"/>
          </p:nvPr>
        </p:nvSpPr>
        <p:spPr/>
        <p:txBody>
          <a:bodyPr/>
          <a:lstStyle/>
          <a:p>
            <a:pPr eaLnBrk="1" hangingPunct="1"/>
            <a:endParaRPr lang="en-US" altLang="en-US">
              <a:cs typeface="Times New Roman" panose="02020603050405020304" pitchFamily="18" charset="0"/>
            </a:endParaRPr>
          </a:p>
        </p:txBody>
      </p:sp>
      <p:sp>
        <p:nvSpPr>
          <p:cNvPr id="31747" name="عنصر نائب للمحتوى 2">
            <a:extLst>
              <a:ext uri="{FF2B5EF4-FFF2-40B4-BE49-F238E27FC236}">
                <a16:creationId xmlns:a16="http://schemas.microsoft.com/office/drawing/2014/main" id="{FB6E1F68-58E4-4174-8C75-A0716CBFFC33}"/>
              </a:ext>
            </a:extLst>
          </p:cNvPr>
          <p:cNvSpPr>
            <a:spLocks noGrp="1"/>
          </p:cNvSpPr>
          <p:nvPr>
            <p:ph idx="1"/>
          </p:nvPr>
        </p:nvSpPr>
        <p:spPr/>
        <p:txBody>
          <a:bodyPr/>
          <a:lstStyle/>
          <a:p>
            <a:pPr marL="0" indent="0" eaLnBrk="1" hangingPunct="1">
              <a:buFont typeface="Arial" panose="020B0604020202020204" pitchFamily="34" charset="0"/>
              <a:buNone/>
            </a:pPr>
            <a:r>
              <a:rPr lang="ar-SA" altLang="en-US" sz="4400"/>
              <a:t>3- قرار تقسيم فلسطين الصادر عن هيئة الأمم المتحدة بتاريخ 29-11-1947 باطل، وذلك لأنه ليس من حق هيئة الأمم المتحدة خلق دول، أو تقسيم دول.</a:t>
            </a:r>
            <a:endParaRPr lang="en-US" altLang="en-US" sz="4400">
              <a:cs typeface="Arial" panose="020B0604020202020204" pitchFamily="34" charset="0"/>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عنوان 1">
            <a:extLst>
              <a:ext uri="{FF2B5EF4-FFF2-40B4-BE49-F238E27FC236}">
                <a16:creationId xmlns:a16="http://schemas.microsoft.com/office/drawing/2014/main" id="{86B43BE3-8F3F-404E-8130-1C50CD757E7A}"/>
              </a:ext>
            </a:extLst>
          </p:cNvPr>
          <p:cNvSpPr>
            <a:spLocks noGrp="1"/>
          </p:cNvSpPr>
          <p:nvPr>
            <p:ph type="title"/>
          </p:nvPr>
        </p:nvSpPr>
        <p:spPr/>
        <p:txBody>
          <a:bodyPr/>
          <a:lstStyle/>
          <a:p>
            <a:pPr eaLnBrk="1" hangingPunct="1"/>
            <a:endParaRPr lang="en-US" altLang="en-US">
              <a:cs typeface="Times New Roman" panose="02020603050405020304" pitchFamily="18" charset="0"/>
            </a:endParaRPr>
          </a:p>
        </p:txBody>
      </p:sp>
      <p:sp>
        <p:nvSpPr>
          <p:cNvPr id="32771" name="عنصر نائب للمحتوى 2">
            <a:extLst>
              <a:ext uri="{FF2B5EF4-FFF2-40B4-BE49-F238E27FC236}">
                <a16:creationId xmlns:a16="http://schemas.microsoft.com/office/drawing/2014/main" id="{DC4B8C95-05A0-4938-A1CD-1FDA2B6AF6C0}"/>
              </a:ext>
            </a:extLst>
          </p:cNvPr>
          <p:cNvSpPr>
            <a:spLocks noGrp="1"/>
          </p:cNvSpPr>
          <p:nvPr>
            <p:ph idx="1"/>
          </p:nvPr>
        </p:nvSpPr>
        <p:spPr/>
        <p:txBody>
          <a:bodyPr/>
          <a:lstStyle/>
          <a:p>
            <a:pPr marL="0" indent="0" eaLnBrk="1" hangingPunct="1">
              <a:buFont typeface="Arial" panose="020B0604020202020204" pitchFamily="34" charset="0"/>
              <a:buNone/>
            </a:pPr>
            <a:r>
              <a:rPr lang="ar-SA" altLang="en-US" sz="4800"/>
              <a:t>4- كما أن إسرائيل خالفت قرار التقسيم ذاته عندما احتلت مساحة أوسع من تلك المخصصة لها في القرار. (إسرائيل عام 1948 احتلت نصف المساحة المخصصة للدولة العربية في قرار التقسيم).</a:t>
            </a:r>
            <a:endParaRPr lang="en-US" altLang="en-US" sz="4800">
              <a:cs typeface="Arial" panose="020B0604020202020204" pitchFamily="34" charset="0"/>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عنوان 1">
            <a:extLst>
              <a:ext uri="{FF2B5EF4-FFF2-40B4-BE49-F238E27FC236}">
                <a16:creationId xmlns:a16="http://schemas.microsoft.com/office/drawing/2014/main" id="{82A13FE6-DCA4-49FE-8F31-5E9E46146A3A}"/>
              </a:ext>
            </a:extLst>
          </p:cNvPr>
          <p:cNvSpPr>
            <a:spLocks noGrp="1"/>
          </p:cNvSpPr>
          <p:nvPr>
            <p:ph type="title"/>
          </p:nvPr>
        </p:nvSpPr>
        <p:spPr/>
        <p:txBody>
          <a:bodyPr/>
          <a:lstStyle/>
          <a:p>
            <a:pPr eaLnBrk="1" hangingPunct="1"/>
            <a:endParaRPr lang="en-US" altLang="en-US">
              <a:cs typeface="Times New Roman" panose="02020603050405020304" pitchFamily="18" charset="0"/>
            </a:endParaRPr>
          </a:p>
        </p:txBody>
      </p:sp>
      <p:sp>
        <p:nvSpPr>
          <p:cNvPr id="33795" name="عنصر نائب للمحتوى 2">
            <a:extLst>
              <a:ext uri="{FF2B5EF4-FFF2-40B4-BE49-F238E27FC236}">
                <a16:creationId xmlns:a16="http://schemas.microsoft.com/office/drawing/2014/main" id="{4925DD9A-D405-44E6-B4FB-AD9A054E5CF8}"/>
              </a:ext>
            </a:extLst>
          </p:cNvPr>
          <p:cNvSpPr>
            <a:spLocks noGrp="1"/>
          </p:cNvSpPr>
          <p:nvPr>
            <p:ph idx="1"/>
          </p:nvPr>
        </p:nvSpPr>
        <p:spPr/>
        <p:txBody>
          <a:bodyPr/>
          <a:lstStyle/>
          <a:p>
            <a:pPr marL="0" indent="0" eaLnBrk="1" hangingPunct="1">
              <a:buFont typeface="Arial" panose="020B0604020202020204" pitchFamily="34" charset="0"/>
              <a:buNone/>
            </a:pPr>
            <a:r>
              <a:rPr lang="ar-SA" altLang="en-US" sz="4400"/>
              <a:t>5- وخالفت "إسرائيل" قرار قبولها عضواً في الأمم المتحدة، الذي نص على وجوب تطبيق قرار 194، لكن "إسرائيل" أخذت العضوية ولم تطبق الالتزامات المفروضة عليها.</a:t>
            </a:r>
            <a:endParaRPr lang="en-US" altLang="en-US" sz="4400">
              <a:cs typeface="Arial" panose="020B0604020202020204" pitchFamily="34" charset="0"/>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عنوان 1">
            <a:extLst>
              <a:ext uri="{FF2B5EF4-FFF2-40B4-BE49-F238E27FC236}">
                <a16:creationId xmlns:a16="http://schemas.microsoft.com/office/drawing/2014/main" id="{6B30730F-4591-4BFD-98CA-B22B957667B2}"/>
              </a:ext>
            </a:extLst>
          </p:cNvPr>
          <p:cNvSpPr>
            <a:spLocks noGrp="1"/>
          </p:cNvSpPr>
          <p:nvPr>
            <p:ph type="title"/>
          </p:nvPr>
        </p:nvSpPr>
        <p:spPr/>
        <p:txBody>
          <a:bodyPr/>
          <a:lstStyle/>
          <a:p>
            <a:pPr eaLnBrk="1" hangingPunct="1"/>
            <a:endParaRPr lang="en-US" altLang="en-US">
              <a:cs typeface="Times New Roman" panose="02020603050405020304" pitchFamily="18" charset="0"/>
            </a:endParaRPr>
          </a:p>
        </p:txBody>
      </p:sp>
      <p:sp>
        <p:nvSpPr>
          <p:cNvPr id="34819" name="عنصر نائب للمحتوى 2">
            <a:extLst>
              <a:ext uri="{FF2B5EF4-FFF2-40B4-BE49-F238E27FC236}">
                <a16:creationId xmlns:a16="http://schemas.microsoft.com/office/drawing/2014/main" id="{00CDFD2A-D8EE-49A2-B4A1-397757CEFDC8}"/>
              </a:ext>
            </a:extLst>
          </p:cNvPr>
          <p:cNvSpPr>
            <a:spLocks noGrp="1"/>
          </p:cNvSpPr>
          <p:nvPr>
            <p:ph idx="1"/>
          </p:nvPr>
        </p:nvSpPr>
        <p:spPr/>
        <p:txBody>
          <a:bodyPr/>
          <a:lstStyle/>
          <a:p>
            <a:pPr marL="0" indent="0" eaLnBrk="1" hangingPunct="1">
              <a:buFont typeface="Arial" panose="020B0604020202020204" pitchFamily="34" charset="0"/>
              <a:buNone/>
            </a:pPr>
            <a:r>
              <a:rPr lang="ar-SA" altLang="en-US" sz="4400"/>
              <a:t>6- "إسرائيل" قامت بالكثير من المخالفات للقانون الدولي، من خلال الحروب والاعتداءات العسكرية، والأمم المتحدة تراخت في الكثير من الأحيان، وتواطأت في أحيان أخرى.</a:t>
            </a:r>
            <a:endParaRPr lang="en-US" altLang="en-US" sz="4400">
              <a:cs typeface="Arial" panose="020B0604020202020204" pitchFamily="34" charset="0"/>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عنوان 1">
            <a:extLst>
              <a:ext uri="{FF2B5EF4-FFF2-40B4-BE49-F238E27FC236}">
                <a16:creationId xmlns:a16="http://schemas.microsoft.com/office/drawing/2014/main" id="{2D89C405-34F9-4940-8E62-BB13A39E7C5A}"/>
              </a:ext>
            </a:extLst>
          </p:cNvPr>
          <p:cNvSpPr>
            <a:spLocks noGrp="1"/>
          </p:cNvSpPr>
          <p:nvPr>
            <p:ph type="title"/>
          </p:nvPr>
        </p:nvSpPr>
        <p:spPr/>
        <p:txBody>
          <a:bodyPr/>
          <a:lstStyle/>
          <a:p>
            <a:pPr eaLnBrk="1" hangingPunct="1"/>
            <a:endParaRPr lang="en-US" altLang="en-US">
              <a:cs typeface="Times New Roman" panose="02020603050405020304" pitchFamily="18" charset="0"/>
            </a:endParaRPr>
          </a:p>
        </p:txBody>
      </p:sp>
      <p:sp>
        <p:nvSpPr>
          <p:cNvPr id="35843" name="عنصر نائب للمحتوى 2">
            <a:extLst>
              <a:ext uri="{FF2B5EF4-FFF2-40B4-BE49-F238E27FC236}">
                <a16:creationId xmlns:a16="http://schemas.microsoft.com/office/drawing/2014/main" id="{F996CB2E-B491-45F7-9C42-C65D4782C919}"/>
              </a:ext>
            </a:extLst>
          </p:cNvPr>
          <p:cNvSpPr>
            <a:spLocks noGrp="1"/>
          </p:cNvSpPr>
          <p:nvPr>
            <p:ph idx="1"/>
          </p:nvPr>
        </p:nvSpPr>
        <p:spPr/>
        <p:txBody>
          <a:bodyPr/>
          <a:lstStyle/>
          <a:p>
            <a:pPr marL="0" indent="0" eaLnBrk="1" hangingPunct="1">
              <a:buFont typeface="Arial" panose="020B0604020202020204" pitchFamily="34" charset="0"/>
              <a:buNone/>
            </a:pPr>
            <a:r>
              <a:rPr lang="ar-SA" altLang="en-US" sz="4400"/>
              <a:t>7- وبناءً عليه يكون لأصحاب الحق المهدور أن يسعوا بما في مقدورهم لتلافي ما قصرت فيه هيئة الأمم المتحدة. </a:t>
            </a:r>
            <a:endParaRPr lang="en-US" altLang="en-US" sz="4400">
              <a:cs typeface="Arial" panose="020B0604020202020204" pitchFamily="34" charset="0"/>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عنوان 1">
            <a:extLst>
              <a:ext uri="{FF2B5EF4-FFF2-40B4-BE49-F238E27FC236}">
                <a16:creationId xmlns:a16="http://schemas.microsoft.com/office/drawing/2014/main" id="{56B26A9E-84AC-45D2-BF6F-BA148C8FE8D8}"/>
              </a:ext>
            </a:extLst>
          </p:cNvPr>
          <p:cNvSpPr>
            <a:spLocks noGrp="1"/>
          </p:cNvSpPr>
          <p:nvPr>
            <p:ph type="title"/>
          </p:nvPr>
        </p:nvSpPr>
        <p:spPr/>
        <p:txBody>
          <a:bodyPr/>
          <a:lstStyle/>
          <a:p>
            <a:pPr eaLnBrk="1" hangingPunct="1"/>
            <a:r>
              <a:rPr lang="ar-SA" altLang="en-US" b="1"/>
              <a:t>الإطار القانوني للمقاطعة العربية لـ"إسرائيل"</a:t>
            </a:r>
            <a:br>
              <a:rPr lang="ar-SA" altLang="en-US" b="1"/>
            </a:br>
            <a:r>
              <a:rPr lang="ar-SA" altLang="en-US" b="1"/>
              <a:t>في إطار جامعة الدول العربية</a:t>
            </a:r>
            <a:endParaRPr lang="en-US" altLang="en-US" b="1">
              <a:cs typeface="Times New Roman" panose="02020603050405020304" pitchFamily="18" charset="0"/>
            </a:endParaRPr>
          </a:p>
        </p:txBody>
      </p:sp>
      <p:sp>
        <p:nvSpPr>
          <p:cNvPr id="3" name="عنصر نائب للمحتوى 2">
            <a:extLst>
              <a:ext uri="{FF2B5EF4-FFF2-40B4-BE49-F238E27FC236}">
                <a16:creationId xmlns:a16="http://schemas.microsoft.com/office/drawing/2014/main" id="{A4ED911A-C9F4-4A66-965F-E416D2967FFB}"/>
              </a:ext>
            </a:extLst>
          </p:cNvPr>
          <p:cNvSpPr>
            <a:spLocks noGrp="1"/>
          </p:cNvSpPr>
          <p:nvPr>
            <p:ph idx="1"/>
          </p:nvPr>
        </p:nvSpPr>
        <p:spPr/>
        <p:txBody>
          <a:bodyPr/>
          <a:lstStyle/>
          <a:p>
            <a:pPr marL="0" indent="0" eaLnBrk="1" hangingPunct="1">
              <a:buFont typeface="Arial" panose="020B0604020202020204" pitchFamily="34" charset="0"/>
              <a:buNone/>
              <a:defRPr/>
            </a:pPr>
            <a:r>
              <a:rPr lang="ar-SA" sz="4400" dirty="0"/>
              <a:t>1- القانون الموحد لمقاطعة إسرائيل:</a:t>
            </a:r>
          </a:p>
          <a:p>
            <a:pPr eaLnBrk="1" hangingPunct="1">
              <a:buFontTx/>
              <a:buChar char="-"/>
              <a:defRPr/>
            </a:pPr>
            <a:r>
              <a:rPr lang="ar-SA" sz="4400" dirty="0"/>
              <a:t>أقر مجلس الجامعة العربية في دورته الثانية والعشرين بتاريخ 11-12-1954 القانون الموحد للمقاطعة العربية لـ "إسرائيل".</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عنوان 1">
            <a:extLst>
              <a:ext uri="{FF2B5EF4-FFF2-40B4-BE49-F238E27FC236}">
                <a16:creationId xmlns:a16="http://schemas.microsoft.com/office/drawing/2014/main" id="{E58C915F-C6C5-466D-8E61-EBBF5992D684}"/>
              </a:ext>
            </a:extLst>
          </p:cNvPr>
          <p:cNvSpPr>
            <a:spLocks noGrp="1"/>
          </p:cNvSpPr>
          <p:nvPr>
            <p:ph type="title"/>
          </p:nvPr>
        </p:nvSpPr>
        <p:spPr/>
        <p:txBody>
          <a:bodyPr/>
          <a:lstStyle/>
          <a:p>
            <a:pPr eaLnBrk="1" hangingPunct="1"/>
            <a:endParaRPr lang="en-US" altLang="en-US">
              <a:cs typeface="Times New Roman" panose="02020603050405020304" pitchFamily="18" charset="0"/>
            </a:endParaRPr>
          </a:p>
        </p:txBody>
      </p:sp>
      <p:sp>
        <p:nvSpPr>
          <p:cNvPr id="3" name="عنصر نائب للمحتوى 2">
            <a:extLst>
              <a:ext uri="{FF2B5EF4-FFF2-40B4-BE49-F238E27FC236}">
                <a16:creationId xmlns:a16="http://schemas.microsoft.com/office/drawing/2014/main" id="{A4ED911A-C9F4-4A66-965F-E416D2967FFB}"/>
              </a:ext>
            </a:extLst>
          </p:cNvPr>
          <p:cNvSpPr>
            <a:spLocks noGrp="1"/>
          </p:cNvSpPr>
          <p:nvPr>
            <p:ph idx="1"/>
          </p:nvPr>
        </p:nvSpPr>
        <p:spPr/>
        <p:txBody>
          <a:bodyPr/>
          <a:lstStyle/>
          <a:p>
            <a:pPr eaLnBrk="1" hangingPunct="1">
              <a:buFontTx/>
              <a:buChar char="-"/>
              <a:defRPr/>
            </a:pPr>
            <a:r>
              <a:rPr lang="ar-SA" sz="4400" dirty="0"/>
              <a:t>حظر هذا القانون قيام أي شخص طبيعي أو اعتباري، بالذات أو بالواسطة، من التعاقد أمع هيئات أو أشخاص مقيمين في "إسرائيل"، أو منتمين إليها، أو يعملون لصالحها.</a:t>
            </a:r>
          </a:p>
          <a:p>
            <a:pPr eaLnBrk="1" hangingPunct="1">
              <a:buFontTx/>
              <a:buChar char="-"/>
              <a:defRPr/>
            </a:pPr>
            <a:r>
              <a:rPr lang="ar-SA" sz="4400" dirty="0"/>
              <a:t>وشمل الحظر المؤسسات الاقتصادية الأجنبية العاملة في "إسرائيل".</a:t>
            </a:r>
            <a:endParaRPr lang="en-US" sz="4400" dirty="0"/>
          </a:p>
          <a:p>
            <a:pPr marL="0" indent="0" eaLnBrk="1" hangingPunct="1">
              <a:buFont typeface="Arial" panose="020B0604020202020204" pitchFamily="34" charset="0"/>
              <a:buNone/>
              <a:defRPr/>
            </a:pPr>
            <a:endParaRPr lang="en-US" sz="4400"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عنوان 1">
            <a:extLst>
              <a:ext uri="{FF2B5EF4-FFF2-40B4-BE49-F238E27FC236}">
                <a16:creationId xmlns:a16="http://schemas.microsoft.com/office/drawing/2014/main" id="{224E0EC5-7DF2-4EB0-96FC-C3031817CEBA}"/>
              </a:ext>
            </a:extLst>
          </p:cNvPr>
          <p:cNvSpPr>
            <a:spLocks noGrp="1"/>
          </p:cNvSpPr>
          <p:nvPr>
            <p:ph type="title"/>
          </p:nvPr>
        </p:nvSpPr>
        <p:spPr/>
        <p:txBody>
          <a:bodyPr/>
          <a:lstStyle/>
          <a:p>
            <a:pPr eaLnBrk="1" hangingPunct="1"/>
            <a:endParaRPr lang="en-US" altLang="en-US">
              <a:cs typeface="Times New Roman" panose="02020603050405020304" pitchFamily="18" charset="0"/>
            </a:endParaRPr>
          </a:p>
        </p:txBody>
      </p:sp>
      <p:sp>
        <p:nvSpPr>
          <p:cNvPr id="38915" name="عنصر نائب للمحتوى 2">
            <a:extLst>
              <a:ext uri="{FF2B5EF4-FFF2-40B4-BE49-F238E27FC236}">
                <a16:creationId xmlns:a16="http://schemas.microsoft.com/office/drawing/2014/main" id="{5F6BD55C-68A3-483E-82A2-56D805137820}"/>
              </a:ext>
            </a:extLst>
          </p:cNvPr>
          <p:cNvSpPr>
            <a:spLocks noGrp="1"/>
          </p:cNvSpPr>
          <p:nvPr>
            <p:ph idx="1"/>
          </p:nvPr>
        </p:nvSpPr>
        <p:spPr/>
        <p:txBody>
          <a:bodyPr/>
          <a:lstStyle/>
          <a:p>
            <a:pPr marL="0" indent="0" eaLnBrk="1" hangingPunct="1">
              <a:buFont typeface="Arial" panose="020B0604020202020204" pitchFamily="34" charset="0"/>
              <a:buNone/>
            </a:pPr>
            <a:r>
              <a:rPr lang="ar-SA" altLang="en-US" sz="4400"/>
              <a:t>- بمقتضى القانون الموحد يُحظر الاستيراد من "إسرائيل"، أو استيراد بضائع إسرائيلية عبر وسيط ثالث، وكذلك يُمنع التصدير إلى "إسرائيل"، أو إلى دول يمكن أن تُعيد تصدير هذه البضائع لـ "إسرائيل".</a:t>
            </a:r>
            <a:endParaRPr lang="en-US" altLang="en-US" sz="4400">
              <a:cs typeface="Arial" panose="020B0604020202020204" pitchFamily="34" charset="0"/>
            </a:endParaRP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عنوان 1">
            <a:extLst>
              <a:ext uri="{FF2B5EF4-FFF2-40B4-BE49-F238E27FC236}">
                <a16:creationId xmlns:a16="http://schemas.microsoft.com/office/drawing/2014/main" id="{FEB31409-2628-4090-B1E8-66DA225B52E4}"/>
              </a:ext>
            </a:extLst>
          </p:cNvPr>
          <p:cNvSpPr>
            <a:spLocks noGrp="1"/>
          </p:cNvSpPr>
          <p:nvPr>
            <p:ph type="title"/>
          </p:nvPr>
        </p:nvSpPr>
        <p:spPr/>
        <p:txBody>
          <a:bodyPr/>
          <a:lstStyle/>
          <a:p>
            <a:pPr eaLnBrk="1" hangingPunct="1"/>
            <a:endParaRPr lang="en-US" altLang="en-US">
              <a:cs typeface="Times New Roman" panose="02020603050405020304" pitchFamily="18" charset="0"/>
            </a:endParaRPr>
          </a:p>
        </p:txBody>
      </p:sp>
      <p:sp>
        <p:nvSpPr>
          <p:cNvPr id="39939" name="عنصر نائب للمحتوى 2">
            <a:extLst>
              <a:ext uri="{FF2B5EF4-FFF2-40B4-BE49-F238E27FC236}">
                <a16:creationId xmlns:a16="http://schemas.microsoft.com/office/drawing/2014/main" id="{3E70C270-3C93-49E1-9746-C37E5BAB85CB}"/>
              </a:ext>
            </a:extLst>
          </p:cNvPr>
          <p:cNvSpPr>
            <a:spLocks noGrp="1"/>
          </p:cNvSpPr>
          <p:nvPr>
            <p:ph idx="1"/>
          </p:nvPr>
        </p:nvSpPr>
        <p:spPr/>
        <p:txBody>
          <a:bodyPr/>
          <a:lstStyle/>
          <a:p>
            <a:pPr eaLnBrk="1" hangingPunct="1">
              <a:buFontTx/>
              <a:buChar char="-"/>
            </a:pPr>
            <a:r>
              <a:rPr lang="ar-SA" altLang="en-US" sz="4400"/>
              <a:t>وفرض هذا القانون عقوبات بالسجن والأشغال الشاقة والغرامة المالية على من يخالف أحكامه.</a:t>
            </a:r>
          </a:p>
          <a:p>
            <a:pPr eaLnBrk="1" hangingPunct="1">
              <a:buFontTx/>
              <a:buChar char="-"/>
            </a:pPr>
            <a:r>
              <a:rPr lang="ar-SA" altLang="en-US" sz="4400"/>
              <a:t>تجدر الإشارة هنا إلى أن الواقع على الأرض، قد تغير كثيراً، وتجاوز هذا القانون، والتطبيع أصبح وجهة نظر.</a:t>
            </a:r>
            <a:endParaRPr lang="en-US" altLang="en-US" sz="4400">
              <a:cs typeface="Arial" panose="020B0604020202020204" pitchFamily="34" charset="0"/>
            </a:endParaRP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عنوان 1">
            <a:extLst>
              <a:ext uri="{FF2B5EF4-FFF2-40B4-BE49-F238E27FC236}">
                <a16:creationId xmlns:a16="http://schemas.microsoft.com/office/drawing/2014/main" id="{5544845A-D16E-483B-A273-9E5B9ECA617F}"/>
              </a:ext>
            </a:extLst>
          </p:cNvPr>
          <p:cNvSpPr>
            <a:spLocks noGrp="1"/>
          </p:cNvSpPr>
          <p:nvPr>
            <p:ph type="title"/>
          </p:nvPr>
        </p:nvSpPr>
        <p:spPr/>
        <p:txBody>
          <a:bodyPr/>
          <a:lstStyle/>
          <a:p>
            <a:pPr eaLnBrk="1" hangingPunct="1"/>
            <a:endParaRPr lang="en-US" altLang="en-US">
              <a:cs typeface="Times New Roman" panose="02020603050405020304" pitchFamily="18" charset="0"/>
            </a:endParaRPr>
          </a:p>
        </p:txBody>
      </p:sp>
      <p:sp>
        <p:nvSpPr>
          <p:cNvPr id="40963" name="عنصر نائب للمحتوى 2">
            <a:extLst>
              <a:ext uri="{FF2B5EF4-FFF2-40B4-BE49-F238E27FC236}">
                <a16:creationId xmlns:a16="http://schemas.microsoft.com/office/drawing/2014/main" id="{2931314F-A669-490C-ACD5-867821C4CFF5}"/>
              </a:ext>
            </a:extLst>
          </p:cNvPr>
          <p:cNvSpPr>
            <a:spLocks noGrp="1"/>
          </p:cNvSpPr>
          <p:nvPr>
            <p:ph idx="1"/>
          </p:nvPr>
        </p:nvSpPr>
        <p:spPr/>
        <p:txBody>
          <a:bodyPr/>
          <a:lstStyle/>
          <a:p>
            <a:pPr marL="0" indent="0" eaLnBrk="1" hangingPunct="1">
              <a:buFont typeface="Arial" panose="020B0604020202020204" pitchFamily="34" charset="0"/>
              <a:buNone/>
            </a:pPr>
            <a:r>
              <a:rPr lang="ar-SA" altLang="en-US" sz="4400"/>
              <a:t>- وهذا يتطلب حملات شعبية تطالب بتفعيل هذا القانون، وإكمال جوانب التقص الذي تعتريه، خاصة مع المستجدات في واقع العلاقة العربية "الإسرائيلية".</a:t>
            </a:r>
            <a:endParaRPr lang="en-US" altLang="en-US" sz="4400">
              <a:cs typeface="Arial" panose="020B0604020202020204"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عنوان 1">
            <a:extLst>
              <a:ext uri="{FF2B5EF4-FFF2-40B4-BE49-F238E27FC236}">
                <a16:creationId xmlns:a16="http://schemas.microsoft.com/office/drawing/2014/main" id="{532EF74B-A01F-42A1-8C25-9570366DFBC1}"/>
              </a:ext>
            </a:extLst>
          </p:cNvPr>
          <p:cNvSpPr>
            <a:spLocks noGrp="1"/>
          </p:cNvSpPr>
          <p:nvPr>
            <p:ph type="title"/>
          </p:nvPr>
        </p:nvSpPr>
        <p:spPr/>
        <p:txBody>
          <a:bodyPr/>
          <a:lstStyle/>
          <a:p>
            <a:r>
              <a:rPr lang="ar-SA" altLang="en-US"/>
              <a:t>مقدمة</a:t>
            </a:r>
            <a:endParaRPr lang="en-US" altLang="en-US">
              <a:cs typeface="Times New Roman" panose="02020603050405020304" pitchFamily="18" charset="0"/>
            </a:endParaRPr>
          </a:p>
        </p:txBody>
      </p:sp>
      <p:sp>
        <p:nvSpPr>
          <p:cNvPr id="5123" name="عنصر نائب للمحتوى 2">
            <a:extLst>
              <a:ext uri="{FF2B5EF4-FFF2-40B4-BE49-F238E27FC236}">
                <a16:creationId xmlns:a16="http://schemas.microsoft.com/office/drawing/2014/main" id="{1145756B-5FF7-4D10-9ACE-A04F46C067A6}"/>
              </a:ext>
            </a:extLst>
          </p:cNvPr>
          <p:cNvSpPr>
            <a:spLocks noGrp="1"/>
          </p:cNvSpPr>
          <p:nvPr>
            <p:ph idx="1"/>
          </p:nvPr>
        </p:nvSpPr>
        <p:spPr/>
        <p:txBody>
          <a:bodyPr/>
          <a:lstStyle/>
          <a:p>
            <a:r>
              <a:rPr lang="ar-SA" altLang="en-US" sz="4400"/>
              <a:t>المقاطعة هي سلاح المستضعفين الذي تم استخدامه عبر التاريخ في مواجهة الطغاة والبغاة من المستعمرين والحكام المستبدين.</a:t>
            </a:r>
          </a:p>
          <a:p>
            <a:r>
              <a:rPr lang="ar-SA" altLang="en-US" sz="4400"/>
              <a:t>وقد أحرز هذا السلاح نجاحاً في الكثير من الأحيان، كما أنه واجه عقبات.</a:t>
            </a:r>
          </a:p>
          <a:p>
            <a:endParaRPr lang="en-US" altLang="en-US" sz="4400">
              <a:cs typeface="Arial" panose="020B0604020202020204" pitchFamily="34" charset="0"/>
            </a:endParaRP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عنوان 1">
            <a:extLst>
              <a:ext uri="{FF2B5EF4-FFF2-40B4-BE49-F238E27FC236}">
                <a16:creationId xmlns:a16="http://schemas.microsoft.com/office/drawing/2014/main" id="{59DBD660-DCC0-459A-AAB8-DEBA8A55AD06}"/>
              </a:ext>
            </a:extLst>
          </p:cNvPr>
          <p:cNvSpPr>
            <a:spLocks noGrp="1"/>
          </p:cNvSpPr>
          <p:nvPr>
            <p:ph type="title"/>
          </p:nvPr>
        </p:nvSpPr>
        <p:spPr/>
        <p:txBody>
          <a:bodyPr/>
          <a:lstStyle/>
          <a:p>
            <a:pPr eaLnBrk="1" hangingPunct="1"/>
            <a:endParaRPr lang="en-US" altLang="en-US">
              <a:cs typeface="Times New Roman" panose="02020603050405020304" pitchFamily="18" charset="0"/>
            </a:endParaRPr>
          </a:p>
        </p:txBody>
      </p:sp>
      <p:sp>
        <p:nvSpPr>
          <p:cNvPr id="41987" name="عنصر نائب للمحتوى 2">
            <a:extLst>
              <a:ext uri="{FF2B5EF4-FFF2-40B4-BE49-F238E27FC236}">
                <a16:creationId xmlns:a16="http://schemas.microsoft.com/office/drawing/2014/main" id="{BEE2B700-D8CD-41F6-8934-8BD3598DC4F9}"/>
              </a:ext>
            </a:extLst>
          </p:cNvPr>
          <p:cNvSpPr>
            <a:spLocks noGrp="1"/>
          </p:cNvSpPr>
          <p:nvPr>
            <p:ph idx="1"/>
          </p:nvPr>
        </p:nvSpPr>
        <p:spPr/>
        <p:txBody>
          <a:bodyPr/>
          <a:lstStyle/>
          <a:p>
            <a:pPr eaLnBrk="1" hangingPunct="1"/>
            <a:r>
              <a:rPr lang="ar-SA" altLang="en-US"/>
              <a:t>بدأت فكرة المقاطعة في نسختها الحالية في مؤتمر المنظمات غير الحكومية الذي عقدته الأمم المتحدة ضد العنصرية الذي انعقد في دربن في جنوب أفريقيا سنة 2001.</a:t>
            </a:r>
          </a:p>
          <a:p>
            <a:pPr eaLnBrk="1" hangingPunct="1"/>
            <a:r>
              <a:rPr lang="ar-SA" altLang="en-US"/>
              <a:t>دعا البيان الختامي للمؤتمر المذكور إلى عزل إسرائيل بشكل كامل لأنها دولة أبارتهايد (تمييز عنصري).</a:t>
            </a:r>
            <a:endParaRPr lang="en-US" altLang="en-US">
              <a:cs typeface="Arial" panose="020B0604020202020204" pitchFamily="34" charset="0"/>
            </a:endParaRP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عنوان 1">
            <a:extLst>
              <a:ext uri="{FF2B5EF4-FFF2-40B4-BE49-F238E27FC236}">
                <a16:creationId xmlns:a16="http://schemas.microsoft.com/office/drawing/2014/main" id="{F63DF13A-3E27-4E74-BDCF-4695667AB4FC}"/>
              </a:ext>
            </a:extLst>
          </p:cNvPr>
          <p:cNvSpPr>
            <a:spLocks noGrp="1"/>
          </p:cNvSpPr>
          <p:nvPr>
            <p:ph type="title"/>
          </p:nvPr>
        </p:nvSpPr>
        <p:spPr/>
        <p:txBody>
          <a:bodyPr/>
          <a:lstStyle/>
          <a:p>
            <a:pPr eaLnBrk="1" hangingPunct="1"/>
            <a:endParaRPr lang="ar-SA" altLang="en-US"/>
          </a:p>
        </p:txBody>
      </p:sp>
      <p:sp>
        <p:nvSpPr>
          <p:cNvPr id="43011" name="عنصر نائب للمحتوى 2">
            <a:extLst>
              <a:ext uri="{FF2B5EF4-FFF2-40B4-BE49-F238E27FC236}">
                <a16:creationId xmlns:a16="http://schemas.microsoft.com/office/drawing/2014/main" id="{41EF6E68-8514-49F6-99BA-105E2ED33288}"/>
              </a:ext>
            </a:extLst>
          </p:cNvPr>
          <p:cNvSpPr>
            <a:spLocks noGrp="1"/>
          </p:cNvSpPr>
          <p:nvPr>
            <p:ph idx="1"/>
          </p:nvPr>
        </p:nvSpPr>
        <p:spPr/>
        <p:txBody>
          <a:bodyPr/>
          <a:lstStyle/>
          <a:p>
            <a:pPr eaLnBrk="1" hangingPunct="1"/>
            <a:r>
              <a:rPr lang="ar-SA" altLang="en-US" sz="4400"/>
              <a:t>ودعا البيان إلى فرض عقوبات على إسرائيل، وإنهاء كل العلاقات معها.</a:t>
            </a:r>
          </a:p>
          <a:p>
            <a:pPr eaLnBrk="1" hangingPunct="1"/>
            <a:r>
              <a:rPr lang="ar-SA" altLang="en-US" sz="4400"/>
              <a:t>هذه الدعوة أصبحت هي العمود الفقري لحركة الـ (بي دي إس) التي انطلقت في يوليو 2005.</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عنوان 1">
            <a:extLst>
              <a:ext uri="{FF2B5EF4-FFF2-40B4-BE49-F238E27FC236}">
                <a16:creationId xmlns:a16="http://schemas.microsoft.com/office/drawing/2014/main" id="{BD0DADBE-30FA-40B7-9336-C39C65B3F824}"/>
              </a:ext>
            </a:extLst>
          </p:cNvPr>
          <p:cNvSpPr>
            <a:spLocks noGrp="1"/>
          </p:cNvSpPr>
          <p:nvPr>
            <p:ph type="title"/>
          </p:nvPr>
        </p:nvSpPr>
        <p:spPr/>
        <p:txBody>
          <a:bodyPr/>
          <a:lstStyle/>
          <a:p>
            <a:pPr eaLnBrk="1" hangingPunct="1"/>
            <a:endParaRPr lang="ar-SA" altLang="en-US"/>
          </a:p>
        </p:txBody>
      </p:sp>
      <p:sp>
        <p:nvSpPr>
          <p:cNvPr id="3" name="عنصر نائب للمحتوى 2">
            <a:extLst>
              <a:ext uri="{FF2B5EF4-FFF2-40B4-BE49-F238E27FC236}">
                <a16:creationId xmlns:a16="http://schemas.microsoft.com/office/drawing/2014/main" id="{DD3F8CC1-5938-4994-9945-D3E8CCA35219}"/>
              </a:ext>
            </a:extLst>
          </p:cNvPr>
          <p:cNvSpPr>
            <a:spLocks noGrp="1"/>
          </p:cNvSpPr>
          <p:nvPr>
            <p:ph idx="1"/>
          </p:nvPr>
        </p:nvSpPr>
        <p:spPr/>
        <p:txBody>
          <a:bodyPr rtlCol="1">
            <a:normAutofit lnSpcReduction="10000"/>
          </a:bodyPr>
          <a:lstStyle/>
          <a:p>
            <a:pPr marL="0" indent="0" eaLnBrk="1" fontAlgn="auto" hangingPunct="1">
              <a:spcAft>
                <a:spcPts val="0"/>
              </a:spcAft>
              <a:buFont typeface="Arial" panose="020B0604020202020204" pitchFamily="34" charset="0"/>
              <a:buNone/>
              <a:defRPr/>
            </a:pPr>
            <a:r>
              <a:rPr lang="ar-SA" sz="4400" dirty="0"/>
              <a:t>بتاريخ 9-7- 2005 انطلقت من فلسطين حملة مقاطعة إسرائيل والمطالبة بسحب الاستثمارات منها، إضافة إلى فرض عقوبات عليها.</a:t>
            </a:r>
          </a:p>
          <a:p>
            <a:pPr eaLnBrk="1" fontAlgn="auto" hangingPunct="1">
              <a:spcAft>
                <a:spcPts val="0"/>
              </a:spcAft>
              <a:defRPr/>
            </a:pPr>
            <a:r>
              <a:rPr lang="ar-SA" sz="4400" dirty="0"/>
              <a:t>وبعد عدوان جيش الاحتلال على غزة أواخر 2008 ومطلع 2009 زادت فعالية المقاطعة.</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عنوان 1">
            <a:extLst>
              <a:ext uri="{FF2B5EF4-FFF2-40B4-BE49-F238E27FC236}">
                <a16:creationId xmlns:a16="http://schemas.microsoft.com/office/drawing/2014/main" id="{E0A9B30C-2BF2-47BB-B143-8AB41F169C05}"/>
              </a:ext>
            </a:extLst>
          </p:cNvPr>
          <p:cNvSpPr>
            <a:spLocks noGrp="1"/>
          </p:cNvSpPr>
          <p:nvPr>
            <p:ph type="title"/>
          </p:nvPr>
        </p:nvSpPr>
        <p:spPr/>
        <p:txBody>
          <a:bodyPr/>
          <a:lstStyle/>
          <a:p>
            <a:pPr eaLnBrk="1" hangingPunct="1"/>
            <a:endParaRPr lang="ar-SA" altLang="en-US"/>
          </a:p>
        </p:txBody>
      </p:sp>
      <p:sp>
        <p:nvSpPr>
          <p:cNvPr id="3" name="عنصر نائب للمحتوى 2">
            <a:extLst>
              <a:ext uri="{FF2B5EF4-FFF2-40B4-BE49-F238E27FC236}">
                <a16:creationId xmlns:a16="http://schemas.microsoft.com/office/drawing/2014/main" id="{78203390-708E-4CFF-ACE3-C5441DEE55D3}"/>
              </a:ext>
            </a:extLst>
          </p:cNvPr>
          <p:cNvSpPr>
            <a:spLocks noGrp="1"/>
          </p:cNvSpPr>
          <p:nvPr>
            <p:ph idx="1"/>
          </p:nvPr>
        </p:nvSpPr>
        <p:spPr/>
        <p:txBody>
          <a:bodyPr rtlCol="1">
            <a:normAutofit fontScale="92500" lnSpcReduction="10000"/>
          </a:bodyPr>
          <a:lstStyle/>
          <a:p>
            <a:pPr eaLnBrk="1" fontAlgn="auto" hangingPunct="1">
              <a:spcAft>
                <a:spcPts val="0"/>
              </a:spcAft>
              <a:defRPr/>
            </a:pPr>
            <a:r>
              <a:rPr lang="ar-SA" sz="4400" dirty="0"/>
              <a:t>والسؤال لماذا تبقى الفعاليات المناهضة الاحتلال موسمية، أي بعد ارتكاب مجازره الدموية المتوحشة.</a:t>
            </a:r>
          </a:p>
          <a:p>
            <a:pPr eaLnBrk="1" fontAlgn="auto" hangingPunct="1">
              <a:spcAft>
                <a:spcPts val="0"/>
              </a:spcAft>
              <a:defRPr/>
            </a:pPr>
            <a:r>
              <a:rPr lang="ar-SA" sz="4400" dirty="0"/>
              <a:t>لماذا لا تتحول الفعاليات المناهضة للاحتلال وسياسته إلى عمل منهجي تصاعدي؟!</a:t>
            </a:r>
          </a:p>
          <a:p>
            <a:pPr eaLnBrk="1" fontAlgn="auto" hangingPunct="1">
              <a:spcAft>
                <a:spcPts val="0"/>
              </a:spcAft>
              <a:defRPr/>
            </a:pPr>
            <a:r>
              <a:rPr lang="ar-SA" sz="4400" dirty="0"/>
              <a:t>والمقاطعة هي جزء من المقاومة التي يجب أن تزداد وتتصاعد، ولها فوائد عديدة:</a:t>
            </a:r>
          </a:p>
          <a:p>
            <a:pPr eaLnBrk="1" fontAlgn="auto" hangingPunct="1">
              <a:spcAft>
                <a:spcPts val="0"/>
              </a:spcAft>
              <a:defRPr/>
            </a:pPr>
            <a:endParaRPr lang="ar-SA" sz="4400" dirty="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عنوان 1">
            <a:extLst>
              <a:ext uri="{FF2B5EF4-FFF2-40B4-BE49-F238E27FC236}">
                <a16:creationId xmlns:a16="http://schemas.microsoft.com/office/drawing/2014/main" id="{E3B3D84B-B1DE-4A34-8373-F8BA9B3A8AF0}"/>
              </a:ext>
            </a:extLst>
          </p:cNvPr>
          <p:cNvSpPr>
            <a:spLocks noGrp="1"/>
          </p:cNvSpPr>
          <p:nvPr>
            <p:ph type="title"/>
          </p:nvPr>
        </p:nvSpPr>
        <p:spPr/>
        <p:txBody>
          <a:bodyPr/>
          <a:lstStyle/>
          <a:p>
            <a:pPr eaLnBrk="1" hangingPunct="1"/>
            <a:endParaRPr lang="ar-SA" altLang="en-US"/>
          </a:p>
        </p:txBody>
      </p:sp>
      <p:sp>
        <p:nvSpPr>
          <p:cNvPr id="46083" name="عنصر نائب للمحتوى 2">
            <a:extLst>
              <a:ext uri="{FF2B5EF4-FFF2-40B4-BE49-F238E27FC236}">
                <a16:creationId xmlns:a16="http://schemas.microsoft.com/office/drawing/2014/main" id="{EB874A32-9284-4886-AF0B-D77A77A63B5B}"/>
              </a:ext>
            </a:extLst>
          </p:cNvPr>
          <p:cNvSpPr>
            <a:spLocks noGrp="1"/>
          </p:cNvSpPr>
          <p:nvPr>
            <p:ph idx="1"/>
          </p:nvPr>
        </p:nvSpPr>
        <p:spPr/>
        <p:txBody>
          <a:bodyPr/>
          <a:lstStyle/>
          <a:p>
            <a:pPr marL="0" indent="0" eaLnBrk="1" hangingPunct="1">
              <a:buFont typeface="Arial" panose="020B0604020202020204" pitchFamily="34" charset="0"/>
              <a:buNone/>
            </a:pPr>
            <a:r>
              <a:rPr lang="ar-SA" altLang="en-US" sz="4400"/>
              <a:t>1- المطالبة بمقاطعة إسرائيل تساعد على تعجيل جهود بناء لائحة الاتهام ضد سلطات الاحتلال بشكل قانوني يُبرز جرائم الاحتلال وانتهاكاته للقانون الدولي.</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عنوان 1">
            <a:extLst>
              <a:ext uri="{FF2B5EF4-FFF2-40B4-BE49-F238E27FC236}">
                <a16:creationId xmlns:a16="http://schemas.microsoft.com/office/drawing/2014/main" id="{7E16EE68-8CDF-481A-9F7F-481327A32422}"/>
              </a:ext>
            </a:extLst>
          </p:cNvPr>
          <p:cNvSpPr>
            <a:spLocks noGrp="1"/>
          </p:cNvSpPr>
          <p:nvPr>
            <p:ph type="title"/>
          </p:nvPr>
        </p:nvSpPr>
        <p:spPr/>
        <p:txBody>
          <a:bodyPr/>
          <a:lstStyle/>
          <a:p>
            <a:pPr eaLnBrk="1" hangingPunct="1"/>
            <a:endParaRPr lang="ar-SA" altLang="en-US"/>
          </a:p>
        </p:txBody>
      </p:sp>
      <p:sp>
        <p:nvSpPr>
          <p:cNvPr id="47107" name="عنصر نائب للمحتوى 2">
            <a:extLst>
              <a:ext uri="{FF2B5EF4-FFF2-40B4-BE49-F238E27FC236}">
                <a16:creationId xmlns:a16="http://schemas.microsoft.com/office/drawing/2014/main" id="{D3912436-3BC4-496B-8BD4-467FC1FE83C3}"/>
              </a:ext>
            </a:extLst>
          </p:cNvPr>
          <p:cNvSpPr>
            <a:spLocks noGrp="1"/>
          </p:cNvSpPr>
          <p:nvPr>
            <p:ph idx="1"/>
          </p:nvPr>
        </p:nvSpPr>
        <p:spPr/>
        <p:txBody>
          <a:bodyPr/>
          <a:lstStyle/>
          <a:p>
            <a:pPr marL="0" indent="0" eaLnBrk="1" hangingPunct="1">
              <a:buFont typeface="Arial" panose="020B0604020202020204" pitchFamily="34" charset="0"/>
              <a:buNone/>
            </a:pPr>
            <a:r>
              <a:rPr lang="ar-SA" altLang="en-US" sz="4400"/>
              <a:t>2- المطالبة بمقاطعة إسرائيل تؤدي في النهاية إلى نزع الغلاف الأخلاقي الذي يستر قُبح إسرائيل، خاصة عند التركيز على سياسة الأبارتهايد التي تنتهجها إسرائيل.</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عنوان 1">
            <a:extLst>
              <a:ext uri="{FF2B5EF4-FFF2-40B4-BE49-F238E27FC236}">
                <a16:creationId xmlns:a16="http://schemas.microsoft.com/office/drawing/2014/main" id="{FDBD46EA-0133-4EB7-AC8A-ED0BF19459C0}"/>
              </a:ext>
            </a:extLst>
          </p:cNvPr>
          <p:cNvSpPr>
            <a:spLocks noGrp="1"/>
          </p:cNvSpPr>
          <p:nvPr>
            <p:ph type="title"/>
          </p:nvPr>
        </p:nvSpPr>
        <p:spPr/>
        <p:txBody>
          <a:bodyPr/>
          <a:lstStyle/>
          <a:p>
            <a:pPr eaLnBrk="1" hangingPunct="1"/>
            <a:endParaRPr lang="ar-SA" altLang="en-US"/>
          </a:p>
        </p:txBody>
      </p:sp>
      <p:sp>
        <p:nvSpPr>
          <p:cNvPr id="48131" name="عنصر نائب للمحتوى 2">
            <a:extLst>
              <a:ext uri="{FF2B5EF4-FFF2-40B4-BE49-F238E27FC236}">
                <a16:creationId xmlns:a16="http://schemas.microsoft.com/office/drawing/2014/main" id="{0B5454CE-4DAD-49E3-B478-F1F4F4BBE6FE}"/>
              </a:ext>
            </a:extLst>
          </p:cNvPr>
          <p:cNvSpPr>
            <a:spLocks noGrp="1"/>
          </p:cNvSpPr>
          <p:nvPr>
            <p:ph idx="1"/>
          </p:nvPr>
        </p:nvSpPr>
        <p:spPr/>
        <p:txBody>
          <a:bodyPr/>
          <a:lstStyle/>
          <a:p>
            <a:pPr marL="0" indent="0" eaLnBrk="1" hangingPunct="1">
              <a:buFont typeface="Arial" panose="020B0604020202020204" pitchFamily="34" charset="0"/>
              <a:buNone/>
            </a:pPr>
            <a:r>
              <a:rPr lang="ar-SA" altLang="en-US" sz="4400"/>
              <a:t>3- إبراز جرائم الاحتلال، وإظهار سياساته العنصرية، ونزع الغلاف الأخلاقي الذي يستر قُبحُه، كل هذا يؤدي إلى نزع الشرعية أولاً عن سلوكه العدواني، ومن ثم في المستقبل عن وجوده.</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عنوان 1">
            <a:extLst>
              <a:ext uri="{FF2B5EF4-FFF2-40B4-BE49-F238E27FC236}">
                <a16:creationId xmlns:a16="http://schemas.microsoft.com/office/drawing/2014/main" id="{7D77DD3E-3F38-409E-A3E0-3CB73CB11AFB}"/>
              </a:ext>
            </a:extLst>
          </p:cNvPr>
          <p:cNvSpPr>
            <a:spLocks noGrp="1"/>
          </p:cNvSpPr>
          <p:nvPr>
            <p:ph type="title"/>
          </p:nvPr>
        </p:nvSpPr>
        <p:spPr/>
        <p:txBody>
          <a:bodyPr/>
          <a:lstStyle/>
          <a:p>
            <a:pPr eaLnBrk="1" hangingPunct="1"/>
            <a:endParaRPr lang="ar-SA" altLang="en-US"/>
          </a:p>
        </p:txBody>
      </p:sp>
      <p:sp>
        <p:nvSpPr>
          <p:cNvPr id="49155" name="عنصر نائب للمحتوى 2">
            <a:extLst>
              <a:ext uri="{FF2B5EF4-FFF2-40B4-BE49-F238E27FC236}">
                <a16:creationId xmlns:a16="http://schemas.microsoft.com/office/drawing/2014/main" id="{30ED3A37-AEB4-4B41-97D9-A9E095B2ECAE}"/>
              </a:ext>
            </a:extLst>
          </p:cNvPr>
          <p:cNvSpPr>
            <a:spLocks noGrp="1"/>
          </p:cNvSpPr>
          <p:nvPr>
            <p:ph idx="1"/>
          </p:nvPr>
        </p:nvSpPr>
        <p:spPr/>
        <p:txBody>
          <a:bodyPr/>
          <a:lstStyle/>
          <a:p>
            <a:pPr marL="0" indent="0" eaLnBrk="1" hangingPunct="1">
              <a:buFont typeface="Arial" panose="020B0604020202020204" pitchFamily="34" charset="0"/>
              <a:buNone/>
            </a:pPr>
            <a:r>
              <a:rPr lang="ar-SA" altLang="en-US" sz="4400"/>
              <a:t>4- نزع الشرعية عن سلوك الاحتلال يؤدي إلى تكبيل يديه، ويساعد على مقاومه سياساته العدوانية والتوسعية الإجرامية.</a:t>
            </a:r>
          </a:p>
          <a:p>
            <a:pPr marL="0" indent="0" eaLnBrk="1" hangingPunct="1">
              <a:buFont typeface="Arial" panose="020B0604020202020204" pitchFamily="34" charset="0"/>
              <a:buNone/>
            </a:pPr>
            <a:endParaRPr lang="ar-SA" altLang="en-US" sz="440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عنوان 1">
            <a:extLst>
              <a:ext uri="{FF2B5EF4-FFF2-40B4-BE49-F238E27FC236}">
                <a16:creationId xmlns:a16="http://schemas.microsoft.com/office/drawing/2014/main" id="{6699995E-BE8D-4F40-921A-7E3752FCA566}"/>
              </a:ext>
            </a:extLst>
          </p:cNvPr>
          <p:cNvSpPr>
            <a:spLocks noGrp="1"/>
          </p:cNvSpPr>
          <p:nvPr>
            <p:ph type="title"/>
          </p:nvPr>
        </p:nvSpPr>
        <p:spPr/>
        <p:txBody>
          <a:bodyPr/>
          <a:lstStyle/>
          <a:p>
            <a:pPr eaLnBrk="1" hangingPunct="1"/>
            <a:endParaRPr lang="ar-SA" altLang="en-US"/>
          </a:p>
        </p:txBody>
      </p:sp>
      <p:sp>
        <p:nvSpPr>
          <p:cNvPr id="50179" name="عنصر نائب للمحتوى 2">
            <a:extLst>
              <a:ext uri="{FF2B5EF4-FFF2-40B4-BE49-F238E27FC236}">
                <a16:creationId xmlns:a16="http://schemas.microsoft.com/office/drawing/2014/main" id="{12BBF703-6D6C-46FC-AB4C-5645425DDA7A}"/>
              </a:ext>
            </a:extLst>
          </p:cNvPr>
          <p:cNvSpPr>
            <a:spLocks noGrp="1"/>
          </p:cNvSpPr>
          <p:nvPr>
            <p:ph idx="1"/>
          </p:nvPr>
        </p:nvSpPr>
        <p:spPr/>
        <p:txBody>
          <a:bodyPr/>
          <a:lstStyle/>
          <a:p>
            <a:pPr marL="0" indent="0" eaLnBrk="1" hangingPunct="1">
              <a:buFont typeface="Arial" panose="020B0604020202020204" pitchFamily="34" charset="0"/>
              <a:buNone/>
            </a:pPr>
            <a:r>
              <a:rPr lang="ar-SA" altLang="en-US" sz="4400"/>
              <a:t>5- مقاطعة الاحتلال اقتصادياً تؤدي إلى تقليص موارده، وهذا يُضعف قدرته على التسلح والتطور، وبالتالي سيعجز عن تمويل العدوان والاستيطان والتهويد.</a:t>
            </a: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عنوان 1">
            <a:extLst>
              <a:ext uri="{FF2B5EF4-FFF2-40B4-BE49-F238E27FC236}">
                <a16:creationId xmlns:a16="http://schemas.microsoft.com/office/drawing/2014/main" id="{2DC9235C-D4F8-43DF-BDEC-F2A2F1D836A6}"/>
              </a:ext>
            </a:extLst>
          </p:cNvPr>
          <p:cNvSpPr>
            <a:spLocks noGrp="1"/>
          </p:cNvSpPr>
          <p:nvPr>
            <p:ph type="title"/>
          </p:nvPr>
        </p:nvSpPr>
        <p:spPr/>
        <p:txBody>
          <a:bodyPr/>
          <a:lstStyle/>
          <a:p>
            <a:pPr eaLnBrk="1" hangingPunct="1"/>
            <a:endParaRPr lang="ar-SA" altLang="en-US"/>
          </a:p>
        </p:txBody>
      </p:sp>
      <p:sp>
        <p:nvSpPr>
          <p:cNvPr id="51203" name="عنصر نائب للمحتوى 2">
            <a:extLst>
              <a:ext uri="{FF2B5EF4-FFF2-40B4-BE49-F238E27FC236}">
                <a16:creationId xmlns:a16="http://schemas.microsoft.com/office/drawing/2014/main" id="{28E63780-0756-4D3A-8484-F69C5B4F2597}"/>
              </a:ext>
            </a:extLst>
          </p:cNvPr>
          <p:cNvSpPr>
            <a:spLocks noGrp="1"/>
          </p:cNvSpPr>
          <p:nvPr>
            <p:ph idx="1"/>
          </p:nvPr>
        </p:nvSpPr>
        <p:spPr/>
        <p:txBody>
          <a:bodyPr/>
          <a:lstStyle/>
          <a:p>
            <a:pPr marL="0" indent="0" eaLnBrk="1" hangingPunct="1">
              <a:buFont typeface="Arial" panose="020B0604020202020204" pitchFamily="34" charset="0"/>
              <a:buNone/>
            </a:pPr>
            <a:r>
              <a:rPr lang="ar-SA" altLang="en-US" sz="4400"/>
              <a:t>6- مقاطعة الاحتلال ثقافياً وفنياً وإعلامياً وأكاديمياً سيؤدي إلى انحسار روايته،  وبالتالي تراجع قدرته على تسويق سياساته العدوانية.</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عنوان 1">
            <a:extLst>
              <a:ext uri="{FF2B5EF4-FFF2-40B4-BE49-F238E27FC236}">
                <a16:creationId xmlns:a16="http://schemas.microsoft.com/office/drawing/2014/main" id="{493874F7-F74B-49EA-8D0B-E9D20AF5F103}"/>
              </a:ext>
            </a:extLst>
          </p:cNvPr>
          <p:cNvSpPr>
            <a:spLocks noGrp="1"/>
          </p:cNvSpPr>
          <p:nvPr>
            <p:ph type="title"/>
          </p:nvPr>
        </p:nvSpPr>
        <p:spPr/>
        <p:txBody>
          <a:bodyPr/>
          <a:lstStyle/>
          <a:p>
            <a:pPr eaLnBrk="1" hangingPunct="1"/>
            <a:endParaRPr lang="en-US" altLang="en-US">
              <a:cs typeface="Times New Roman" panose="02020603050405020304" pitchFamily="18" charset="0"/>
            </a:endParaRPr>
          </a:p>
        </p:txBody>
      </p:sp>
      <p:sp>
        <p:nvSpPr>
          <p:cNvPr id="6147" name="عنصر نائب للمحتوى 2">
            <a:extLst>
              <a:ext uri="{FF2B5EF4-FFF2-40B4-BE49-F238E27FC236}">
                <a16:creationId xmlns:a16="http://schemas.microsoft.com/office/drawing/2014/main" id="{0A1A2D40-9799-47E1-BE07-D1251BECF621}"/>
              </a:ext>
            </a:extLst>
          </p:cNvPr>
          <p:cNvSpPr>
            <a:spLocks noGrp="1"/>
          </p:cNvSpPr>
          <p:nvPr>
            <p:ph idx="1"/>
          </p:nvPr>
        </p:nvSpPr>
        <p:spPr/>
        <p:txBody>
          <a:bodyPr/>
          <a:lstStyle/>
          <a:p>
            <a:pPr eaLnBrk="1" hangingPunct="1"/>
            <a:r>
              <a:rPr lang="ar-SA" altLang="en-US" sz="4400"/>
              <a:t>الفكرة الرئيسية التي تستند إليها عملية المقاطعة تتمثل في أن الاحتلال أو المستبدين يعتمدون في استمرار هيمنتهم على طاعة المستضعفين وانقيادهم وخنوعهم.</a:t>
            </a:r>
          </a:p>
          <a:p>
            <a:pPr eaLnBrk="1" hangingPunct="1"/>
            <a:r>
              <a:rPr lang="ar-SA" altLang="en-US" sz="4400"/>
              <a:t>إضافة إلى قبول المحيط لنظام الاحتلال أو الاستبداد، وتعايشه مع هذا النوع من الأنظمة.</a:t>
            </a:r>
            <a:endParaRPr lang="en-US" altLang="en-US" sz="4400">
              <a:cs typeface="Arial" panose="020B0604020202020204" pitchFamily="34" charset="0"/>
            </a:endParaRP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عنوان 1">
            <a:extLst>
              <a:ext uri="{FF2B5EF4-FFF2-40B4-BE49-F238E27FC236}">
                <a16:creationId xmlns:a16="http://schemas.microsoft.com/office/drawing/2014/main" id="{313B2C7C-7D2C-47E3-A43A-9C85DF815AEA}"/>
              </a:ext>
            </a:extLst>
          </p:cNvPr>
          <p:cNvSpPr>
            <a:spLocks noGrp="1"/>
          </p:cNvSpPr>
          <p:nvPr>
            <p:ph type="title"/>
          </p:nvPr>
        </p:nvSpPr>
        <p:spPr/>
        <p:txBody>
          <a:bodyPr/>
          <a:lstStyle/>
          <a:p>
            <a:pPr eaLnBrk="1" hangingPunct="1"/>
            <a:endParaRPr lang="ar-SA" altLang="en-US"/>
          </a:p>
        </p:txBody>
      </p:sp>
      <p:sp>
        <p:nvSpPr>
          <p:cNvPr id="3" name="عنصر نائب للمحتوى 2">
            <a:extLst>
              <a:ext uri="{FF2B5EF4-FFF2-40B4-BE49-F238E27FC236}">
                <a16:creationId xmlns:a16="http://schemas.microsoft.com/office/drawing/2014/main" id="{D28359A1-0EFB-4354-9AD0-E297B13E620F}"/>
              </a:ext>
            </a:extLst>
          </p:cNvPr>
          <p:cNvSpPr>
            <a:spLocks noGrp="1"/>
          </p:cNvSpPr>
          <p:nvPr>
            <p:ph idx="1"/>
          </p:nvPr>
        </p:nvSpPr>
        <p:spPr/>
        <p:txBody>
          <a:bodyPr rtlCol="1">
            <a:normAutofit/>
          </a:bodyPr>
          <a:lstStyle/>
          <a:p>
            <a:pPr eaLnBrk="1" fontAlgn="auto" hangingPunct="1">
              <a:spcAft>
                <a:spcPts val="0"/>
              </a:spcAft>
              <a:defRPr/>
            </a:pPr>
            <a:r>
              <a:rPr lang="ar-SA" sz="4800" b="1" u="sng" dirty="0"/>
              <a:t>أهداف المقاطعة كما تعبر عنها حركة البي دي إس:</a:t>
            </a:r>
          </a:p>
          <a:p>
            <a:pPr eaLnBrk="1" fontAlgn="auto" hangingPunct="1">
              <a:spcAft>
                <a:spcPts val="0"/>
              </a:spcAft>
              <a:defRPr/>
            </a:pPr>
            <a:r>
              <a:rPr lang="ar-SA" sz="4800" dirty="0"/>
              <a:t>انهاء الاحتلال</a:t>
            </a:r>
          </a:p>
          <a:p>
            <a:pPr eaLnBrk="1" fontAlgn="auto" hangingPunct="1">
              <a:spcAft>
                <a:spcPts val="0"/>
              </a:spcAft>
              <a:defRPr/>
            </a:pPr>
            <a:r>
              <a:rPr lang="ar-SA" sz="4800" dirty="0"/>
              <a:t>ممارسة حق العودة.</a:t>
            </a:r>
          </a:p>
          <a:p>
            <a:pPr eaLnBrk="1" fontAlgn="auto" hangingPunct="1">
              <a:spcAft>
                <a:spcPts val="0"/>
              </a:spcAft>
              <a:defRPr/>
            </a:pPr>
            <a:r>
              <a:rPr lang="ar-SA" sz="4800" dirty="0"/>
              <a:t>انهاء نظام الفصل العنصري.</a:t>
            </a:r>
          </a:p>
          <a:p>
            <a:pPr marL="0" indent="0" eaLnBrk="1" fontAlgn="auto" hangingPunct="1">
              <a:spcAft>
                <a:spcPts val="0"/>
              </a:spcAft>
              <a:buFont typeface="Arial" panose="020B0604020202020204" pitchFamily="34" charset="0"/>
              <a:buNone/>
              <a:defRPr/>
            </a:pPr>
            <a:endParaRPr lang="ar-SA" sz="4800" dirty="0"/>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عنوان 1">
            <a:extLst>
              <a:ext uri="{FF2B5EF4-FFF2-40B4-BE49-F238E27FC236}">
                <a16:creationId xmlns:a16="http://schemas.microsoft.com/office/drawing/2014/main" id="{32C53E2A-37FA-474D-A24E-8FAAEF7BFD4C}"/>
              </a:ext>
            </a:extLst>
          </p:cNvPr>
          <p:cNvSpPr>
            <a:spLocks noGrp="1"/>
          </p:cNvSpPr>
          <p:nvPr>
            <p:ph type="title"/>
          </p:nvPr>
        </p:nvSpPr>
        <p:spPr/>
        <p:txBody>
          <a:bodyPr/>
          <a:lstStyle/>
          <a:p>
            <a:pPr eaLnBrk="1" hangingPunct="1"/>
            <a:endParaRPr lang="ar-SA" altLang="en-US"/>
          </a:p>
        </p:txBody>
      </p:sp>
      <p:sp>
        <p:nvSpPr>
          <p:cNvPr id="53251" name="عنصر نائب للمحتوى 2">
            <a:extLst>
              <a:ext uri="{FF2B5EF4-FFF2-40B4-BE49-F238E27FC236}">
                <a16:creationId xmlns:a16="http://schemas.microsoft.com/office/drawing/2014/main" id="{4B6480A1-E1B5-4DAB-8670-C0EE448D2136}"/>
              </a:ext>
            </a:extLst>
          </p:cNvPr>
          <p:cNvSpPr>
            <a:spLocks noGrp="1"/>
          </p:cNvSpPr>
          <p:nvPr>
            <p:ph idx="1"/>
          </p:nvPr>
        </p:nvSpPr>
        <p:spPr/>
        <p:txBody>
          <a:bodyPr/>
          <a:lstStyle/>
          <a:p>
            <a:pPr eaLnBrk="1" hangingPunct="1"/>
            <a:r>
              <a:rPr lang="ar-SA" altLang="en-US" sz="4400"/>
              <a:t>الجدل الرئيس بين نشطاء المقاطعة وبين دولة الاحتلال، يتمثل في:</a:t>
            </a:r>
          </a:p>
          <a:p>
            <a:pPr eaLnBrk="1" hangingPunct="1"/>
            <a:r>
              <a:rPr lang="ar-SA" altLang="en-US" sz="4400"/>
              <a:t>حركة المقاطعة تؤكد على أنها حركة مطالبة بحقوق الشعب الفلسطيني استناداً إلى القانون الدولي.</a:t>
            </a: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عنوان 1">
            <a:extLst>
              <a:ext uri="{FF2B5EF4-FFF2-40B4-BE49-F238E27FC236}">
                <a16:creationId xmlns:a16="http://schemas.microsoft.com/office/drawing/2014/main" id="{91B4AAD0-C776-4CB4-86CB-D7B7CD19CA94}"/>
              </a:ext>
            </a:extLst>
          </p:cNvPr>
          <p:cNvSpPr>
            <a:spLocks noGrp="1"/>
          </p:cNvSpPr>
          <p:nvPr>
            <p:ph type="title"/>
          </p:nvPr>
        </p:nvSpPr>
        <p:spPr/>
        <p:txBody>
          <a:bodyPr/>
          <a:lstStyle/>
          <a:p>
            <a:pPr eaLnBrk="1" hangingPunct="1"/>
            <a:endParaRPr lang="ar-SA" altLang="en-US"/>
          </a:p>
        </p:txBody>
      </p:sp>
      <p:sp>
        <p:nvSpPr>
          <p:cNvPr id="54275" name="عنصر نائب للمحتوى 2">
            <a:extLst>
              <a:ext uri="{FF2B5EF4-FFF2-40B4-BE49-F238E27FC236}">
                <a16:creationId xmlns:a16="http://schemas.microsoft.com/office/drawing/2014/main" id="{41A6D9E4-E376-440D-80CD-ADE85971050F}"/>
              </a:ext>
            </a:extLst>
          </p:cNvPr>
          <p:cNvSpPr>
            <a:spLocks noGrp="1"/>
          </p:cNvSpPr>
          <p:nvPr>
            <p:ph idx="1"/>
          </p:nvPr>
        </p:nvSpPr>
        <p:spPr/>
        <p:txBody>
          <a:bodyPr/>
          <a:lstStyle/>
          <a:p>
            <a:pPr eaLnBrk="1" hangingPunct="1"/>
            <a:r>
              <a:rPr lang="ar-SA" altLang="en-US" sz="4400"/>
              <a:t>أما من ناحية سلطات الاحتلال، فإنها تحاول إلصاق تهمة اللاسامية لحركة المقاطعة، وتدعي أنها حركة معادية لحقوق الإنسان لأن المقاطعة تضر بمصالح الناس العاديين في إسرائيل.</a:t>
            </a: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عنوان 1">
            <a:extLst>
              <a:ext uri="{FF2B5EF4-FFF2-40B4-BE49-F238E27FC236}">
                <a16:creationId xmlns:a16="http://schemas.microsoft.com/office/drawing/2014/main" id="{563A5FD7-3BEB-4EAF-9595-F6DFAD96A1FD}"/>
              </a:ext>
            </a:extLst>
          </p:cNvPr>
          <p:cNvSpPr>
            <a:spLocks noGrp="1"/>
          </p:cNvSpPr>
          <p:nvPr>
            <p:ph type="title"/>
          </p:nvPr>
        </p:nvSpPr>
        <p:spPr/>
        <p:txBody>
          <a:bodyPr/>
          <a:lstStyle/>
          <a:p>
            <a:pPr eaLnBrk="1" hangingPunct="1"/>
            <a:endParaRPr lang="ar-SA" altLang="en-US"/>
          </a:p>
        </p:txBody>
      </p:sp>
      <p:sp>
        <p:nvSpPr>
          <p:cNvPr id="55299" name="عنصر نائب للمحتوى 2">
            <a:extLst>
              <a:ext uri="{FF2B5EF4-FFF2-40B4-BE49-F238E27FC236}">
                <a16:creationId xmlns:a16="http://schemas.microsoft.com/office/drawing/2014/main" id="{F1C4AD71-7B42-4253-B3F5-881871FFDBBA}"/>
              </a:ext>
            </a:extLst>
          </p:cNvPr>
          <p:cNvSpPr>
            <a:spLocks noGrp="1"/>
          </p:cNvSpPr>
          <p:nvPr>
            <p:ph idx="1"/>
          </p:nvPr>
        </p:nvSpPr>
        <p:spPr/>
        <p:txBody>
          <a:bodyPr/>
          <a:lstStyle/>
          <a:p>
            <a:pPr eaLnBrk="1" hangingPunct="1"/>
            <a:r>
              <a:rPr lang="ar-SA" altLang="en-US" sz="4400"/>
              <a:t>وكلما نجحت حركة المقاطعة في التأكيد على الطابع الحقوقي كلما استطاعت أن تستقطب المزيد من الأنصار حول العالم.</a:t>
            </a:r>
          </a:p>
          <a:p>
            <a:pPr eaLnBrk="1" hangingPunct="1"/>
            <a:r>
              <a:rPr lang="ar-SA" altLang="en-US" sz="4400"/>
              <a:t>أما إذا نجحت إسرائيل في إلصاق تهمة اللاسامية ومحاولة إلحاق الأذى بالأفراد اليهود، فإنها ستتراجع.</a:t>
            </a: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عنوان 1">
            <a:extLst>
              <a:ext uri="{FF2B5EF4-FFF2-40B4-BE49-F238E27FC236}">
                <a16:creationId xmlns:a16="http://schemas.microsoft.com/office/drawing/2014/main" id="{2F9042A9-EA2A-4184-AFA3-0F48AA509048}"/>
              </a:ext>
            </a:extLst>
          </p:cNvPr>
          <p:cNvSpPr>
            <a:spLocks noGrp="1"/>
          </p:cNvSpPr>
          <p:nvPr>
            <p:ph type="title"/>
          </p:nvPr>
        </p:nvSpPr>
        <p:spPr/>
        <p:txBody>
          <a:bodyPr/>
          <a:lstStyle/>
          <a:p>
            <a:pPr eaLnBrk="1" hangingPunct="1"/>
            <a:endParaRPr lang="ar-SA" altLang="en-US"/>
          </a:p>
        </p:txBody>
      </p:sp>
      <p:sp>
        <p:nvSpPr>
          <p:cNvPr id="56323" name="عنصر نائب للمحتوى 2">
            <a:extLst>
              <a:ext uri="{FF2B5EF4-FFF2-40B4-BE49-F238E27FC236}">
                <a16:creationId xmlns:a16="http://schemas.microsoft.com/office/drawing/2014/main" id="{552F5EF6-5A79-476D-94F1-404B8C0EC271}"/>
              </a:ext>
            </a:extLst>
          </p:cNvPr>
          <p:cNvSpPr>
            <a:spLocks noGrp="1"/>
          </p:cNvSpPr>
          <p:nvPr>
            <p:ph idx="1"/>
          </p:nvPr>
        </p:nvSpPr>
        <p:spPr/>
        <p:txBody>
          <a:bodyPr/>
          <a:lstStyle/>
          <a:p>
            <a:pPr marL="0" indent="0" eaLnBrk="1" hangingPunct="1">
              <a:buFont typeface="Arial" panose="020B0604020202020204" pitchFamily="34" charset="0"/>
              <a:buNone/>
            </a:pPr>
            <a:r>
              <a:rPr lang="ar-SA" altLang="en-US" sz="4800"/>
              <a:t>* جاء التحرك بعد مرور عام على صدور قرار محكمة لاهاي ضد بناء جدار الفصل العنصري، وتنكر دولة الاحتلال لتطبيق هذا القرار.</a:t>
            </a: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عنوان 1">
            <a:extLst>
              <a:ext uri="{FF2B5EF4-FFF2-40B4-BE49-F238E27FC236}">
                <a16:creationId xmlns:a16="http://schemas.microsoft.com/office/drawing/2014/main" id="{3B589EB1-6E63-4AE1-A719-A756FDBB2FE5}"/>
              </a:ext>
            </a:extLst>
          </p:cNvPr>
          <p:cNvSpPr>
            <a:spLocks noGrp="1"/>
          </p:cNvSpPr>
          <p:nvPr>
            <p:ph type="title"/>
          </p:nvPr>
        </p:nvSpPr>
        <p:spPr/>
        <p:txBody>
          <a:bodyPr/>
          <a:lstStyle/>
          <a:p>
            <a:pPr eaLnBrk="1" hangingPunct="1"/>
            <a:endParaRPr lang="ar-SA" altLang="en-US"/>
          </a:p>
        </p:txBody>
      </p:sp>
      <p:sp>
        <p:nvSpPr>
          <p:cNvPr id="3" name="عنصر نائب للمحتوى 2">
            <a:extLst>
              <a:ext uri="{FF2B5EF4-FFF2-40B4-BE49-F238E27FC236}">
                <a16:creationId xmlns:a16="http://schemas.microsoft.com/office/drawing/2014/main" id="{3BF73012-DC1F-4A62-A321-34D81F55668B}"/>
              </a:ext>
            </a:extLst>
          </p:cNvPr>
          <p:cNvSpPr>
            <a:spLocks noGrp="1"/>
          </p:cNvSpPr>
          <p:nvPr>
            <p:ph idx="1"/>
          </p:nvPr>
        </p:nvSpPr>
        <p:spPr/>
        <p:txBody>
          <a:bodyPr rtlCol="1">
            <a:normAutofit fontScale="92500" lnSpcReduction="20000"/>
          </a:bodyPr>
          <a:lstStyle/>
          <a:p>
            <a:pPr eaLnBrk="1" fontAlgn="auto" hangingPunct="1">
              <a:spcAft>
                <a:spcPts val="0"/>
              </a:spcAft>
              <a:defRPr/>
            </a:pPr>
            <a:r>
              <a:rPr lang="ar-SA" sz="4800" dirty="0"/>
              <a:t>حركة المقاطعة لا تتبنى موقفاً سياسياً محدداً، وإنما هي حركة حقوقية تطالب باستعادة حقوق الشعب الفلسطيني.</a:t>
            </a:r>
          </a:p>
          <a:p>
            <a:pPr eaLnBrk="1" fontAlgn="auto" hangingPunct="1">
              <a:spcAft>
                <a:spcPts val="0"/>
              </a:spcAft>
              <a:defRPr/>
            </a:pPr>
            <a:r>
              <a:rPr lang="ar-SA" sz="4800" dirty="0"/>
              <a:t>هي حركة فلسطينية ذات امتداد عالمي.</a:t>
            </a:r>
          </a:p>
          <a:p>
            <a:pPr eaLnBrk="1" fontAlgn="auto" hangingPunct="1">
              <a:spcAft>
                <a:spcPts val="0"/>
              </a:spcAft>
              <a:defRPr/>
            </a:pPr>
            <a:r>
              <a:rPr lang="ar-SA" sz="4800" dirty="0"/>
              <a:t>يوجد إجماع (نظرياً على الأقل) فلسطيني على مسألة المقاطعة، ولا يوجد قيادة محددة لها.</a:t>
            </a: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عنوان 1">
            <a:extLst>
              <a:ext uri="{FF2B5EF4-FFF2-40B4-BE49-F238E27FC236}">
                <a16:creationId xmlns:a16="http://schemas.microsoft.com/office/drawing/2014/main" id="{71A9A65E-5A52-4BF6-94C2-BF683BA2F847}"/>
              </a:ext>
            </a:extLst>
          </p:cNvPr>
          <p:cNvSpPr>
            <a:spLocks noGrp="1"/>
          </p:cNvSpPr>
          <p:nvPr>
            <p:ph type="title"/>
          </p:nvPr>
        </p:nvSpPr>
        <p:spPr/>
        <p:txBody>
          <a:bodyPr/>
          <a:lstStyle/>
          <a:p>
            <a:pPr eaLnBrk="1" hangingPunct="1"/>
            <a:endParaRPr lang="ar-SA" altLang="en-US"/>
          </a:p>
        </p:txBody>
      </p:sp>
      <p:sp>
        <p:nvSpPr>
          <p:cNvPr id="58371" name="عنصر نائب للمحتوى 2">
            <a:extLst>
              <a:ext uri="{FF2B5EF4-FFF2-40B4-BE49-F238E27FC236}">
                <a16:creationId xmlns:a16="http://schemas.microsoft.com/office/drawing/2014/main" id="{B879959D-A82B-4C70-800A-78CEC2C87278}"/>
              </a:ext>
            </a:extLst>
          </p:cNvPr>
          <p:cNvSpPr>
            <a:spLocks noGrp="1"/>
          </p:cNvSpPr>
          <p:nvPr>
            <p:ph idx="1"/>
          </p:nvPr>
        </p:nvSpPr>
        <p:spPr/>
        <p:txBody>
          <a:bodyPr/>
          <a:lstStyle/>
          <a:p>
            <a:pPr eaLnBrk="1" hangingPunct="1"/>
            <a:r>
              <a:rPr lang="ar-SA" altLang="en-US" sz="4400"/>
              <a:t>إسرائيل تدعي أن حملة المقاطعة تتبنى موقفاً معادياً لليهود (لاسامية).</a:t>
            </a:r>
          </a:p>
          <a:p>
            <a:pPr eaLnBrk="1" hangingPunct="1"/>
            <a:r>
              <a:rPr lang="ar-SA" altLang="en-US" sz="4400"/>
              <a:t>جاءت المقاطعة بعد سنوات من خسارتنا  لقرار الأمم المتحدة الذي اعتبر الصهيونية شكل من أشكال التمييز العنصري.</a:t>
            </a: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عنوان 1">
            <a:extLst>
              <a:ext uri="{FF2B5EF4-FFF2-40B4-BE49-F238E27FC236}">
                <a16:creationId xmlns:a16="http://schemas.microsoft.com/office/drawing/2014/main" id="{A69B3D46-8996-42A0-853C-9949BD87422E}"/>
              </a:ext>
            </a:extLst>
          </p:cNvPr>
          <p:cNvSpPr>
            <a:spLocks noGrp="1"/>
          </p:cNvSpPr>
          <p:nvPr>
            <p:ph type="title"/>
          </p:nvPr>
        </p:nvSpPr>
        <p:spPr/>
        <p:txBody>
          <a:bodyPr/>
          <a:lstStyle/>
          <a:p>
            <a:pPr eaLnBrk="1" hangingPunct="1"/>
            <a:endParaRPr lang="ar-SA" altLang="en-US"/>
          </a:p>
        </p:txBody>
      </p:sp>
      <p:sp>
        <p:nvSpPr>
          <p:cNvPr id="59395" name="عنصر نائب للمحتوى 2">
            <a:extLst>
              <a:ext uri="{FF2B5EF4-FFF2-40B4-BE49-F238E27FC236}">
                <a16:creationId xmlns:a16="http://schemas.microsoft.com/office/drawing/2014/main" id="{BFDB1F75-46A1-4E27-ABAA-ECBC7464D496}"/>
              </a:ext>
            </a:extLst>
          </p:cNvPr>
          <p:cNvSpPr>
            <a:spLocks noGrp="1"/>
          </p:cNvSpPr>
          <p:nvPr>
            <p:ph idx="1"/>
          </p:nvPr>
        </p:nvSpPr>
        <p:spPr/>
        <p:txBody>
          <a:bodyPr/>
          <a:lstStyle/>
          <a:p>
            <a:pPr eaLnBrk="1" hangingPunct="1"/>
            <a:r>
              <a:rPr lang="ar-SA" altLang="en-US" sz="4400"/>
              <a:t>بدأت المقاطعة في الأساس مقاطعة أكاديمية وثقافية.</a:t>
            </a:r>
          </a:p>
          <a:p>
            <a:pPr eaLnBrk="1" hangingPunct="1"/>
            <a:r>
              <a:rPr lang="ar-SA" altLang="en-US" sz="4400"/>
              <a:t>ثم توسعت الآن، وبدأ العامل الاقتصادي في المقاطعة يأخذ حيزاً يزداد اتساعاً.</a:t>
            </a:r>
          </a:p>
          <a:p>
            <a:pPr eaLnBrk="1" hangingPunct="1"/>
            <a:r>
              <a:rPr lang="ar-SA" altLang="en-US" sz="4400"/>
              <a:t>وتوجد دعوات لفرض حظر على تسليح إسرائيل، لكن هذا المجال أكثر صعوبة.</a:t>
            </a:r>
          </a:p>
          <a:p>
            <a:pPr eaLnBrk="1" hangingPunct="1"/>
            <a:endParaRPr lang="ar-SA" altLang="en-US" sz="4400"/>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عنوان 1">
            <a:extLst>
              <a:ext uri="{FF2B5EF4-FFF2-40B4-BE49-F238E27FC236}">
                <a16:creationId xmlns:a16="http://schemas.microsoft.com/office/drawing/2014/main" id="{313D3A2B-4CE3-436D-BD3E-6F4415AFD77F}"/>
              </a:ext>
            </a:extLst>
          </p:cNvPr>
          <p:cNvSpPr>
            <a:spLocks noGrp="1"/>
          </p:cNvSpPr>
          <p:nvPr>
            <p:ph type="title"/>
          </p:nvPr>
        </p:nvSpPr>
        <p:spPr/>
        <p:txBody>
          <a:bodyPr/>
          <a:lstStyle/>
          <a:p>
            <a:pPr eaLnBrk="1" hangingPunct="1"/>
            <a:r>
              <a:rPr lang="ar-SA" altLang="en-US" sz="4800" b="1"/>
              <a:t>موقف إسرائيل من حركة المقاطعة</a:t>
            </a:r>
          </a:p>
        </p:txBody>
      </p:sp>
      <p:sp>
        <p:nvSpPr>
          <p:cNvPr id="60419" name="عنصر نائب للمحتوى 2">
            <a:extLst>
              <a:ext uri="{FF2B5EF4-FFF2-40B4-BE49-F238E27FC236}">
                <a16:creationId xmlns:a16="http://schemas.microsoft.com/office/drawing/2014/main" id="{15072875-4161-4C72-A649-F0C61B7CB31D}"/>
              </a:ext>
            </a:extLst>
          </p:cNvPr>
          <p:cNvSpPr>
            <a:spLocks noGrp="1"/>
          </p:cNvSpPr>
          <p:nvPr>
            <p:ph idx="1"/>
          </p:nvPr>
        </p:nvSpPr>
        <p:spPr/>
        <p:txBody>
          <a:bodyPr/>
          <a:lstStyle/>
          <a:p>
            <a:pPr eaLnBrk="1" hangingPunct="1"/>
            <a:r>
              <a:rPr lang="ar-SA" altLang="en-US" sz="4400"/>
              <a:t>بدأت إسرائيل تنظر لحركة المقاطعة كخطر استراتيجي بدءاً منذ شهر يونيو 2013 عندما بدأ التأثير الاقتصادي.</a:t>
            </a:r>
          </a:p>
          <a:p>
            <a:pPr eaLnBrk="1" hangingPunct="1"/>
            <a:r>
              <a:rPr lang="ar-SA" altLang="en-US" sz="4400"/>
              <a:t>حركة البي دي إس تجر إسرائيل إلى ساحة مواجهة يصعب عليها مواجهتها.</a:t>
            </a: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عنوان 1">
            <a:extLst>
              <a:ext uri="{FF2B5EF4-FFF2-40B4-BE49-F238E27FC236}">
                <a16:creationId xmlns:a16="http://schemas.microsoft.com/office/drawing/2014/main" id="{E0681FE6-D65E-4C68-8797-AD4EDC5D83AC}"/>
              </a:ext>
            </a:extLst>
          </p:cNvPr>
          <p:cNvSpPr>
            <a:spLocks noGrp="1"/>
          </p:cNvSpPr>
          <p:nvPr>
            <p:ph type="title"/>
          </p:nvPr>
        </p:nvSpPr>
        <p:spPr/>
        <p:txBody>
          <a:bodyPr/>
          <a:lstStyle/>
          <a:p>
            <a:pPr eaLnBrk="1" hangingPunct="1"/>
            <a:endParaRPr lang="ar-SA" altLang="en-US"/>
          </a:p>
        </p:txBody>
      </p:sp>
      <p:sp>
        <p:nvSpPr>
          <p:cNvPr id="61443" name="عنصر نائب للمحتوى 2">
            <a:extLst>
              <a:ext uri="{FF2B5EF4-FFF2-40B4-BE49-F238E27FC236}">
                <a16:creationId xmlns:a16="http://schemas.microsoft.com/office/drawing/2014/main" id="{0F312773-4574-430F-8FC4-A439DDB6F3DD}"/>
              </a:ext>
            </a:extLst>
          </p:cNvPr>
          <p:cNvSpPr>
            <a:spLocks noGrp="1"/>
          </p:cNvSpPr>
          <p:nvPr>
            <p:ph idx="1"/>
          </p:nvPr>
        </p:nvSpPr>
        <p:spPr/>
        <p:txBody>
          <a:bodyPr/>
          <a:lstStyle/>
          <a:p>
            <a:pPr eaLnBrk="1" hangingPunct="1"/>
            <a:r>
              <a:rPr lang="ar-SA" altLang="en-US" sz="4400"/>
              <a:t>جلعاد إردان وزير الشئون الاستراتيجية في أول يوم في وظيفته قال لدينا خطران: الأول خطر إيران النووي، والثاني حركة المقاطعة ضد إسرائيل.</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عنوان 1">
            <a:extLst>
              <a:ext uri="{FF2B5EF4-FFF2-40B4-BE49-F238E27FC236}">
                <a16:creationId xmlns:a16="http://schemas.microsoft.com/office/drawing/2014/main" id="{83A20123-57E9-47E1-8180-5C60438FF43A}"/>
              </a:ext>
            </a:extLst>
          </p:cNvPr>
          <p:cNvSpPr>
            <a:spLocks noGrp="1"/>
          </p:cNvSpPr>
          <p:nvPr>
            <p:ph type="title"/>
          </p:nvPr>
        </p:nvSpPr>
        <p:spPr/>
        <p:txBody>
          <a:bodyPr/>
          <a:lstStyle/>
          <a:p>
            <a:pPr eaLnBrk="1" hangingPunct="1"/>
            <a:endParaRPr lang="en-US" altLang="en-US">
              <a:cs typeface="Times New Roman" panose="02020603050405020304" pitchFamily="18" charset="0"/>
            </a:endParaRPr>
          </a:p>
        </p:txBody>
      </p:sp>
      <p:sp>
        <p:nvSpPr>
          <p:cNvPr id="7171" name="عنصر نائب للمحتوى 2">
            <a:extLst>
              <a:ext uri="{FF2B5EF4-FFF2-40B4-BE49-F238E27FC236}">
                <a16:creationId xmlns:a16="http://schemas.microsoft.com/office/drawing/2014/main" id="{85B63544-1E5F-4040-B7BF-30FADEB461CB}"/>
              </a:ext>
            </a:extLst>
          </p:cNvPr>
          <p:cNvSpPr>
            <a:spLocks noGrp="1"/>
          </p:cNvSpPr>
          <p:nvPr>
            <p:ph idx="1"/>
          </p:nvPr>
        </p:nvSpPr>
        <p:spPr/>
        <p:txBody>
          <a:bodyPr/>
          <a:lstStyle/>
          <a:p>
            <a:pPr eaLnBrk="1" hangingPunct="1"/>
            <a:r>
              <a:rPr lang="ar-SA" altLang="en-US" sz="4400"/>
              <a:t>وتجدر الإشارة إلى أن قوى الاستكبار تستخدم سلاح الحصار في وجه المستضعفين.</a:t>
            </a:r>
          </a:p>
          <a:p>
            <a:pPr eaLnBrk="1" hangingPunct="1"/>
            <a:r>
              <a:rPr lang="ar-SA" altLang="en-US" sz="4400"/>
              <a:t>ونماذج ذلك وأمثلته كثير في التاريخ القديم والوسيط والحديث، ومنها حصار قريش للنبي صلى الله عليه وسلم.</a:t>
            </a:r>
            <a:endParaRPr lang="en-US" altLang="en-US" sz="4400">
              <a:cs typeface="Arial" panose="020B0604020202020204" pitchFamily="34" charset="0"/>
            </a:endParaRPr>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عنوان 1">
            <a:extLst>
              <a:ext uri="{FF2B5EF4-FFF2-40B4-BE49-F238E27FC236}">
                <a16:creationId xmlns:a16="http://schemas.microsoft.com/office/drawing/2014/main" id="{CF35DEE4-945A-4C5D-8181-A09350C8511E}"/>
              </a:ext>
            </a:extLst>
          </p:cNvPr>
          <p:cNvSpPr>
            <a:spLocks noGrp="1"/>
          </p:cNvSpPr>
          <p:nvPr>
            <p:ph type="title"/>
          </p:nvPr>
        </p:nvSpPr>
        <p:spPr/>
        <p:txBody>
          <a:bodyPr/>
          <a:lstStyle/>
          <a:p>
            <a:pPr eaLnBrk="1" hangingPunct="1"/>
            <a:r>
              <a:rPr lang="ar-SA" altLang="en-US"/>
              <a:t>أخطر مظهرين للتطبيع من جانب السلطة</a:t>
            </a:r>
          </a:p>
        </p:txBody>
      </p:sp>
      <p:sp>
        <p:nvSpPr>
          <p:cNvPr id="62467" name="عنصر نائب للمحتوى 2">
            <a:extLst>
              <a:ext uri="{FF2B5EF4-FFF2-40B4-BE49-F238E27FC236}">
                <a16:creationId xmlns:a16="http://schemas.microsoft.com/office/drawing/2014/main" id="{A7731A54-3737-4FFD-B2AA-37B1F7FEE215}"/>
              </a:ext>
            </a:extLst>
          </p:cNvPr>
          <p:cNvSpPr>
            <a:spLocks noGrp="1"/>
          </p:cNvSpPr>
          <p:nvPr>
            <p:ph idx="1"/>
          </p:nvPr>
        </p:nvSpPr>
        <p:spPr/>
        <p:txBody>
          <a:bodyPr/>
          <a:lstStyle/>
          <a:p>
            <a:pPr eaLnBrk="1" hangingPunct="1"/>
            <a:r>
              <a:rPr lang="ar-SA" altLang="en-US" sz="4400"/>
              <a:t>1- التنسيق الأمني.</a:t>
            </a:r>
          </a:p>
          <a:p>
            <a:pPr eaLnBrk="1" hangingPunct="1"/>
            <a:r>
              <a:rPr lang="ar-SA" altLang="en-US" sz="4400"/>
              <a:t>2-لجنة التواصل مع المجتمع الإسرائيلي، والتي حاول أحد أعضاءها المشاركة في مؤتمر أقامته صحيفة يديعوت في القدس بعنوان (أوقفوا المقاطعة).</a:t>
            </a:r>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عنوان 1">
            <a:extLst>
              <a:ext uri="{FF2B5EF4-FFF2-40B4-BE49-F238E27FC236}">
                <a16:creationId xmlns:a16="http://schemas.microsoft.com/office/drawing/2014/main" id="{C1FA7D4B-E853-4FBE-BC2D-948B050D1B35}"/>
              </a:ext>
            </a:extLst>
          </p:cNvPr>
          <p:cNvSpPr>
            <a:spLocks noGrp="1"/>
          </p:cNvSpPr>
          <p:nvPr>
            <p:ph type="title"/>
          </p:nvPr>
        </p:nvSpPr>
        <p:spPr/>
        <p:txBody>
          <a:bodyPr/>
          <a:lstStyle/>
          <a:p>
            <a:pPr eaLnBrk="1" hangingPunct="1"/>
            <a:r>
              <a:rPr lang="ar-SA" altLang="en-US" b="1"/>
              <a:t>نجاحات حركة المقاطعة</a:t>
            </a:r>
            <a:endParaRPr lang="ar-SA" altLang="en-US"/>
          </a:p>
        </p:txBody>
      </p:sp>
      <p:sp>
        <p:nvSpPr>
          <p:cNvPr id="63491" name="عنصر نائب للمحتوى 2">
            <a:extLst>
              <a:ext uri="{FF2B5EF4-FFF2-40B4-BE49-F238E27FC236}">
                <a16:creationId xmlns:a16="http://schemas.microsoft.com/office/drawing/2014/main" id="{A396ED7E-D5E7-48AB-9DF3-AD6E8503FB07}"/>
              </a:ext>
            </a:extLst>
          </p:cNvPr>
          <p:cNvSpPr>
            <a:spLocks noGrp="1"/>
          </p:cNvSpPr>
          <p:nvPr>
            <p:ph idx="1"/>
          </p:nvPr>
        </p:nvSpPr>
        <p:spPr/>
        <p:txBody>
          <a:bodyPr/>
          <a:lstStyle/>
          <a:p>
            <a:pPr eaLnBrk="1" hangingPunct="1"/>
            <a:r>
              <a:rPr lang="ar-SA" altLang="en-US" sz="4400"/>
              <a:t>حركة المقاطعة اكتشفت نقاط الضعف التي تعاني منها إسرائيل، وتوجه سهامها نحوها. </a:t>
            </a:r>
          </a:p>
          <a:p>
            <a:pPr eaLnBrk="1" hangingPunct="1"/>
            <a:endParaRPr lang="ar-SA" altLang="en-US" sz="4400"/>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عنوان 1">
            <a:extLst>
              <a:ext uri="{FF2B5EF4-FFF2-40B4-BE49-F238E27FC236}">
                <a16:creationId xmlns:a16="http://schemas.microsoft.com/office/drawing/2014/main" id="{7D87544B-7691-4E15-AD6C-EE1D91BDC734}"/>
              </a:ext>
            </a:extLst>
          </p:cNvPr>
          <p:cNvSpPr>
            <a:spLocks noGrp="1"/>
          </p:cNvSpPr>
          <p:nvPr>
            <p:ph type="title"/>
          </p:nvPr>
        </p:nvSpPr>
        <p:spPr/>
        <p:txBody>
          <a:bodyPr/>
          <a:lstStyle/>
          <a:p>
            <a:pPr eaLnBrk="1" hangingPunct="1"/>
            <a:endParaRPr lang="ar-SA" altLang="en-US"/>
          </a:p>
        </p:txBody>
      </p:sp>
      <p:sp>
        <p:nvSpPr>
          <p:cNvPr id="64515" name="عنصر نائب للمحتوى 2">
            <a:extLst>
              <a:ext uri="{FF2B5EF4-FFF2-40B4-BE49-F238E27FC236}">
                <a16:creationId xmlns:a16="http://schemas.microsoft.com/office/drawing/2014/main" id="{7F2E7EC0-3C64-4E3D-A18C-78B1224A1D1A}"/>
              </a:ext>
            </a:extLst>
          </p:cNvPr>
          <p:cNvSpPr>
            <a:spLocks noGrp="1"/>
          </p:cNvSpPr>
          <p:nvPr>
            <p:ph idx="1"/>
          </p:nvPr>
        </p:nvSpPr>
        <p:spPr/>
        <p:txBody>
          <a:bodyPr/>
          <a:lstStyle/>
          <a:p>
            <a:pPr eaLnBrk="1" hangingPunct="1"/>
            <a:r>
              <a:rPr lang="ar-SA" altLang="en-US" sz="4400"/>
              <a:t>في 22 أبريل 2005، صوتت رابطة الأساتذة الجامعيين البريطانيين على مقاطعة جامعتين إسرائيليتين اثنتين هما: جامعة حيفا لأنها اتخذت إجراءً تأديبياً بحق عضو هيئة تدريس دعم بحث طالب عن جرائم الاحتلال في حرب 1948 </a:t>
            </a:r>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عنوان 1">
            <a:extLst>
              <a:ext uri="{FF2B5EF4-FFF2-40B4-BE49-F238E27FC236}">
                <a16:creationId xmlns:a16="http://schemas.microsoft.com/office/drawing/2014/main" id="{4D3FFCA0-BAE8-4A16-A036-8DBD0D5CF59F}"/>
              </a:ext>
            </a:extLst>
          </p:cNvPr>
          <p:cNvSpPr>
            <a:spLocks noGrp="1"/>
          </p:cNvSpPr>
          <p:nvPr>
            <p:ph type="title"/>
          </p:nvPr>
        </p:nvSpPr>
        <p:spPr/>
        <p:txBody>
          <a:bodyPr/>
          <a:lstStyle/>
          <a:p>
            <a:pPr eaLnBrk="1" hangingPunct="1"/>
            <a:endParaRPr lang="ar-SA" altLang="en-US"/>
          </a:p>
        </p:txBody>
      </p:sp>
      <p:sp>
        <p:nvSpPr>
          <p:cNvPr id="65539" name="عنصر نائب للمحتوى 2">
            <a:extLst>
              <a:ext uri="{FF2B5EF4-FFF2-40B4-BE49-F238E27FC236}">
                <a16:creationId xmlns:a16="http://schemas.microsoft.com/office/drawing/2014/main" id="{FE1BCDEB-0A8B-47F4-BCF5-E9AB3CA91A20}"/>
              </a:ext>
            </a:extLst>
          </p:cNvPr>
          <p:cNvSpPr>
            <a:spLocks noGrp="1"/>
          </p:cNvSpPr>
          <p:nvPr>
            <p:ph idx="1"/>
          </p:nvPr>
        </p:nvSpPr>
        <p:spPr/>
        <p:txBody>
          <a:bodyPr/>
          <a:lstStyle/>
          <a:p>
            <a:pPr eaLnBrk="1" hangingPunct="1"/>
            <a:r>
              <a:rPr lang="ar-SA" altLang="en-US" sz="4400"/>
              <a:t>وجامعة بار ايلان لأنها تدير برامج تعليمية في المستوطنات في الضفة.</a:t>
            </a:r>
          </a:p>
          <a:p>
            <a:pPr eaLnBrk="1" hangingPunct="1"/>
            <a:r>
              <a:rPr lang="ar-SA" altLang="en-US" sz="4400"/>
              <a:t>لكن أنصار «إسرائيل» قاموا بحملة كبيرة، واستطاعوا إلغاء القرار بعد شهر.</a:t>
            </a:r>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عنوان 1">
            <a:extLst>
              <a:ext uri="{FF2B5EF4-FFF2-40B4-BE49-F238E27FC236}">
                <a16:creationId xmlns:a16="http://schemas.microsoft.com/office/drawing/2014/main" id="{5F598802-4CBE-4E1B-A6E7-11F5D17F7EF6}"/>
              </a:ext>
            </a:extLst>
          </p:cNvPr>
          <p:cNvSpPr>
            <a:spLocks noGrp="1"/>
          </p:cNvSpPr>
          <p:nvPr>
            <p:ph type="title"/>
          </p:nvPr>
        </p:nvSpPr>
        <p:spPr/>
        <p:txBody>
          <a:bodyPr/>
          <a:lstStyle/>
          <a:p>
            <a:pPr eaLnBrk="1" hangingPunct="1"/>
            <a:endParaRPr lang="ar-SA" altLang="en-US" sz="4800" b="1"/>
          </a:p>
        </p:txBody>
      </p:sp>
      <p:sp>
        <p:nvSpPr>
          <p:cNvPr id="3" name="عنصر نائب للمحتوى 2">
            <a:extLst>
              <a:ext uri="{FF2B5EF4-FFF2-40B4-BE49-F238E27FC236}">
                <a16:creationId xmlns:a16="http://schemas.microsoft.com/office/drawing/2014/main" id="{3688BC7D-2E31-487A-84DA-8CB98C2F1CEF}"/>
              </a:ext>
            </a:extLst>
          </p:cNvPr>
          <p:cNvSpPr>
            <a:spLocks noGrp="1"/>
          </p:cNvSpPr>
          <p:nvPr>
            <p:ph idx="1"/>
          </p:nvPr>
        </p:nvSpPr>
        <p:spPr/>
        <p:txBody>
          <a:bodyPr rtlCol="1">
            <a:normAutofit lnSpcReduction="10000"/>
          </a:bodyPr>
          <a:lstStyle/>
          <a:p>
            <a:pPr eaLnBrk="1" fontAlgn="auto" hangingPunct="1">
              <a:spcAft>
                <a:spcPts val="0"/>
              </a:spcAft>
              <a:defRPr/>
            </a:pPr>
            <a:r>
              <a:rPr lang="ar-SA" sz="4400" dirty="0"/>
              <a:t>تقرير للأمم المتحدة يُظهر أن الاستثمار الأجنبي المباشر في الاقتصاد الإسرائيلي هبط سنة 2014 بنسبة 46% مقارنة مع سنة 2013.</a:t>
            </a:r>
          </a:p>
          <a:p>
            <a:pPr eaLnBrk="1" fontAlgn="auto" hangingPunct="1">
              <a:spcAft>
                <a:spcPts val="0"/>
              </a:spcAft>
              <a:defRPr/>
            </a:pPr>
            <a:r>
              <a:rPr lang="ar-SA" sz="4400" dirty="0"/>
              <a:t>والتقرير ذكر أن هنالك سببان للتراجع وهما: العدوان  على غزة، وحركة المقاطعة.</a:t>
            </a:r>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عنوان 1">
            <a:extLst>
              <a:ext uri="{FF2B5EF4-FFF2-40B4-BE49-F238E27FC236}">
                <a16:creationId xmlns:a16="http://schemas.microsoft.com/office/drawing/2014/main" id="{A4B4DAA8-AE48-4947-9E0F-1A332037FDC6}"/>
              </a:ext>
            </a:extLst>
          </p:cNvPr>
          <p:cNvSpPr>
            <a:spLocks noGrp="1"/>
          </p:cNvSpPr>
          <p:nvPr>
            <p:ph type="title"/>
          </p:nvPr>
        </p:nvSpPr>
        <p:spPr/>
        <p:txBody>
          <a:bodyPr/>
          <a:lstStyle/>
          <a:p>
            <a:pPr eaLnBrk="1" hangingPunct="1"/>
            <a:endParaRPr lang="ar-SA" altLang="en-US"/>
          </a:p>
        </p:txBody>
      </p:sp>
      <p:sp>
        <p:nvSpPr>
          <p:cNvPr id="3" name="عنصر نائب للمحتوى 2">
            <a:extLst>
              <a:ext uri="{FF2B5EF4-FFF2-40B4-BE49-F238E27FC236}">
                <a16:creationId xmlns:a16="http://schemas.microsoft.com/office/drawing/2014/main" id="{F2CCD875-B680-4586-8096-6C7E730F651D}"/>
              </a:ext>
            </a:extLst>
          </p:cNvPr>
          <p:cNvSpPr>
            <a:spLocks noGrp="1"/>
          </p:cNvSpPr>
          <p:nvPr>
            <p:ph idx="1"/>
          </p:nvPr>
        </p:nvSpPr>
        <p:spPr/>
        <p:txBody>
          <a:bodyPr rtlCol="1">
            <a:normAutofit lnSpcReduction="10000"/>
          </a:bodyPr>
          <a:lstStyle/>
          <a:p>
            <a:pPr eaLnBrk="1" fontAlgn="auto" hangingPunct="1">
              <a:spcAft>
                <a:spcPts val="0"/>
              </a:spcAft>
              <a:defRPr/>
            </a:pPr>
            <a:r>
              <a:rPr lang="ar-SA" sz="4400" dirty="0"/>
              <a:t>مؤسسة راند الأمريكية، في تقرير لها، توقعت أنه إذا استمرت حركة المقاطعة على هذه الوتيرة فإنها ستؤدي إلى تراجع الاقتصاد الإسرائيلي بين 1 إلى 2% من الناتج المحلي  أي التراجع من 28 إلى 56مليار دولار، أي مقدار الدعم الأمريكي لإسرائيل.</a:t>
            </a:r>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عنوان 1">
            <a:extLst>
              <a:ext uri="{FF2B5EF4-FFF2-40B4-BE49-F238E27FC236}">
                <a16:creationId xmlns:a16="http://schemas.microsoft.com/office/drawing/2014/main" id="{39F42CF9-6CD0-484F-B967-FFB56B8CBDEB}"/>
              </a:ext>
            </a:extLst>
          </p:cNvPr>
          <p:cNvSpPr>
            <a:spLocks noGrp="1"/>
          </p:cNvSpPr>
          <p:nvPr>
            <p:ph type="title"/>
          </p:nvPr>
        </p:nvSpPr>
        <p:spPr/>
        <p:txBody>
          <a:bodyPr/>
          <a:lstStyle/>
          <a:p>
            <a:pPr eaLnBrk="1" hangingPunct="1"/>
            <a:endParaRPr lang="ar-SA" altLang="en-US"/>
          </a:p>
        </p:txBody>
      </p:sp>
      <p:sp>
        <p:nvSpPr>
          <p:cNvPr id="68611" name="عنصر نائب للمحتوى 2">
            <a:extLst>
              <a:ext uri="{FF2B5EF4-FFF2-40B4-BE49-F238E27FC236}">
                <a16:creationId xmlns:a16="http://schemas.microsoft.com/office/drawing/2014/main" id="{2BF3BB0A-ADC1-4058-8EA2-A531421B1CDD}"/>
              </a:ext>
            </a:extLst>
          </p:cNvPr>
          <p:cNvSpPr>
            <a:spLocks noGrp="1"/>
          </p:cNvSpPr>
          <p:nvPr>
            <p:ph idx="1"/>
          </p:nvPr>
        </p:nvSpPr>
        <p:spPr/>
        <p:txBody>
          <a:bodyPr/>
          <a:lstStyle/>
          <a:p>
            <a:pPr eaLnBrk="1" hangingPunct="1"/>
            <a:r>
              <a:rPr lang="ar-SA" altLang="en-US" sz="4400"/>
              <a:t>نجحت حركة المقاطعة في منع عرض للموسيقي الإسرائيلي دانيال زامير في جنوب افريقيا في شهر أغسطس 2013.</a:t>
            </a:r>
          </a:p>
          <a:p>
            <a:pPr eaLnBrk="1" hangingPunct="1"/>
            <a:r>
              <a:rPr lang="ar-SA" altLang="en-US" sz="4400"/>
              <a:t>نجحت حركة المقاطعة في منع مجيء العديد من الفنانين العالميين إلى إسرائيل.</a:t>
            </a:r>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عنوان 1">
            <a:extLst>
              <a:ext uri="{FF2B5EF4-FFF2-40B4-BE49-F238E27FC236}">
                <a16:creationId xmlns:a16="http://schemas.microsoft.com/office/drawing/2014/main" id="{544B259A-C216-4152-BF3D-68A34E03267C}"/>
              </a:ext>
            </a:extLst>
          </p:cNvPr>
          <p:cNvSpPr>
            <a:spLocks noGrp="1"/>
          </p:cNvSpPr>
          <p:nvPr>
            <p:ph type="title"/>
          </p:nvPr>
        </p:nvSpPr>
        <p:spPr/>
        <p:txBody>
          <a:bodyPr/>
          <a:lstStyle/>
          <a:p>
            <a:pPr eaLnBrk="1" hangingPunct="1"/>
            <a:endParaRPr lang="ar-SA" altLang="en-US"/>
          </a:p>
        </p:txBody>
      </p:sp>
      <p:sp>
        <p:nvSpPr>
          <p:cNvPr id="69635" name="عنصر نائب للمحتوى 2">
            <a:extLst>
              <a:ext uri="{FF2B5EF4-FFF2-40B4-BE49-F238E27FC236}">
                <a16:creationId xmlns:a16="http://schemas.microsoft.com/office/drawing/2014/main" id="{4B3093A5-EAF8-48CD-8922-A175B059309F}"/>
              </a:ext>
            </a:extLst>
          </p:cNvPr>
          <p:cNvSpPr>
            <a:spLocks noGrp="1"/>
          </p:cNvSpPr>
          <p:nvPr>
            <p:ph idx="1"/>
          </p:nvPr>
        </p:nvSpPr>
        <p:spPr/>
        <p:txBody>
          <a:bodyPr/>
          <a:lstStyle/>
          <a:p>
            <a:pPr eaLnBrk="1" hangingPunct="1"/>
            <a:r>
              <a:rPr lang="ar-SA" altLang="en-US" sz="4400"/>
              <a:t>نجحت حركة المقاطعة في جعل الفنان ستيفي فيندر يُلغي حفلاً مع منظمة مؤيدة للجيش الإسرائيلي في لوس أنجيلوس.</a:t>
            </a:r>
          </a:p>
          <a:p>
            <a:pPr eaLnBrk="1" hangingPunct="1"/>
            <a:r>
              <a:rPr lang="ar-SA" altLang="en-US" sz="4400"/>
              <a:t>نجحت حركة المقاطعة في جعل عالم الفيزياء ستيفن هوكينج يُلغي زيارته لإسرائيل سنة 2014 بسبب عنصريتها.</a:t>
            </a:r>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عنوان 1">
            <a:extLst>
              <a:ext uri="{FF2B5EF4-FFF2-40B4-BE49-F238E27FC236}">
                <a16:creationId xmlns:a16="http://schemas.microsoft.com/office/drawing/2014/main" id="{21C6B435-FF02-4655-A0CB-08D713D4391B}"/>
              </a:ext>
            </a:extLst>
          </p:cNvPr>
          <p:cNvSpPr>
            <a:spLocks noGrp="1"/>
          </p:cNvSpPr>
          <p:nvPr>
            <p:ph type="title"/>
          </p:nvPr>
        </p:nvSpPr>
        <p:spPr/>
        <p:txBody>
          <a:bodyPr/>
          <a:lstStyle/>
          <a:p>
            <a:pPr eaLnBrk="1" hangingPunct="1"/>
            <a:endParaRPr lang="ar-SA" altLang="en-US"/>
          </a:p>
        </p:txBody>
      </p:sp>
      <p:sp>
        <p:nvSpPr>
          <p:cNvPr id="70659" name="عنصر نائب للمحتوى 2">
            <a:extLst>
              <a:ext uri="{FF2B5EF4-FFF2-40B4-BE49-F238E27FC236}">
                <a16:creationId xmlns:a16="http://schemas.microsoft.com/office/drawing/2014/main" id="{6F94F635-D385-4486-BDD1-F0FA0A21C9A9}"/>
              </a:ext>
            </a:extLst>
          </p:cNvPr>
          <p:cNvSpPr>
            <a:spLocks noGrp="1"/>
          </p:cNvSpPr>
          <p:nvPr>
            <p:ph idx="1"/>
          </p:nvPr>
        </p:nvSpPr>
        <p:spPr/>
        <p:txBody>
          <a:bodyPr/>
          <a:lstStyle/>
          <a:p>
            <a:pPr eaLnBrk="1" hangingPunct="1"/>
            <a:r>
              <a:rPr lang="ar-SA" altLang="en-US" sz="4400"/>
              <a:t>بيل غيتس ثاني أغنياء العالم يبيع أسهمه في شركة عالمية (جي 4 إس) ذات العلاقة بالسجون الإسرائيلية.</a:t>
            </a:r>
          </a:p>
          <a:p>
            <a:pPr eaLnBrk="1" hangingPunct="1"/>
            <a:r>
              <a:rPr lang="ar-SA" altLang="en-US" sz="4400"/>
              <a:t>ثاني صندوق لاستثمار التأمينات في هولندا يسحب أسهمه من البنوك الإسرائيلية.</a:t>
            </a:r>
          </a:p>
          <a:p>
            <a:pPr eaLnBrk="1" hangingPunct="1"/>
            <a:endParaRPr lang="ar-SA" altLang="en-US" sz="4400"/>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عنوان 1">
            <a:extLst>
              <a:ext uri="{FF2B5EF4-FFF2-40B4-BE49-F238E27FC236}">
                <a16:creationId xmlns:a16="http://schemas.microsoft.com/office/drawing/2014/main" id="{13FF9E01-2629-4772-AE8D-60343E2EC280}"/>
              </a:ext>
            </a:extLst>
          </p:cNvPr>
          <p:cNvSpPr>
            <a:spLocks noGrp="1"/>
          </p:cNvSpPr>
          <p:nvPr>
            <p:ph type="title"/>
          </p:nvPr>
        </p:nvSpPr>
        <p:spPr/>
        <p:txBody>
          <a:bodyPr/>
          <a:lstStyle/>
          <a:p>
            <a:pPr eaLnBrk="1" hangingPunct="1"/>
            <a:endParaRPr lang="ar-SA" altLang="en-US"/>
          </a:p>
        </p:txBody>
      </p:sp>
      <p:sp>
        <p:nvSpPr>
          <p:cNvPr id="3" name="عنصر نائب للمحتوى 2">
            <a:extLst>
              <a:ext uri="{FF2B5EF4-FFF2-40B4-BE49-F238E27FC236}">
                <a16:creationId xmlns:a16="http://schemas.microsoft.com/office/drawing/2014/main" id="{425EECAE-7C92-481E-B7E0-0836C948D265}"/>
              </a:ext>
            </a:extLst>
          </p:cNvPr>
          <p:cNvSpPr>
            <a:spLocks noGrp="1"/>
          </p:cNvSpPr>
          <p:nvPr>
            <p:ph idx="1"/>
          </p:nvPr>
        </p:nvSpPr>
        <p:spPr/>
        <p:txBody>
          <a:bodyPr rtlCol="1">
            <a:normAutofit fontScale="92500" lnSpcReduction="10000"/>
          </a:bodyPr>
          <a:lstStyle/>
          <a:p>
            <a:pPr eaLnBrk="1" fontAlgn="auto" hangingPunct="1">
              <a:spcAft>
                <a:spcPts val="0"/>
              </a:spcAft>
              <a:defRPr/>
            </a:pPr>
            <a:r>
              <a:rPr lang="ar-SA" sz="4400" dirty="0"/>
              <a:t>بعض الكنائس البروتستانتية في أمريكا بدأت سحب استثماراتها من الشركات العالمية التي تخدم الاحتلال الإسرائيلي.</a:t>
            </a:r>
          </a:p>
          <a:p>
            <a:pPr eaLnBrk="1" fontAlgn="auto" hangingPunct="1">
              <a:spcAft>
                <a:spcPts val="0"/>
              </a:spcAft>
              <a:defRPr/>
            </a:pPr>
            <a:r>
              <a:rPr lang="ar-SA" sz="4400" dirty="0"/>
              <a:t>انسحبت شركة "فيوليا" الفرنسية العالمية من الاقتصاد الإسرائيلي، بعد خسارة عقود ومناقصات عالمية تجاوزت قيمتها 23 مليار دولار.</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عنوان 1">
            <a:extLst>
              <a:ext uri="{FF2B5EF4-FFF2-40B4-BE49-F238E27FC236}">
                <a16:creationId xmlns:a16="http://schemas.microsoft.com/office/drawing/2014/main" id="{EED73ADF-3F17-414A-AAF9-04683EC5A116}"/>
              </a:ext>
            </a:extLst>
          </p:cNvPr>
          <p:cNvSpPr>
            <a:spLocks noGrp="1"/>
          </p:cNvSpPr>
          <p:nvPr>
            <p:ph type="title"/>
          </p:nvPr>
        </p:nvSpPr>
        <p:spPr/>
        <p:txBody>
          <a:bodyPr/>
          <a:lstStyle/>
          <a:p>
            <a:pPr eaLnBrk="1" hangingPunct="1"/>
            <a:endParaRPr lang="en-US" altLang="en-US">
              <a:cs typeface="Times New Roman" panose="02020603050405020304" pitchFamily="18" charset="0"/>
            </a:endParaRPr>
          </a:p>
        </p:txBody>
      </p:sp>
      <p:sp>
        <p:nvSpPr>
          <p:cNvPr id="8195" name="عنصر نائب للمحتوى 2">
            <a:extLst>
              <a:ext uri="{FF2B5EF4-FFF2-40B4-BE49-F238E27FC236}">
                <a16:creationId xmlns:a16="http://schemas.microsoft.com/office/drawing/2014/main" id="{29E66147-66DC-43EA-BBA8-645A106A06E3}"/>
              </a:ext>
            </a:extLst>
          </p:cNvPr>
          <p:cNvSpPr>
            <a:spLocks noGrp="1"/>
          </p:cNvSpPr>
          <p:nvPr>
            <p:ph idx="1"/>
          </p:nvPr>
        </p:nvSpPr>
        <p:spPr/>
        <p:txBody>
          <a:bodyPr/>
          <a:lstStyle/>
          <a:p>
            <a:pPr eaLnBrk="1" hangingPunct="1"/>
            <a:r>
              <a:rPr lang="ar-SA" altLang="en-US" sz="4400"/>
              <a:t>وحصار الولايات المتحدة الأمريكي في الوقت الراهن لكوبا وكوريا وإيران، والعراق في السابق، وقوى المقاومة العربية والفلسطينية.</a:t>
            </a:r>
            <a:endParaRPr lang="en-US" altLang="en-US" sz="4400">
              <a:cs typeface="Arial" panose="020B0604020202020204" pitchFamily="34" charset="0"/>
            </a:endParaRPr>
          </a:p>
        </p:txBody>
      </p:sp>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عنوان 1">
            <a:extLst>
              <a:ext uri="{FF2B5EF4-FFF2-40B4-BE49-F238E27FC236}">
                <a16:creationId xmlns:a16="http://schemas.microsoft.com/office/drawing/2014/main" id="{71BD5104-E71B-452A-A62B-DEC0A55B2066}"/>
              </a:ext>
            </a:extLst>
          </p:cNvPr>
          <p:cNvSpPr>
            <a:spLocks noGrp="1"/>
          </p:cNvSpPr>
          <p:nvPr>
            <p:ph type="title"/>
          </p:nvPr>
        </p:nvSpPr>
        <p:spPr/>
        <p:txBody>
          <a:bodyPr/>
          <a:lstStyle/>
          <a:p>
            <a:pPr eaLnBrk="1" hangingPunct="1"/>
            <a:endParaRPr lang="ar-SA" altLang="en-US"/>
          </a:p>
        </p:txBody>
      </p:sp>
      <p:sp>
        <p:nvSpPr>
          <p:cNvPr id="72707" name="عنصر نائب للمحتوى 2">
            <a:extLst>
              <a:ext uri="{FF2B5EF4-FFF2-40B4-BE49-F238E27FC236}">
                <a16:creationId xmlns:a16="http://schemas.microsoft.com/office/drawing/2014/main" id="{645B4FA2-45EA-4608-9C0B-2BB965A11A40}"/>
              </a:ext>
            </a:extLst>
          </p:cNvPr>
          <p:cNvSpPr>
            <a:spLocks noGrp="1"/>
          </p:cNvSpPr>
          <p:nvPr>
            <p:ph idx="1"/>
          </p:nvPr>
        </p:nvSpPr>
        <p:spPr/>
        <p:txBody>
          <a:bodyPr/>
          <a:lstStyle/>
          <a:p>
            <a:pPr eaLnBrk="1" hangingPunct="1"/>
            <a:r>
              <a:rPr lang="ar-SA" altLang="en-US" sz="4400"/>
              <a:t>وفي بداية العام 2016، سحبت أكبر شركة إيرلندية لمواد البناء كل استثمارها في شركة الإسمنت الإسرائيلية (نيشر).</a:t>
            </a:r>
          </a:p>
          <a:p>
            <a:pPr eaLnBrk="1" hangingPunct="1"/>
            <a:r>
              <a:rPr lang="ar-SA" altLang="en-US" sz="4400"/>
              <a:t> وأعلنت</a:t>
            </a:r>
            <a:r>
              <a:rPr lang="en-US" altLang="en-US" sz="4400">
                <a:cs typeface="Arial" panose="020B0604020202020204" pitchFamily="34" charset="0"/>
              </a:rPr>
              <a:t> g4s، </a:t>
            </a:r>
            <a:r>
              <a:rPr lang="ar-SA" altLang="en-US" sz="4400"/>
              <a:t>أكبر شركة للخدمات الأمنية في العالم، شروعها بتصفية كل مشاريعها الإسرائيلية خلال العامين القادمين.</a:t>
            </a:r>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عنوان 1">
            <a:extLst>
              <a:ext uri="{FF2B5EF4-FFF2-40B4-BE49-F238E27FC236}">
                <a16:creationId xmlns:a16="http://schemas.microsoft.com/office/drawing/2014/main" id="{C23EA463-B93C-4D26-B7F0-CBC8ED72A787}"/>
              </a:ext>
            </a:extLst>
          </p:cNvPr>
          <p:cNvSpPr>
            <a:spLocks noGrp="1"/>
          </p:cNvSpPr>
          <p:nvPr>
            <p:ph type="title"/>
          </p:nvPr>
        </p:nvSpPr>
        <p:spPr/>
        <p:txBody>
          <a:bodyPr/>
          <a:lstStyle/>
          <a:p>
            <a:pPr eaLnBrk="1" hangingPunct="1"/>
            <a:r>
              <a:rPr lang="ar-SA" altLang="en-US" sz="4800" b="1"/>
              <a:t>الجهود الإسرائيلية المضادة </a:t>
            </a:r>
          </a:p>
        </p:txBody>
      </p:sp>
      <p:sp>
        <p:nvSpPr>
          <p:cNvPr id="73731" name="عنصر نائب للمحتوى 2">
            <a:extLst>
              <a:ext uri="{FF2B5EF4-FFF2-40B4-BE49-F238E27FC236}">
                <a16:creationId xmlns:a16="http://schemas.microsoft.com/office/drawing/2014/main" id="{464FE87A-F48E-48C6-8AF1-50F492025A43}"/>
              </a:ext>
            </a:extLst>
          </p:cNvPr>
          <p:cNvSpPr>
            <a:spLocks noGrp="1"/>
          </p:cNvSpPr>
          <p:nvPr>
            <p:ph idx="1"/>
          </p:nvPr>
        </p:nvSpPr>
        <p:spPr/>
        <p:txBody>
          <a:bodyPr/>
          <a:lstStyle/>
          <a:p>
            <a:pPr eaLnBrk="1" hangingPunct="1"/>
            <a:r>
              <a:rPr lang="ar-SA" altLang="en-US" sz="4400"/>
              <a:t>بتاريخ 27 أكتوبر 2015 أصدرت محكمة الاستئناف في فرنسا قراراً يعتبر أن الدعوة لمقاطعة إسرائيل هي تحريض وتمييز وجريمة كراهية، ولهذا فهي غير قانونية.</a:t>
            </a:r>
          </a:p>
          <a:p>
            <a:pPr eaLnBrk="1" hangingPunct="1"/>
            <a:r>
              <a:rPr lang="ar-SA" altLang="en-US" sz="4400"/>
              <a:t>واعتبرت المحكمة أن حملة الـ (بي دي إس) غير قانونية، وأدانت عدداً من نشطائها.</a:t>
            </a:r>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عنوان 1">
            <a:extLst>
              <a:ext uri="{FF2B5EF4-FFF2-40B4-BE49-F238E27FC236}">
                <a16:creationId xmlns:a16="http://schemas.microsoft.com/office/drawing/2014/main" id="{B4F677AF-895B-4D33-A77F-2247495C08DC}"/>
              </a:ext>
            </a:extLst>
          </p:cNvPr>
          <p:cNvSpPr>
            <a:spLocks noGrp="1"/>
          </p:cNvSpPr>
          <p:nvPr>
            <p:ph type="title"/>
          </p:nvPr>
        </p:nvSpPr>
        <p:spPr/>
        <p:txBody>
          <a:bodyPr/>
          <a:lstStyle/>
          <a:p>
            <a:pPr eaLnBrk="1" hangingPunct="1"/>
            <a:endParaRPr lang="ar-SA" altLang="en-US"/>
          </a:p>
        </p:txBody>
      </p:sp>
      <p:sp>
        <p:nvSpPr>
          <p:cNvPr id="74755" name="عنصر نائب للمحتوى 2">
            <a:extLst>
              <a:ext uri="{FF2B5EF4-FFF2-40B4-BE49-F238E27FC236}">
                <a16:creationId xmlns:a16="http://schemas.microsoft.com/office/drawing/2014/main" id="{AD58782F-15D9-4773-86A1-49A77039010C}"/>
              </a:ext>
            </a:extLst>
          </p:cNvPr>
          <p:cNvSpPr>
            <a:spLocks noGrp="1"/>
          </p:cNvSpPr>
          <p:nvPr>
            <p:ph idx="1"/>
          </p:nvPr>
        </p:nvSpPr>
        <p:spPr/>
        <p:txBody>
          <a:bodyPr/>
          <a:lstStyle/>
          <a:p>
            <a:pPr eaLnBrk="1" hangingPunct="1"/>
            <a:r>
              <a:rPr lang="ar-SA" altLang="en-US" sz="4400"/>
              <a:t>في نهاية عام 2015 دفعت حكومة إسبانيا 430 ألف شيكل تعويضاً لجامعة أرئيل بسبب طرد طلاب الجامعة من المشاركة في مسابقة دولية عُقدت تحت رعاية وزارة الإسكان الإسبانية، وكان سبب الطرد أنهم يأتون من الأرض المحتلة.</a:t>
            </a:r>
          </a:p>
        </p:txBody>
      </p:sp>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عنوان 1">
            <a:extLst>
              <a:ext uri="{FF2B5EF4-FFF2-40B4-BE49-F238E27FC236}">
                <a16:creationId xmlns:a16="http://schemas.microsoft.com/office/drawing/2014/main" id="{DAF93CBB-9E5F-4FC0-938C-71699365E64F}"/>
              </a:ext>
            </a:extLst>
          </p:cNvPr>
          <p:cNvSpPr>
            <a:spLocks noGrp="1"/>
          </p:cNvSpPr>
          <p:nvPr>
            <p:ph type="title"/>
          </p:nvPr>
        </p:nvSpPr>
        <p:spPr/>
        <p:txBody>
          <a:bodyPr/>
          <a:lstStyle/>
          <a:p>
            <a:pPr eaLnBrk="1" hangingPunct="1"/>
            <a:endParaRPr lang="ar-SA" altLang="en-US"/>
          </a:p>
        </p:txBody>
      </p:sp>
      <p:sp>
        <p:nvSpPr>
          <p:cNvPr id="3" name="عنصر نائب للمحتوى 2">
            <a:extLst>
              <a:ext uri="{FF2B5EF4-FFF2-40B4-BE49-F238E27FC236}">
                <a16:creationId xmlns:a16="http://schemas.microsoft.com/office/drawing/2014/main" id="{F0E1C6D3-93E3-4CE0-8B2E-E2FC7A6081CF}"/>
              </a:ext>
            </a:extLst>
          </p:cNvPr>
          <p:cNvSpPr>
            <a:spLocks noGrp="1"/>
          </p:cNvSpPr>
          <p:nvPr>
            <p:ph idx="1"/>
          </p:nvPr>
        </p:nvSpPr>
        <p:spPr/>
        <p:txBody>
          <a:bodyPr rtlCol="1">
            <a:normAutofit/>
          </a:bodyPr>
          <a:lstStyle/>
          <a:p>
            <a:pPr eaLnBrk="1" fontAlgn="auto" hangingPunct="1">
              <a:spcAft>
                <a:spcPts val="0"/>
              </a:spcAft>
              <a:defRPr/>
            </a:pPr>
            <a:r>
              <a:rPr lang="ar-SA" sz="4400" dirty="0"/>
              <a:t>في فبراير 2016 أدانت كندا في قرار برلماني حملة الـ (بي دي إس).</a:t>
            </a:r>
          </a:p>
          <a:p>
            <a:pPr eaLnBrk="1" fontAlgn="auto" hangingPunct="1">
              <a:spcAft>
                <a:spcPts val="0"/>
              </a:spcAft>
              <a:defRPr/>
            </a:pPr>
            <a:r>
              <a:rPr lang="ar-SA" sz="4400" dirty="0"/>
              <a:t>توجد محاولات مستمرة من مؤسسات ونشطاء مؤيدة لإسرائيل لإلصاق تهمة اللاسامية بحركة الـ (بي دي إس).</a:t>
            </a:r>
          </a:p>
          <a:p>
            <a:pPr marL="0" indent="0" eaLnBrk="1" fontAlgn="auto" hangingPunct="1">
              <a:spcAft>
                <a:spcPts val="0"/>
              </a:spcAft>
              <a:buFont typeface="Arial" panose="020B0604020202020204" pitchFamily="34" charset="0"/>
              <a:buNone/>
              <a:defRPr/>
            </a:pPr>
            <a:endParaRPr lang="ar-SA" sz="4400" dirty="0"/>
          </a:p>
        </p:txBody>
      </p:sp>
    </p:spTree>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عنوان 1">
            <a:extLst>
              <a:ext uri="{FF2B5EF4-FFF2-40B4-BE49-F238E27FC236}">
                <a16:creationId xmlns:a16="http://schemas.microsoft.com/office/drawing/2014/main" id="{D4E9A38E-DA9C-4BB4-80C8-AB64755556F3}"/>
              </a:ext>
            </a:extLst>
          </p:cNvPr>
          <p:cNvSpPr>
            <a:spLocks noGrp="1"/>
          </p:cNvSpPr>
          <p:nvPr>
            <p:ph type="title"/>
          </p:nvPr>
        </p:nvSpPr>
        <p:spPr/>
        <p:txBody>
          <a:bodyPr/>
          <a:lstStyle/>
          <a:p>
            <a:pPr eaLnBrk="1" hangingPunct="1"/>
            <a:endParaRPr lang="ar-SA" altLang="en-US"/>
          </a:p>
        </p:txBody>
      </p:sp>
      <p:sp>
        <p:nvSpPr>
          <p:cNvPr id="76803" name="عنصر نائب للمحتوى 2">
            <a:extLst>
              <a:ext uri="{FF2B5EF4-FFF2-40B4-BE49-F238E27FC236}">
                <a16:creationId xmlns:a16="http://schemas.microsoft.com/office/drawing/2014/main" id="{0B5B0812-0E3A-4475-9B30-2530FB907E65}"/>
              </a:ext>
            </a:extLst>
          </p:cNvPr>
          <p:cNvSpPr>
            <a:spLocks noGrp="1"/>
          </p:cNvSpPr>
          <p:nvPr>
            <p:ph idx="1"/>
          </p:nvPr>
        </p:nvSpPr>
        <p:spPr/>
        <p:txBody>
          <a:bodyPr/>
          <a:lstStyle/>
          <a:p>
            <a:pPr eaLnBrk="1" hangingPunct="1"/>
            <a:r>
              <a:rPr lang="ar-SA" altLang="en-US" sz="4400"/>
              <a:t>اعتبرت حكومة إسرائيل سنة 2014 أن حركة الـ (بي دي إس) حركة لاسامية.</a:t>
            </a:r>
          </a:p>
          <a:p>
            <a:pPr eaLnBrk="1" hangingPunct="1"/>
            <a:r>
              <a:rPr lang="ar-SA" altLang="en-US" sz="4400"/>
              <a:t>عقد الكنيست الإسرائيلي سنة 2015 جلسة نقاش خاصة في موضوع الـ (بي دي إس)، وقال اسحق هيرتصوغ رئيس المعارضة أن مقاطعة إسرائيل هي إرهاب لاسامي جديد.</a:t>
            </a:r>
          </a:p>
        </p:txBody>
      </p:sp>
    </p:spTree>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عنوان 1">
            <a:extLst>
              <a:ext uri="{FF2B5EF4-FFF2-40B4-BE49-F238E27FC236}">
                <a16:creationId xmlns:a16="http://schemas.microsoft.com/office/drawing/2014/main" id="{401A220F-F431-40C2-AB81-0863FB899D18}"/>
              </a:ext>
            </a:extLst>
          </p:cNvPr>
          <p:cNvSpPr>
            <a:spLocks noGrp="1"/>
          </p:cNvSpPr>
          <p:nvPr>
            <p:ph type="title"/>
          </p:nvPr>
        </p:nvSpPr>
        <p:spPr/>
        <p:txBody>
          <a:bodyPr/>
          <a:lstStyle/>
          <a:p>
            <a:pPr eaLnBrk="1" hangingPunct="1"/>
            <a:endParaRPr lang="ar-SA" altLang="en-US"/>
          </a:p>
        </p:txBody>
      </p:sp>
      <p:sp>
        <p:nvSpPr>
          <p:cNvPr id="77827" name="عنصر نائب للمحتوى 2">
            <a:extLst>
              <a:ext uri="{FF2B5EF4-FFF2-40B4-BE49-F238E27FC236}">
                <a16:creationId xmlns:a16="http://schemas.microsoft.com/office/drawing/2014/main" id="{65070140-B102-4005-938A-387DCCBB67C2}"/>
              </a:ext>
            </a:extLst>
          </p:cNvPr>
          <p:cNvSpPr>
            <a:spLocks noGrp="1"/>
          </p:cNvSpPr>
          <p:nvPr>
            <p:ph idx="1"/>
          </p:nvPr>
        </p:nvSpPr>
        <p:spPr/>
        <p:txBody>
          <a:bodyPr/>
          <a:lstStyle/>
          <a:p>
            <a:pPr eaLnBrk="1" hangingPunct="1"/>
            <a:r>
              <a:rPr lang="ar-SA" altLang="en-US" sz="4400"/>
              <a:t>جلعاد إردان وزير الشئون الأمنية والاستراتيجية+ اعتبر البي دي إس غرد على حسابه في تويتر أنه سيحارب الخطر الإيراني النووي وخطر البي دي إس.</a:t>
            </a:r>
          </a:p>
        </p:txBody>
      </p:sp>
    </p:spTree>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عنوان 1">
            <a:extLst>
              <a:ext uri="{FF2B5EF4-FFF2-40B4-BE49-F238E27FC236}">
                <a16:creationId xmlns:a16="http://schemas.microsoft.com/office/drawing/2014/main" id="{98AF7FAB-EEAF-4E91-916D-8C20EBD4FD1C}"/>
              </a:ext>
            </a:extLst>
          </p:cNvPr>
          <p:cNvSpPr>
            <a:spLocks noGrp="1"/>
          </p:cNvSpPr>
          <p:nvPr>
            <p:ph type="title"/>
          </p:nvPr>
        </p:nvSpPr>
        <p:spPr/>
        <p:txBody>
          <a:bodyPr/>
          <a:lstStyle/>
          <a:p>
            <a:pPr eaLnBrk="1" hangingPunct="1"/>
            <a:r>
              <a:rPr lang="ar-SA" altLang="en-US" b="1"/>
              <a:t>محاولة لبناء تصور إستراتيجي لمقاطعة إسرائيل</a:t>
            </a:r>
          </a:p>
        </p:txBody>
      </p:sp>
      <p:sp>
        <p:nvSpPr>
          <p:cNvPr id="78851" name="عنصر نائب للمحتوى 2">
            <a:extLst>
              <a:ext uri="{FF2B5EF4-FFF2-40B4-BE49-F238E27FC236}">
                <a16:creationId xmlns:a16="http://schemas.microsoft.com/office/drawing/2014/main" id="{A77988A7-E19A-47AC-954E-EF059C06312C}"/>
              </a:ext>
            </a:extLst>
          </p:cNvPr>
          <p:cNvSpPr>
            <a:spLocks noGrp="1"/>
          </p:cNvSpPr>
          <p:nvPr>
            <p:ph idx="1"/>
          </p:nvPr>
        </p:nvSpPr>
        <p:spPr/>
        <p:txBody>
          <a:bodyPr/>
          <a:lstStyle/>
          <a:p>
            <a:pPr eaLnBrk="1" hangingPunct="1">
              <a:buFontTx/>
              <a:buChar char="-"/>
            </a:pPr>
            <a:r>
              <a:rPr lang="ar-SA" altLang="en-US" sz="4400" b="1" u="sng"/>
              <a:t>منطلقات أساسية لبناء تصور استراتيجي:</a:t>
            </a:r>
          </a:p>
          <a:p>
            <a:pPr eaLnBrk="1" hangingPunct="1">
              <a:buFontTx/>
              <a:buChar char="-"/>
            </a:pPr>
            <a:r>
              <a:rPr lang="ar-SA" altLang="en-US" sz="4400"/>
              <a:t>أولاً: يجب الانتباه إلى أن دولة "إسرائيل" التي نريد مقاطعتها تحظى بدعم وتأييد الدول الغربية.</a:t>
            </a:r>
          </a:p>
          <a:p>
            <a:pPr eaLnBrk="1" hangingPunct="1">
              <a:buFontTx/>
              <a:buChar char="-"/>
            </a:pPr>
            <a:r>
              <a:rPr lang="ar-SA" altLang="en-US" sz="4400"/>
              <a:t>وهذه الدول الغربية أصدرت قوانين تناهض مقاطعة "إسرائيل" منذ عام 1975.</a:t>
            </a:r>
          </a:p>
        </p:txBody>
      </p:sp>
    </p:spTree>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عنوان 1">
            <a:extLst>
              <a:ext uri="{FF2B5EF4-FFF2-40B4-BE49-F238E27FC236}">
                <a16:creationId xmlns:a16="http://schemas.microsoft.com/office/drawing/2014/main" id="{5C47E126-EBEC-469F-AB11-A460C6CC6022}"/>
              </a:ext>
            </a:extLst>
          </p:cNvPr>
          <p:cNvSpPr>
            <a:spLocks noGrp="1"/>
          </p:cNvSpPr>
          <p:nvPr>
            <p:ph type="title"/>
          </p:nvPr>
        </p:nvSpPr>
        <p:spPr/>
        <p:txBody>
          <a:bodyPr/>
          <a:lstStyle/>
          <a:p>
            <a:pPr eaLnBrk="1" hangingPunct="1"/>
            <a:endParaRPr lang="ar-SA" altLang="en-US"/>
          </a:p>
        </p:txBody>
      </p:sp>
      <p:sp>
        <p:nvSpPr>
          <p:cNvPr id="62467" name="عنصر نائب للمحتوى 2">
            <a:extLst>
              <a:ext uri="{FF2B5EF4-FFF2-40B4-BE49-F238E27FC236}">
                <a16:creationId xmlns:a16="http://schemas.microsoft.com/office/drawing/2014/main" id="{958A5B22-2B82-4F13-9D49-D5E85B18E19A}"/>
              </a:ext>
            </a:extLst>
          </p:cNvPr>
          <p:cNvSpPr>
            <a:spLocks noGrp="1"/>
          </p:cNvSpPr>
          <p:nvPr>
            <p:ph idx="1"/>
          </p:nvPr>
        </p:nvSpPr>
        <p:spPr/>
        <p:txBody>
          <a:bodyPr/>
          <a:lstStyle/>
          <a:p>
            <a:pPr eaLnBrk="1" hangingPunct="1">
              <a:buFontTx/>
              <a:buChar char="-"/>
              <a:defRPr/>
            </a:pPr>
            <a:r>
              <a:rPr lang="ar-SA" altLang="en-US" sz="4400" dirty="0"/>
              <a:t>ويترتب على ذلك نتيجتان:</a:t>
            </a:r>
          </a:p>
          <a:p>
            <a:pPr marL="0" indent="0" eaLnBrk="1" hangingPunct="1">
              <a:buFont typeface="Arial" panose="020B0604020202020204" pitchFamily="34" charset="0"/>
              <a:buNone/>
              <a:defRPr/>
            </a:pPr>
            <a:r>
              <a:rPr lang="ar-SA" altLang="en-US" sz="4400" dirty="0"/>
              <a:t>1- الدعوة لمقاطعة الاقتصاد الإسرائيلي المدعوم دولياً، إذا نجحت، فستضغط بقوة على دولة الاحتلال.</a:t>
            </a:r>
          </a:p>
        </p:txBody>
      </p:sp>
    </p:spTree>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عنوان 1">
            <a:extLst>
              <a:ext uri="{FF2B5EF4-FFF2-40B4-BE49-F238E27FC236}">
                <a16:creationId xmlns:a16="http://schemas.microsoft.com/office/drawing/2014/main" id="{979550C8-5A80-4AA8-B40E-219BD465530C}"/>
              </a:ext>
            </a:extLst>
          </p:cNvPr>
          <p:cNvSpPr>
            <a:spLocks noGrp="1"/>
          </p:cNvSpPr>
          <p:nvPr>
            <p:ph type="title"/>
          </p:nvPr>
        </p:nvSpPr>
        <p:spPr/>
        <p:txBody>
          <a:bodyPr/>
          <a:lstStyle/>
          <a:p>
            <a:pPr eaLnBrk="1" hangingPunct="1"/>
            <a:endParaRPr lang="ar-SA" altLang="en-US"/>
          </a:p>
        </p:txBody>
      </p:sp>
      <p:sp>
        <p:nvSpPr>
          <p:cNvPr id="80899" name="عنصر نائب للمحتوى 2">
            <a:extLst>
              <a:ext uri="{FF2B5EF4-FFF2-40B4-BE49-F238E27FC236}">
                <a16:creationId xmlns:a16="http://schemas.microsoft.com/office/drawing/2014/main" id="{DD9F7D3B-15B6-4523-B2AE-7C0AC7E25264}"/>
              </a:ext>
            </a:extLst>
          </p:cNvPr>
          <p:cNvSpPr>
            <a:spLocks noGrp="1"/>
          </p:cNvSpPr>
          <p:nvPr>
            <p:ph idx="1"/>
          </p:nvPr>
        </p:nvSpPr>
        <p:spPr/>
        <p:txBody>
          <a:bodyPr/>
          <a:lstStyle/>
          <a:p>
            <a:pPr marL="0" indent="0" eaLnBrk="1" hangingPunct="1">
              <a:buFont typeface="Arial" panose="020B0604020202020204" pitchFamily="34" charset="0"/>
              <a:buNone/>
            </a:pPr>
            <a:r>
              <a:rPr lang="ar-SA" altLang="en-US" sz="4400"/>
              <a:t>2- من يريد التصدي لهذه المهمة عليه أن يدرك حجم وطبيعة المهمة التي يتصدى لها، وبالتالي بناء منظومة عمل قادرة على مواجهة شبكة داعمي "إسرائيل" في أنخاء العالم.</a:t>
            </a:r>
          </a:p>
          <a:p>
            <a:pPr marL="0" indent="0" eaLnBrk="1" hangingPunct="1">
              <a:buFont typeface="Arial" panose="020B0604020202020204" pitchFamily="34" charset="0"/>
              <a:buNone/>
            </a:pPr>
            <a:endParaRPr lang="ar-SA" altLang="en-US" sz="4400"/>
          </a:p>
        </p:txBody>
      </p:sp>
    </p:spTree>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عنوان 1">
            <a:extLst>
              <a:ext uri="{FF2B5EF4-FFF2-40B4-BE49-F238E27FC236}">
                <a16:creationId xmlns:a16="http://schemas.microsoft.com/office/drawing/2014/main" id="{38B8095D-2102-41E3-8CB2-935DDBEDE981}"/>
              </a:ext>
            </a:extLst>
          </p:cNvPr>
          <p:cNvSpPr>
            <a:spLocks noGrp="1"/>
          </p:cNvSpPr>
          <p:nvPr>
            <p:ph type="title"/>
          </p:nvPr>
        </p:nvSpPr>
        <p:spPr/>
        <p:txBody>
          <a:bodyPr/>
          <a:lstStyle/>
          <a:p>
            <a:pPr eaLnBrk="1" hangingPunct="1"/>
            <a:endParaRPr lang="ar-SA" altLang="en-US"/>
          </a:p>
        </p:txBody>
      </p:sp>
      <p:sp>
        <p:nvSpPr>
          <p:cNvPr id="81923" name="عنصر نائب للمحتوى 2">
            <a:extLst>
              <a:ext uri="{FF2B5EF4-FFF2-40B4-BE49-F238E27FC236}">
                <a16:creationId xmlns:a16="http://schemas.microsoft.com/office/drawing/2014/main" id="{EB2EB031-8DE7-4812-9120-4CD31FEF7D15}"/>
              </a:ext>
            </a:extLst>
          </p:cNvPr>
          <p:cNvSpPr>
            <a:spLocks noGrp="1"/>
          </p:cNvSpPr>
          <p:nvPr>
            <p:ph idx="1"/>
          </p:nvPr>
        </p:nvSpPr>
        <p:spPr/>
        <p:txBody>
          <a:bodyPr/>
          <a:lstStyle/>
          <a:p>
            <a:pPr marL="0" indent="0" eaLnBrk="1" hangingPunct="1">
              <a:buFont typeface="Arial" panose="020B0604020202020204" pitchFamily="34" charset="0"/>
              <a:buNone/>
            </a:pPr>
            <a:r>
              <a:rPr lang="ar-SA" altLang="en-US" sz="4400"/>
              <a:t>-ثانياً: كما يجب الانتباه إلى أن المقاطعة تواجه اقتصاداً، ودولة تتبنى أيديولوجية تسعى للتوسع والهيمنة، وبالتالي فإن أي تراخي في موضوع المقاطعة سيجعل العرب ضحية لهذه الأيديولوجية التوسعية، وهذا يتطلب الحذر من خلال جملة المبادئ التالية:</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عنوان 1">
            <a:extLst>
              <a:ext uri="{FF2B5EF4-FFF2-40B4-BE49-F238E27FC236}">
                <a16:creationId xmlns:a16="http://schemas.microsoft.com/office/drawing/2014/main" id="{419813BE-80B9-48FA-A198-C3B62A926919}"/>
              </a:ext>
            </a:extLst>
          </p:cNvPr>
          <p:cNvSpPr>
            <a:spLocks noGrp="1"/>
          </p:cNvSpPr>
          <p:nvPr>
            <p:ph type="title"/>
          </p:nvPr>
        </p:nvSpPr>
        <p:spPr/>
        <p:txBody>
          <a:bodyPr/>
          <a:lstStyle/>
          <a:p>
            <a:pPr eaLnBrk="1" hangingPunct="1"/>
            <a:endParaRPr lang="en-US" altLang="en-US">
              <a:cs typeface="Times New Roman" panose="02020603050405020304" pitchFamily="18" charset="0"/>
            </a:endParaRPr>
          </a:p>
        </p:txBody>
      </p:sp>
      <p:sp>
        <p:nvSpPr>
          <p:cNvPr id="9219" name="عنصر نائب للمحتوى 2">
            <a:extLst>
              <a:ext uri="{FF2B5EF4-FFF2-40B4-BE49-F238E27FC236}">
                <a16:creationId xmlns:a16="http://schemas.microsoft.com/office/drawing/2014/main" id="{E1CA2F51-BE7F-4CB5-9D8A-7EFD3BD3FCE2}"/>
              </a:ext>
            </a:extLst>
          </p:cNvPr>
          <p:cNvSpPr>
            <a:spLocks noGrp="1"/>
          </p:cNvSpPr>
          <p:nvPr>
            <p:ph idx="1"/>
          </p:nvPr>
        </p:nvSpPr>
        <p:spPr/>
        <p:txBody>
          <a:bodyPr/>
          <a:lstStyle/>
          <a:p>
            <a:pPr eaLnBrk="1" hangingPunct="1"/>
            <a:r>
              <a:rPr lang="ar-SA" altLang="en-US" sz="4400"/>
              <a:t>نعود للنقطة الرئيسية التي انطلقنا منها، والمتمثلة في أن الاحتلال يعتمد في استمرار هيمنه على طاعة الشعوب المستضعفة، وقبول المحيط لهذه الهيمنة.</a:t>
            </a:r>
          </a:p>
          <a:p>
            <a:pPr eaLnBrk="1" hangingPunct="1"/>
            <a:r>
              <a:rPr lang="ar-SA" altLang="en-US" sz="4400"/>
              <a:t>ومن هنا تأتي أهمية المقاطعة التي تركز على حرمان المحتل الغاصب من الطاعة والقبول.</a:t>
            </a:r>
            <a:endParaRPr lang="en-US" altLang="en-US" sz="4400">
              <a:cs typeface="Arial" panose="020B0604020202020204" pitchFamily="34" charset="0"/>
            </a:endParaRPr>
          </a:p>
        </p:txBody>
      </p:sp>
    </p:spTree>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عنوان 1">
            <a:extLst>
              <a:ext uri="{FF2B5EF4-FFF2-40B4-BE49-F238E27FC236}">
                <a16:creationId xmlns:a16="http://schemas.microsoft.com/office/drawing/2014/main" id="{33579633-ED6E-4EDA-BD31-BB00A94C6610}"/>
              </a:ext>
            </a:extLst>
          </p:cNvPr>
          <p:cNvSpPr>
            <a:spLocks noGrp="1"/>
          </p:cNvSpPr>
          <p:nvPr>
            <p:ph type="title"/>
          </p:nvPr>
        </p:nvSpPr>
        <p:spPr/>
        <p:txBody>
          <a:bodyPr/>
          <a:lstStyle/>
          <a:p>
            <a:pPr eaLnBrk="1" hangingPunct="1"/>
            <a:endParaRPr lang="ar-SA" altLang="en-US"/>
          </a:p>
        </p:txBody>
      </p:sp>
      <p:sp>
        <p:nvSpPr>
          <p:cNvPr id="82947" name="عنصر نائب للمحتوى 2">
            <a:extLst>
              <a:ext uri="{FF2B5EF4-FFF2-40B4-BE49-F238E27FC236}">
                <a16:creationId xmlns:a16="http://schemas.microsoft.com/office/drawing/2014/main" id="{B2C0A656-3ED6-4835-BD2D-8C46931E228F}"/>
              </a:ext>
            </a:extLst>
          </p:cNvPr>
          <p:cNvSpPr>
            <a:spLocks noGrp="1"/>
          </p:cNvSpPr>
          <p:nvPr>
            <p:ph idx="1"/>
          </p:nvPr>
        </p:nvSpPr>
        <p:spPr/>
        <p:txBody>
          <a:bodyPr/>
          <a:lstStyle/>
          <a:p>
            <a:pPr marL="0" indent="0" eaLnBrk="1" hangingPunct="1">
              <a:buFont typeface="Arial" panose="020B0604020202020204" pitchFamily="34" charset="0"/>
              <a:buNone/>
            </a:pPr>
            <a:r>
              <a:rPr lang="ar-SA" altLang="en-US" sz="4400"/>
              <a:t>1- الاستسلام لإلغاء المقاطعة، والهرولة نحو التطبيع يعني استفحال الخطر الصهيوني على الأمة بأسرها.</a:t>
            </a:r>
          </a:p>
        </p:txBody>
      </p:sp>
    </p:spTree>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عنوان 1">
            <a:extLst>
              <a:ext uri="{FF2B5EF4-FFF2-40B4-BE49-F238E27FC236}">
                <a16:creationId xmlns:a16="http://schemas.microsoft.com/office/drawing/2014/main" id="{364C1650-643B-4019-9967-D5245E81AC76}"/>
              </a:ext>
            </a:extLst>
          </p:cNvPr>
          <p:cNvSpPr>
            <a:spLocks noGrp="1"/>
          </p:cNvSpPr>
          <p:nvPr>
            <p:ph type="title"/>
          </p:nvPr>
        </p:nvSpPr>
        <p:spPr/>
        <p:txBody>
          <a:bodyPr/>
          <a:lstStyle/>
          <a:p>
            <a:pPr eaLnBrk="1" hangingPunct="1"/>
            <a:endParaRPr lang="ar-SA" altLang="en-US"/>
          </a:p>
        </p:txBody>
      </p:sp>
      <p:sp>
        <p:nvSpPr>
          <p:cNvPr id="83971" name="عنصر نائب للمحتوى 2">
            <a:extLst>
              <a:ext uri="{FF2B5EF4-FFF2-40B4-BE49-F238E27FC236}">
                <a16:creationId xmlns:a16="http://schemas.microsoft.com/office/drawing/2014/main" id="{84B9B6E0-3335-4789-89F3-F225AB031E13}"/>
              </a:ext>
            </a:extLst>
          </p:cNvPr>
          <p:cNvSpPr>
            <a:spLocks noGrp="1"/>
          </p:cNvSpPr>
          <p:nvPr>
            <p:ph idx="1"/>
          </p:nvPr>
        </p:nvSpPr>
        <p:spPr/>
        <p:txBody>
          <a:bodyPr/>
          <a:lstStyle/>
          <a:p>
            <a:pPr marL="0" indent="0" eaLnBrk="1" hangingPunct="1">
              <a:buFont typeface="Arial" panose="020B0604020202020204" pitchFamily="34" charset="0"/>
              <a:buNone/>
            </a:pPr>
            <a:r>
              <a:rPr lang="ar-SA" altLang="en-US" sz="4400"/>
              <a:t>2- الحذر من الوقوع في شرك الأحلام الاقتصادية من خلال تصديق مبادرات السلام الاقتصادي التي يجري الحديث عنها، لأنها ستنتهي حتماً بالوقوع تحت طائلة الاستغلال الصهيوني البشع لمقدرات الأمة ومواردها.</a:t>
            </a:r>
          </a:p>
          <a:p>
            <a:pPr marL="0" indent="0" eaLnBrk="1" hangingPunct="1">
              <a:buFont typeface="Arial" panose="020B0604020202020204" pitchFamily="34" charset="0"/>
              <a:buNone/>
            </a:pPr>
            <a:endParaRPr lang="ar-SA" altLang="en-US" sz="4400"/>
          </a:p>
        </p:txBody>
      </p:sp>
    </p:spTree>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عنوان 1">
            <a:extLst>
              <a:ext uri="{FF2B5EF4-FFF2-40B4-BE49-F238E27FC236}">
                <a16:creationId xmlns:a16="http://schemas.microsoft.com/office/drawing/2014/main" id="{5FD1E992-DB87-4352-BBDC-4B990425A4DA}"/>
              </a:ext>
            </a:extLst>
          </p:cNvPr>
          <p:cNvSpPr>
            <a:spLocks noGrp="1"/>
          </p:cNvSpPr>
          <p:nvPr>
            <p:ph type="title"/>
          </p:nvPr>
        </p:nvSpPr>
        <p:spPr/>
        <p:txBody>
          <a:bodyPr/>
          <a:lstStyle/>
          <a:p>
            <a:pPr eaLnBrk="1" hangingPunct="1"/>
            <a:endParaRPr lang="ar-SA" altLang="en-US"/>
          </a:p>
        </p:txBody>
      </p:sp>
      <p:sp>
        <p:nvSpPr>
          <p:cNvPr id="84995" name="عنصر نائب للمحتوى 2">
            <a:extLst>
              <a:ext uri="{FF2B5EF4-FFF2-40B4-BE49-F238E27FC236}">
                <a16:creationId xmlns:a16="http://schemas.microsoft.com/office/drawing/2014/main" id="{C0C2507F-1AD6-445D-8329-885A9E589964}"/>
              </a:ext>
            </a:extLst>
          </p:cNvPr>
          <p:cNvSpPr>
            <a:spLocks noGrp="1"/>
          </p:cNvSpPr>
          <p:nvPr>
            <p:ph idx="1"/>
          </p:nvPr>
        </p:nvSpPr>
        <p:spPr/>
        <p:txBody>
          <a:bodyPr/>
          <a:lstStyle/>
          <a:p>
            <a:pPr marL="0" indent="0" eaLnBrk="1" hangingPunct="1">
              <a:buFont typeface="Arial" panose="020B0604020202020204" pitchFamily="34" charset="0"/>
              <a:buNone/>
            </a:pPr>
            <a:r>
              <a:rPr lang="ar-SA" altLang="en-US" sz="4400"/>
              <a:t>- ثالثاً: يجب التأكيد باستمرار على أن المقاطعة للاحتلال الإسرائيلي عمل مشروع وفق قواعد القانون الدولي، وذلك في مواجهة الدعاية "الإسرائيلية" المتوحشة، والهادفة إلى شيطنة حملات وحركات المقاطعة.</a:t>
            </a:r>
          </a:p>
        </p:txBody>
      </p:sp>
    </p:spTree>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عنوان 1">
            <a:extLst>
              <a:ext uri="{FF2B5EF4-FFF2-40B4-BE49-F238E27FC236}">
                <a16:creationId xmlns:a16="http://schemas.microsoft.com/office/drawing/2014/main" id="{90AA54A5-6F12-44D7-9632-847E8E3882CA}"/>
              </a:ext>
            </a:extLst>
          </p:cNvPr>
          <p:cNvSpPr>
            <a:spLocks noGrp="1"/>
          </p:cNvSpPr>
          <p:nvPr>
            <p:ph type="title"/>
          </p:nvPr>
        </p:nvSpPr>
        <p:spPr/>
        <p:txBody>
          <a:bodyPr/>
          <a:lstStyle/>
          <a:p>
            <a:pPr eaLnBrk="1" hangingPunct="1"/>
            <a:endParaRPr lang="ar-SA" altLang="en-US"/>
          </a:p>
        </p:txBody>
      </p:sp>
      <p:sp>
        <p:nvSpPr>
          <p:cNvPr id="68611" name="عنصر نائب للمحتوى 2">
            <a:extLst>
              <a:ext uri="{FF2B5EF4-FFF2-40B4-BE49-F238E27FC236}">
                <a16:creationId xmlns:a16="http://schemas.microsoft.com/office/drawing/2014/main" id="{BA52BF87-162A-4B52-9821-0611EF431C10}"/>
              </a:ext>
            </a:extLst>
          </p:cNvPr>
          <p:cNvSpPr>
            <a:spLocks noGrp="1"/>
          </p:cNvSpPr>
          <p:nvPr>
            <p:ph idx="1"/>
          </p:nvPr>
        </p:nvSpPr>
        <p:spPr/>
        <p:txBody>
          <a:bodyPr/>
          <a:lstStyle/>
          <a:p>
            <a:pPr eaLnBrk="1" hangingPunct="1">
              <a:buFontTx/>
              <a:buChar char="-"/>
              <a:defRPr/>
            </a:pPr>
            <a:r>
              <a:rPr lang="ar-SA" altLang="en-US" sz="4400" dirty="0"/>
              <a:t>رابعاً: التأكيد على فعالية المقاطعة وقدرتها على تحقيق ما يلي:</a:t>
            </a:r>
          </a:p>
          <a:p>
            <a:pPr marL="0" indent="0" eaLnBrk="1" hangingPunct="1">
              <a:buFont typeface="Arial" panose="020B0604020202020204" pitchFamily="34" charset="0"/>
              <a:buNone/>
              <a:defRPr/>
            </a:pPr>
            <a:r>
              <a:rPr lang="ar-SA" altLang="en-US" sz="4400" dirty="0"/>
              <a:t>1- التأكيد على رفض "إسرائيل" وسياساتها العدوانية.</a:t>
            </a:r>
          </a:p>
          <a:p>
            <a:pPr marL="0" indent="0" eaLnBrk="1" hangingPunct="1">
              <a:buFont typeface="Arial" panose="020B0604020202020204" pitchFamily="34" charset="0"/>
              <a:buNone/>
              <a:defRPr/>
            </a:pPr>
            <a:r>
              <a:rPr lang="ar-SA" altLang="en-US" sz="4400" dirty="0"/>
              <a:t>2- التأكيد على إسهام المقاطعة في تحصين الأمة مادياً ومعنوياً في مواجهة نزعة التوسع التي تتبناها "إسرائيل".</a:t>
            </a:r>
          </a:p>
        </p:txBody>
      </p:sp>
    </p:spTree>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عنوان 1">
            <a:extLst>
              <a:ext uri="{FF2B5EF4-FFF2-40B4-BE49-F238E27FC236}">
                <a16:creationId xmlns:a16="http://schemas.microsoft.com/office/drawing/2014/main" id="{74CFE58F-99C2-4D9F-81EE-C1D2722B2D24}"/>
              </a:ext>
            </a:extLst>
          </p:cNvPr>
          <p:cNvSpPr>
            <a:spLocks noGrp="1"/>
          </p:cNvSpPr>
          <p:nvPr>
            <p:ph type="title"/>
          </p:nvPr>
        </p:nvSpPr>
        <p:spPr/>
        <p:txBody>
          <a:bodyPr/>
          <a:lstStyle/>
          <a:p>
            <a:pPr eaLnBrk="1" hangingPunct="1"/>
            <a:endParaRPr lang="ar-SA" altLang="en-US"/>
          </a:p>
        </p:txBody>
      </p:sp>
      <p:sp>
        <p:nvSpPr>
          <p:cNvPr id="87043" name="عنصر نائب للمحتوى 2">
            <a:extLst>
              <a:ext uri="{FF2B5EF4-FFF2-40B4-BE49-F238E27FC236}">
                <a16:creationId xmlns:a16="http://schemas.microsoft.com/office/drawing/2014/main" id="{B58090F5-AEDC-4AFC-ADB2-E8463326C7BB}"/>
              </a:ext>
            </a:extLst>
          </p:cNvPr>
          <p:cNvSpPr>
            <a:spLocks noGrp="1"/>
          </p:cNvSpPr>
          <p:nvPr>
            <p:ph idx="1"/>
          </p:nvPr>
        </p:nvSpPr>
        <p:spPr/>
        <p:txBody>
          <a:bodyPr/>
          <a:lstStyle/>
          <a:p>
            <a:pPr marL="0" indent="0" eaLnBrk="1" hangingPunct="1">
              <a:buFont typeface="Arial" panose="020B0604020202020204" pitchFamily="34" charset="0"/>
              <a:buNone/>
            </a:pPr>
            <a:r>
              <a:rPr lang="ar-SA" altLang="en-US" sz="4400"/>
              <a:t>3- إسهام المقاطعة في إحداث جرح نازف بشكل مستمر في الجسد الاقتصادي الإسرائيلي، يدل على ذلك اهتمام دولة الاحتلال ومؤيديها في تقويض جهود المقاطعة.</a:t>
            </a:r>
          </a:p>
        </p:txBody>
      </p:sp>
    </p:spTree>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عنوان 1">
            <a:extLst>
              <a:ext uri="{FF2B5EF4-FFF2-40B4-BE49-F238E27FC236}">
                <a16:creationId xmlns:a16="http://schemas.microsoft.com/office/drawing/2014/main" id="{DC02E026-85FA-47A8-A7FF-42BB1484EA49}"/>
              </a:ext>
            </a:extLst>
          </p:cNvPr>
          <p:cNvSpPr>
            <a:spLocks noGrp="1"/>
          </p:cNvSpPr>
          <p:nvPr>
            <p:ph type="title"/>
          </p:nvPr>
        </p:nvSpPr>
        <p:spPr/>
        <p:txBody>
          <a:bodyPr/>
          <a:lstStyle/>
          <a:p>
            <a:pPr eaLnBrk="1" hangingPunct="1"/>
            <a:endParaRPr lang="ar-SA" altLang="en-US"/>
          </a:p>
        </p:txBody>
      </p:sp>
      <p:sp>
        <p:nvSpPr>
          <p:cNvPr id="88067" name="عنصر نائب للمحتوى 2">
            <a:extLst>
              <a:ext uri="{FF2B5EF4-FFF2-40B4-BE49-F238E27FC236}">
                <a16:creationId xmlns:a16="http://schemas.microsoft.com/office/drawing/2014/main" id="{364D2ABF-617B-43C6-A0EE-285C08550FDB}"/>
              </a:ext>
            </a:extLst>
          </p:cNvPr>
          <p:cNvSpPr>
            <a:spLocks noGrp="1"/>
          </p:cNvSpPr>
          <p:nvPr>
            <p:ph idx="1"/>
          </p:nvPr>
        </p:nvSpPr>
        <p:spPr/>
        <p:txBody>
          <a:bodyPr/>
          <a:lstStyle/>
          <a:p>
            <a:pPr marL="0" indent="0" eaLnBrk="1" hangingPunct="1">
              <a:buFont typeface="Arial" panose="020B0604020202020204" pitchFamily="34" charset="0"/>
              <a:buNone/>
            </a:pPr>
            <a:r>
              <a:rPr lang="ar-SA" altLang="en-US" sz="4400"/>
              <a:t>خامساً: هنالك ضرورة قومية للتمسك بالمقاطعة، لأن إلغاءها يعني:</a:t>
            </a:r>
          </a:p>
          <a:p>
            <a:pPr marL="0" indent="0" eaLnBrk="1" hangingPunct="1">
              <a:buFont typeface="Arial" panose="020B0604020202020204" pitchFamily="34" charset="0"/>
              <a:buNone/>
            </a:pPr>
            <a:r>
              <a:rPr lang="ar-SA" altLang="en-US" sz="4400"/>
              <a:t>1- إطلاق يد الشركات الكبرى للتعامل مع إسرائيل.</a:t>
            </a:r>
          </a:p>
          <a:p>
            <a:pPr marL="0" indent="0" eaLnBrk="1" hangingPunct="1">
              <a:buFont typeface="Arial" panose="020B0604020202020204" pitchFamily="34" charset="0"/>
              <a:buNone/>
            </a:pPr>
            <a:r>
              <a:rPr lang="ar-SA" altLang="en-US" sz="4400"/>
              <a:t>2- نفاذ "إسرائيل" للعالم العربي وفق المنطق الاستعماري، خاص مع تفوقها التكنولوجي.</a:t>
            </a:r>
          </a:p>
        </p:txBody>
      </p:sp>
    </p:spTree>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عنوان 1">
            <a:extLst>
              <a:ext uri="{FF2B5EF4-FFF2-40B4-BE49-F238E27FC236}">
                <a16:creationId xmlns:a16="http://schemas.microsoft.com/office/drawing/2014/main" id="{C6678E63-7234-4BC8-9E16-BC5AADC690EA}"/>
              </a:ext>
            </a:extLst>
          </p:cNvPr>
          <p:cNvSpPr>
            <a:spLocks noGrp="1"/>
          </p:cNvSpPr>
          <p:nvPr>
            <p:ph type="title"/>
          </p:nvPr>
        </p:nvSpPr>
        <p:spPr/>
        <p:txBody>
          <a:bodyPr/>
          <a:lstStyle/>
          <a:p>
            <a:pPr eaLnBrk="1" hangingPunct="1"/>
            <a:endParaRPr lang="ar-SA" altLang="en-US"/>
          </a:p>
        </p:txBody>
      </p:sp>
      <p:sp>
        <p:nvSpPr>
          <p:cNvPr id="89091" name="عنصر نائب للمحتوى 2">
            <a:extLst>
              <a:ext uri="{FF2B5EF4-FFF2-40B4-BE49-F238E27FC236}">
                <a16:creationId xmlns:a16="http://schemas.microsoft.com/office/drawing/2014/main" id="{D635EE67-7F41-4D17-A893-7E5F7DF03424}"/>
              </a:ext>
            </a:extLst>
          </p:cNvPr>
          <p:cNvSpPr>
            <a:spLocks noGrp="1"/>
          </p:cNvSpPr>
          <p:nvPr>
            <p:ph idx="1"/>
          </p:nvPr>
        </p:nvSpPr>
        <p:spPr/>
        <p:txBody>
          <a:bodyPr/>
          <a:lstStyle/>
          <a:p>
            <a:pPr marL="0" indent="0" eaLnBrk="1" hangingPunct="1">
              <a:buFont typeface="Arial" panose="020B0604020202020204" pitchFamily="34" charset="0"/>
              <a:buNone/>
            </a:pPr>
            <a:r>
              <a:rPr lang="ar-SA" altLang="en-US" sz="4400"/>
              <a:t>- سادساً: الحذر من بقاء المقاطعة ضمن دوائر هامشية غير مؤثرة، وهذا يتطلب إبقاء موضوع المقاطعة خاضع باستمرار لعمليات التقييم والمراجعة وتطوير الأدوات والأساليب.</a:t>
            </a:r>
          </a:p>
        </p:txBody>
      </p:sp>
    </p:spTree>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عنوان 1">
            <a:extLst>
              <a:ext uri="{FF2B5EF4-FFF2-40B4-BE49-F238E27FC236}">
                <a16:creationId xmlns:a16="http://schemas.microsoft.com/office/drawing/2014/main" id="{0F16E55E-8519-4248-9902-41465FCED08D}"/>
              </a:ext>
            </a:extLst>
          </p:cNvPr>
          <p:cNvSpPr>
            <a:spLocks noGrp="1"/>
          </p:cNvSpPr>
          <p:nvPr>
            <p:ph type="title"/>
          </p:nvPr>
        </p:nvSpPr>
        <p:spPr/>
        <p:txBody>
          <a:bodyPr/>
          <a:lstStyle/>
          <a:p>
            <a:pPr eaLnBrk="1" hangingPunct="1"/>
            <a:endParaRPr lang="ar-SA" altLang="en-US"/>
          </a:p>
        </p:txBody>
      </p:sp>
      <p:sp>
        <p:nvSpPr>
          <p:cNvPr id="69635" name="عنصر نائب للمحتوى 2">
            <a:extLst>
              <a:ext uri="{FF2B5EF4-FFF2-40B4-BE49-F238E27FC236}">
                <a16:creationId xmlns:a16="http://schemas.microsoft.com/office/drawing/2014/main" id="{D5F30CC9-8D88-4E50-A85A-CAEDE7A31362}"/>
              </a:ext>
            </a:extLst>
          </p:cNvPr>
          <p:cNvSpPr>
            <a:spLocks noGrp="1"/>
          </p:cNvSpPr>
          <p:nvPr>
            <p:ph idx="1"/>
          </p:nvPr>
        </p:nvSpPr>
        <p:spPr/>
        <p:txBody>
          <a:bodyPr/>
          <a:lstStyle/>
          <a:p>
            <a:pPr eaLnBrk="1" hangingPunct="1">
              <a:buFontTx/>
              <a:buChar char="-"/>
              <a:defRPr/>
            </a:pPr>
            <a:r>
              <a:rPr lang="ar-SA" altLang="en-US" sz="4400" dirty="0"/>
              <a:t>سابعاً: أهداف المقاطعة:</a:t>
            </a:r>
          </a:p>
          <a:p>
            <a:pPr marL="0" indent="0" eaLnBrk="1" hangingPunct="1">
              <a:buFont typeface="Arial" panose="020B0604020202020204" pitchFamily="34" charset="0"/>
              <a:buNone/>
              <a:defRPr/>
            </a:pPr>
            <a:r>
              <a:rPr lang="ar-SA" altLang="en-US" sz="4400" dirty="0"/>
              <a:t>1- العمل على إضعاف فرصة تنامي قاعدة التوسع والتغلغل الإسرائيلي في المنطقة.</a:t>
            </a:r>
          </a:p>
          <a:p>
            <a:pPr marL="0" indent="0" eaLnBrk="1" hangingPunct="1">
              <a:buFont typeface="Arial" panose="020B0604020202020204" pitchFamily="34" charset="0"/>
              <a:buNone/>
              <a:defRPr/>
            </a:pPr>
            <a:r>
              <a:rPr lang="ar-SA" altLang="en-US" sz="4400" dirty="0"/>
              <a:t>2- التصدي لمنابع إمداد الكيان الصهيوني بمصادر قوته، التي تساعده على الاستمرار في عدوانه.</a:t>
            </a:r>
          </a:p>
        </p:txBody>
      </p:sp>
    </p:spTree>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عنوان 1">
            <a:extLst>
              <a:ext uri="{FF2B5EF4-FFF2-40B4-BE49-F238E27FC236}">
                <a16:creationId xmlns:a16="http://schemas.microsoft.com/office/drawing/2014/main" id="{250992DD-EEC1-4B04-B41F-F1E040E213E8}"/>
              </a:ext>
            </a:extLst>
          </p:cNvPr>
          <p:cNvSpPr>
            <a:spLocks noGrp="1"/>
          </p:cNvSpPr>
          <p:nvPr>
            <p:ph type="title"/>
          </p:nvPr>
        </p:nvSpPr>
        <p:spPr/>
        <p:txBody>
          <a:bodyPr/>
          <a:lstStyle/>
          <a:p>
            <a:pPr eaLnBrk="1" hangingPunct="1"/>
            <a:endParaRPr lang="ar-SA" altLang="en-US"/>
          </a:p>
        </p:txBody>
      </p:sp>
      <p:sp>
        <p:nvSpPr>
          <p:cNvPr id="91139" name="عنصر نائب للمحتوى 2">
            <a:extLst>
              <a:ext uri="{FF2B5EF4-FFF2-40B4-BE49-F238E27FC236}">
                <a16:creationId xmlns:a16="http://schemas.microsoft.com/office/drawing/2014/main" id="{1FC9C8D3-9DD5-45C4-AFBC-52A449668269}"/>
              </a:ext>
            </a:extLst>
          </p:cNvPr>
          <p:cNvSpPr>
            <a:spLocks noGrp="1"/>
          </p:cNvSpPr>
          <p:nvPr>
            <p:ph idx="1"/>
          </p:nvPr>
        </p:nvSpPr>
        <p:spPr/>
        <p:txBody>
          <a:bodyPr/>
          <a:lstStyle/>
          <a:p>
            <a:pPr eaLnBrk="1" hangingPunct="1">
              <a:buFontTx/>
              <a:buChar char="-"/>
            </a:pPr>
            <a:r>
              <a:rPr lang="ar-SA" altLang="en-US" sz="4400"/>
              <a:t>ثامناً: تفعيل المقاطعة يحتاج إلى قوانين ولوائح وعقوبات، لكن هذا من اختصاص الدول، والكثير منها في الوقت الراهن تهرول نحو التطبيع، الأمر الذي يجعل الاعتماد على القوانين في المرحلة الراهنة شبه مستحيل.</a:t>
            </a:r>
          </a:p>
          <a:p>
            <a:pPr eaLnBrk="1" hangingPunct="1">
              <a:buFontTx/>
              <a:buChar char="-"/>
            </a:pPr>
            <a:endParaRPr lang="ar-SA" altLang="en-US" sz="4400"/>
          </a:p>
        </p:txBody>
      </p:sp>
    </p:spTree>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عنوان 1">
            <a:extLst>
              <a:ext uri="{FF2B5EF4-FFF2-40B4-BE49-F238E27FC236}">
                <a16:creationId xmlns:a16="http://schemas.microsoft.com/office/drawing/2014/main" id="{9E460F3D-7FA4-462D-AF4F-E3020919CAC6}"/>
              </a:ext>
            </a:extLst>
          </p:cNvPr>
          <p:cNvSpPr>
            <a:spLocks noGrp="1"/>
          </p:cNvSpPr>
          <p:nvPr>
            <p:ph type="title"/>
          </p:nvPr>
        </p:nvSpPr>
        <p:spPr/>
        <p:txBody>
          <a:bodyPr/>
          <a:lstStyle/>
          <a:p>
            <a:pPr eaLnBrk="1" hangingPunct="1"/>
            <a:endParaRPr lang="ar-SA" altLang="en-US"/>
          </a:p>
        </p:txBody>
      </p:sp>
      <p:sp>
        <p:nvSpPr>
          <p:cNvPr id="92163" name="عنصر نائب للمحتوى 2">
            <a:extLst>
              <a:ext uri="{FF2B5EF4-FFF2-40B4-BE49-F238E27FC236}">
                <a16:creationId xmlns:a16="http://schemas.microsoft.com/office/drawing/2014/main" id="{B5AAA588-92E7-46AC-8CBF-22269AFDAD97}"/>
              </a:ext>
            </a:extLst>
          </p:cNvPr>
          <p:cNvSpPr>
            <a:spLocks noGrp="1"/>
          </p:cNvSpPr>
          <p:nvPr>
            <p:ph idx="1"/>
          </p:nvPr>
        </p:nvSpPr>
        <p:spPr/>
        <p:txBody>
          <a:bodyPr/>
          <a:lstStyle/>
          <a:p>
            <a:pPr eaLnBrk="1" hangingPunct="1">
              <a:buFontTx/>
              <a:buChar char="-"/>
            </a:pPr>
            <a:r>
              <a:rPr lang="ar-SA" altLang="en-US" sz="4400"/>
              <a:t>لكن هذا لا يمنع من التذكير بالقوانين القائمة، والمطالبة بسن قوانين جديدة تشدد الخناق على المطبعين، والقيام بحملات إعلامية لهذا الغرض.</a:t>
            </a:r>
          </a:p>
          <a:p>
            <a:pPr eaLnBrk="1" hangingPunct="1">
              <a:buFontTx/>
              <a:buChar char="-"/>
            </a:pPr>
            <a:endParaRPr lang="ar-SA" altLang="en-US" sz="440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عنوان 1">
            <a:extLst>
              <a:ext uri="{FF2B5EF4-FFF2-40B4-BE49-F238E27FC236}">
                <a16:creationId xmlns:a16="http://schemas.microsoft.com/office/drawing/2014/main" id="{6B552A7C-256A-4B74-AD27-B3F431230C69}"/>
              </a:ext>
            </a:extLst>
          </p:cNvPr>
          <p:cNvSpPr>
            <a:spLocks noGrp="1"/>
          </p:cNvSpPr>
          <p:nvPr>
            <p:ph type="title"/>
          </p:nvPr>
        </p:nvSpPr>
        <p:spPr/>
        <p:txBody>
          <a:bodyPr/>
          <a:lstStyle/>
          <a:p>
            <a:pPr eaLnBrk="1" hangingPunct="1"/>
            <a:endParaRPr lang="en-US" altLang="en-US">
              <a:cs typeface="Times New Roman" panose="02020603050405020304" pitchFamily="18" charset="0"/>
            </a:endParaRPr>
          </a:p>
        </p:txBody>
      </p:sp>
      <p:sp>
        <p:nvSpPr>
          <p:cNvPr id="10243" name="عنصر نائب للمحتوى 2">
            <a:extLst>
              <a:ext uri="{FF2B5EF4-FFF2-40B4-BE49-F238E27FC236}">
                <a16:creationId xmlns:a16="http://schemas.microsoft.com/office/drawing/2014/main" id="{01A762F6-7F8D-487E-97CD-BFC98D602ABF}"/>
              </a:ext>
            </a:extLst>
          </p:cNvPr>
          <p:cNvSpPr>
            <a:spLocks noGrp="1"/>
          </p:cNvSpPr>
          <p:nvPr>
            <p:ph idx="1"/>
          </p:nvPr>
        </p:nvSpPr>
        <p:spPr/>
        <p:txBody>
          <a:bodyPr/>
          <a:lstStyle/>
          <a:p>
            <a:pPr eaLnBrk="1" hangingPunct="1"/>
            <a:r>
              <a:rPr lang="ar-SA" altLang="en-US" sz="4400"/>
              <a:t>وجعله يعيش محاصراً معزولاً منبوذاً، فاقداً للتعاون مع محيطه، محروماً من أية إمكانية للاستثمار والنمو والتطور.</a:t>
            </a:r>
          </a:p>
          <a:p>
            <a:pPr eaLnBrk="1" hangingPunct="1"/>
            <a:r>
              <a:rPr lang="ar-SA" altLang="en-US" sz="4400"/>
              <a:t>باختصار ووضوح هذه هي فلسفة المقاطعة.</a:t>
            </a:r>
            <a:endParaRPr lang="en-US" altLang="en-US" sz="4400">
              <a:cs typeface="Arial" panose="020B0604020202020204" pitchFamily="34" charset="0"/>
            </a:endParaRPr>
          </a:p>
        </p:txBody>
      </p:sp>
    </p:spTree>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عنوان 1">
            <a:extLst>
              <a:ext uri="{FF2B5EF4-FFF2-40B4-BE49-F238E27FC236}">
                <a16:creationId xmlns:a16="http://schemas.microsoft.com/office/drawing/2014/main" id="{1DE352AB-66EB-4C43-9270-C55EC0792CE3}"/>
              </a:ext>
            </a:extLst>
          </p:cNvPr>
          <p:cNvSpPr>
            <a:spLocks noGrp="1"/>
          </p:cNvSpPr>
          <p:nvPr>
            <p:ph type="title"/>
          </p:nvPr>
        </p:nvSpPr>
        <p:spPr/>
        <p:txBody>
          <a:bodyPr/>
          <a:lstStyle/>
          <a:p>
            <a:pPr eaLnBrk="1" hangingPunct="1"/>
            <a:endParaRPr lang="ar-SA" altLang="en-US"/>
          </a:p>
        </p:txBody>
      </p:sp>
      <p:sp>
        <p:nvSpPr>
          <p:cNvPr id="93187" name="عنصر نائب للمحتوى 2">
            <a:extLst>
              <a:ext uri="{FF2B5EF4-FFF2-40B4-BE49-F238E27FC236}">
                <a16:creationId xmlns:a16="http://schemas.microsoft.com/office/drawing/2014/main" id="{B3A88EEA-CE29-4DBD-984C-32D867EFD024}"/>
              </a:ext>
            </a:extLst>
          </p:cNvPr>
          <p:cNvSpPr>
            <a:spLocks noGrp="1"/>
          </p:cNvSpPr>
          <p:nvPr>
            <p:ph idx="1"/>
          </p:nvPr>
        </p:nvSpPr>
        <p:spPr/>
        <p:txBody>
          <a:bodyPr/>
          <a:lstStyle/>
          <a:p>
            <a:pPr marL="0" indent="0" eaLnBrk="1" hangingPunct="1">
              <a:buFont typeface="Arial" panose="020B0604020202020204" pitchFamily="34" charset="0"/>
              <a:buNone/>
            </a:pPr>
            <a:r>
              <a:rPr lang="ar-SA" altLang="en-US" sz="4400"/>
              <a:t>تكمن أهمية هذه المطالبات والحملات في الضغط المعنوي على المطبعين، من خلال إظهار الفجوة بين واقعهم المخزي، وبين المتوقع منهم.</a:t>
            </a:r>
          </a:p>
          <a:p>
            <a:pPr marL="0" indent="0" eaLnBrk="1" hangingPunct="1">
              <a:buFont typeface="Arial" panose="020B0604020202020204" pitchFamily="34" charset="0"/>
              <a:buNone/>
            </a:pPr>
            <a:endParaRPr lang="ar-SA" altLang="en-US" sz="4400"/>
          </a:p>
        </p:txBody>
      </p:sp>
    </p:spTree>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عنوان 1">
            <a:extLst>
              <a:ext uri="{FF2B5EF4-FFF2-40B4-BE49-F238E27FC236}">
                <a16:creationId xmlns:a16="http://schemas.microsoft.com/office/drawing/2014/main" id="{0A8A895F-89B5-4BD8-B626-160194A331FE}"/>
              </a:ext>
            </a:extLst>
          </p:cNvPr>
          <p:cNvSpPr>
            <a:spLocks noGrp="1"/>
          </p:cNvSpPr>
          <p:nvPr>
            <p:ph type="title"/>
          </p:nvPr>
        </p:nvSpPr>
        <p:spPr/>
        <p:txBody>
          <a:bodyPr/>
          <a:lstStyle/>
          <a:p>
            <a:pPr eaLnBrk="1" hangingPunct="1"/>
            <a:endParaRPr lang="ar-SA" altLang="en-US"/>
          </a:p>
        </p:txBody>
      </p:sp>
      <p:sp>
        <p:nvSpPr>
          <p:cNvPr id="94211" name="عنصر نائب للمحتوى 2">
            <a:extLst>
              <a:ext uri="{FF2B5EF4-FFF2-40B4-BE49-F238E27FC236}">
                <a16:creationId xmlns:a16="http://schemas.microsoft.com/office/drawing/2014/main" id="{A04868E7-A584-4402-84D3-95DDA835DE02}"/>
              </a:ext>
            </a:extLst>
          </p:cNvPr>
          <p:cNvSpPr>
            <a:spLocks noGrp="1"/>
          </p:cNvSpPr>
          <p:nvPr>
            <p:ph idx="1"/>
          </p:nvPr>
        </p:nvSpPr>
        <p:spPr/>
        <p:txBody>
          <a:bodyPr/>
          <a:lstStyle/>
          <a:p>
            <a:pPr eaLnBrk="1" hangingPunct="1">
              <a:buFontTx/>
              <a:buChar char="-"/>
            </a:pPr>
            <a:r>
              <a:rPr lang="ar-SA" altLang="en-US" sz="4400"/>
              <a:t>تاسعاً:</a:t>
            </a:r>
          </a:p>
          <a:p>
            <a:pPr eaLnBrk="1" hangingPunct="1">
              <a:buFontTx/>
              <a:buChar char="-"/>
            </a:pPr>
            <a:r>
              <a:rPr lang="ar-SA" altLang="en-US" sz="4400"/>
              <a:t>إنجاح المقاطعة يتطلب متابعة علاقات "إسرائيل" المتنوعة مع الدول والتكتلات والمنظمات الاقتصادية والفنية والثقافية، وتكمن أهمية هذه المسألة في جانبين:</a:t>
            </a:r>
          </a:p>
        </p:txBody>
      </p:sp>
    </p:spTree>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عنوان 1">
            <a:extLst>
              <a:ext uri="{FF2B5EF4-FFF2-40B4-BE49-F238E27FC236}">
                <a16:creationId xmlns:a16="http://schemas.microsoft.com/office/drawing/2014/main" id="{4D9466ED-F84B-4332-A60E-6F46EB1EAADE}"/>
              </a:ext>
            </a:extLst>
          </p:cNvPr>
          <p:cNvSpPr>
            <a:spLocks noGrp="1"/>
          </p:cNvSpPr>
          <p:nvPr>
            <p:ph type="title"/>
          </p:nvPr>
        </p:nvSpPr>
        <p:spPr/>
        <p:txBody>
          <a:bodyPr/>
          <a:lstStyle/>
          <a:p>
            <a:pPr eaLnBrk="1" hangingPunct="1"/>
            <a:endParaRPr lang="ar-SA" altLang="en-US"/>
          </a:p>
        </p:txBody>
      </p:sp>
      <p:sp>
        <p:nvSpPr>
          <p:cNvPr id="95235" name="عنصر نائب للمحتوى 2">
            <a:extLst>
              <a:ext uri="{FF2B5EF4-FFF2-40B4-BE49-F238E27FC236}">
                <a16:creationId xmlns:a16="http://schemas.microsoft.com/office/drawing/2014/main" id="{F471B9AF-1E2D-4C8C-8FC7-A17D5E21546B}"/>
              </a:ext>
            </a:extLst>
          </p:cNvPr>
          <p:cNvSpPr>
            <a:spLocks noGrp="1"/>
          </p:cNvSpPr>
          <p:nvPr>
            <p:ph idx="1"/>
          </p:nvPr>
        </p:nvSpPr>
        <p:spPr/>
        <p:txBody>
          <a:bodyPr/>
          <a:lstStyle/>
          <a:p>
            <a:pPr marL="0" indent="0" eaLnBrk="1" hangingPunct="1">
              <a:buFont typeface="Arial" panose="020B0604020202020204" pitchFamily="34" charset="0"/>
              <a:buNone/>
            </a:pPr>
            <a:r>
              <a:rPr lang="ar-SA" altLang="en-US" sz="4400"/>
              <a:t>1- اعتماد "إسرائيل" في نموها الاقتصادي على العوائد المالية لعلاقاتها الدولية.</a:t>
            </a:r>
          </a:p>
          <a:p>
            <a:pPr marL="0" indent="0" eaLnBrk="1" hangingPunct="1">
              <a:buFont typeface="Arial" panose="020B0604020202020204" pitchFamily="34" charset="0"/>
              <a:buNone/>
            </a:pPr>
            <a:r>
              <a:rPr lang="ar-SA" altLang="en-US" sz="4400"/>
              <a:t>2- حاجة "إسرائيل" للغطاء الدولي لوجودها وسلوكها وعدوانها.</a:t>
            </a:r>
          </a:p>
          <a:p>
            <a:pPr marL="0" indent="0" eaLnBrk="1" hangingPunct="1">
              <a:buFont typeface="Arial" panose="020B0604020202020204" pitchFamily="34" charset="0"/>
              <a:buNone/>
            </a:pPr>
            <a:r>
              <a:rPr lang="ar-SA" altLang="en-US" sz="4400"/>
              <a:t>- ولهذا فإن ملاحقة علاقات إسرائيل الخارجية، وفضحها على مستوى العالم سيساهم في إضعافها.</a:t>
            </a:r>
          </a:p>
        </p:txBody>
      </p:sp>
    </p:spTree>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عنوان 1">
            <a:extLst>
              <a:ext uri="{FF2B5EF4-FFF2-40B4-BE49-F238E27FC236}">
                <a16:creationId xmlns:a16="http://schemas.microsoft.com/office/drawing/2014/main" id="{B7FE65FC-7692-458E-B64C-82CC53FA65FF}"/>
              </a:ext>
            </a:extLst>
          </p:cNvPr>
          <p:cNvSpPr>
            <a:spLocks noGrp="1"/>
          </p:cNvSpPr>
          <p:nvPr>
            <p:ph type="title"/>
          </p:nvPr>
        </p:nvSpPr>
        <p:spPr/>
        <p:txBody>
          <a:bodyPr/>
          <a:lstStyle/>
          <a:p>
            <a:pPr eaLnBrk="1" hangingPunct="1"/>
            <a:endParaRPr lang="ar-SA" altLang="en-US"/>
          </a:p>
        </p:txBody>
      </p:sp>
      <p:sp>
        <p:nvSpPr>
          <p:cNvPr id="96259" name="عنصر نائب للمحتوى 2">
            <a:extLst>
              <a:ext uri="{FF2B5EF4-FFF2-40B4-BE49-F238E27FC236}">
                <a16:creationId xmlns:a16="http://schemas.microsoft.com/office/drawing/2014/main" id="{46E9BD4C-F75E-4E0C-82BB-4A83C7F2BC07}"/>
              </a:ext>
            </a:extLst>
          </p:cNvPr>
          <p:cNvSpPr>
            <a:spLocks noGrp="1"/>
          </p:cNvSpPr>
          <p:nvPr>
            <p:ph idx="1"/>
          </p:nvPr>
        </p:nvSpPr>
        <p:spPr/>
        <p:txBody>
          <a:bodyPr/>
          <a:lstStyle/>
          <a:p>
            <a:pPr marL="0" indent="0" eaLnBrk="1" hangingPunct="1">
              <a:buFont typeface="Arial" panose="020B0604020202020204" pitchFamily="34" charset="0"/>
              <a:buNone/>
            </a:pPr>
            <a:r>
              <a:rPr lang="ar-SA" altLang="en-US" sz="4400"/>
              <a:t>- عاشراً: مقاطعة إسرائيل تتطلب جهداً كبيراً، مبني على أسس علمية في مجال الاقتصاد، والقانون، والعلاقات الدولية، والجوانب الأمنية والعسكرية.</a:t>
            </a:r>
          </a:p>
          <a:p>
            <a:pPr marL="0" indent="0" eaLnBrk="1" hangingPunct="1">
              <a:buFont typeface="Arial" panose="020B0604020202020204" pitchFamily="34" charset="0"/>
              <a:buNone/>
            </a:pPr>
            <a:r>
              <a:rPr lang="ar-SA" altLang="en-US" sz="4400"/>
              <a:t>- وهذا يتطلب عمل جاد على صعيد بناء الكوادر القادرة على القيام بهذه المهمة.</a:t>
            </a:r>
          </a:p>
        </p:txBody>
      </p:sp>
    </p:spTree>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عنوان 1">
            <a:extLst>
              <a:ext uri="{FF2B5EF4-FFF2-40B4-BE49-F238E27FC236}">
                <a16:creationId xmlns:a16="http://schemas.microsoft.com/office/drawing/2014/main" id="{58F1D230-8B93-48FA-AD17-CAD13AB3A10F}"/>
              </a:ext>
            </a:extLst>
          </p:cNvPr>
          <p:cNvSpPr>
            <a:spLocks noGrp="1"/>
          </p:cNvSpPr>
          <p:nvPr>
            <p:ph type="title"/>
          </p:nvPr>
        </p:nvSpPr>
        <p:spPr/>
        <p:txBody>
          <a:bodyPr/>
          <a:lstStyle/>
          <a:p>
            <a:pPr eaLnBrk="1" hangingPunct="1"/>
            <a:endParaRPr lang="ar-SA" altLang="en-US"/>
          </a:p>
        </p:txBody>
      </p:sp>
      <p:sp>
        <p:nvSpPr>
          <p:cNvPr id="97283" name="عنصر نائب للمحتوى 2">
            <a:extLst>
              <a:ext uri="{FF2B5EF4-FFF2-40B4-BE49-F238E27FC236}">
                <a16:creationId xmlns:a16="http://schemas.microsoft.com/office/drawing/2014/main" id="{1880351D-FCFC-4EE3-9B07-B8586795D9CB}"/>
              </a:ext>
            </a:extLst>
          </p:cNvPr>
          <p:cNvSpPr>
            <a:spLocks noGrp="1"/>
          </p:cNvSpPr>
          <p:nvPr>
            <p:ph idx="1"/>
          </p:nvPr>
        </p:nvSpPr>
        <p:spPr/>
        <p:txBody>
          <a:bodyPr/>
          <a:lstStyle/>
          <a:p>
            <a:pPr eaLnBrk="1" hangingPunct="1">
              <a:buFontTx/>
              <a:buChar char="-"/>
            </a:pPr>
            <a:r>
              <a:rPr lang="ar-SA" altLang="en-US" sz="4400"/>
              <a:t>حادي عشر:</a:t>
            </a:r>
          </a:p>
          <a:p>
            <a:pPr eaLnBrk="1" hangingPunct="1">
              <a:buFontTx/>
              <a:buChar char="-"/>
            </a:pPr>
            <a:r>
              <a:rPr lang="ar-SA" altLang="en-US" sz="4400"/>
              <a:t>حتى ينجح عمل المقاطعة لا بد من اعتماد بعض مجالاته العمل المركزي المنظم، خاصة في مجال الدراسات والبحوث وتحديد القواعد والأسس، وتدريب الكوادر القادرة على العمل في هذا المجال.</a:t>
            </a:r>
          </a:p>
        </p:txBody>
      </p:sp>
    </p:spTree>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عنوان 1">
            <a:extLst>
              <a:ext uri="{FF2B5EF4-FFF2-40B4-BE49-F238E27FC236}">
                <a16:creationId xmlns:a16="http://schemas.microsoft.com/office/drawing/2014/main" id="{CEE45A94-9097-4703-BC99-412B4407C295}"/>
              </a:ext>
            </a:extLst>
          </p:cNvPr>
          <p:cNvSpPr>
            <a:spLocks noGrp="1"/>
          </p:cNvSpPr>
          <p:nvPr>
            <p:ph type="title"/>
          </p:nvPr>
        </p:nvSpPr>
        <p:spPr/>
        <p:txBody>
          <a:bodyPr/>
          <a:lstStyle/>
          <a:p>
            <a:pPr eaLnBrk="1" hangingPunct="1"/>
            <a:endParaRPr lang="ar-SA" altLang="en-US"/>
          </a:p>
        </p:txBody>
      </p:sp>
      <p:sp>
        <p:nvSpPr>
          <p:cNvPr id="98307" name="عنصر نائب للمحتوى 2">
            <a:extLst>
              <a:ext uri="{FF2B5EF4-FFF2-40B4-BE49-F238E27FC236}">
                <a16:creationId xmlns:a16="http://schemas.microsoft.com/office/drawing/2014/main" id="{ACF1B8A7-AECE-4F67-B8B9-B7A662B4679B}"/>
              </a:ext>
            </a:extLst>
          </p:cNvPr>
          <p:cNvSpPr>
            <a:spLocks noGrp="1"/>
          </p:cNvSpPr>
          <p:nvPr>
            <p:ph idx="1"/>
          </p:nvPr>
        </p:nvSpPr>
        <p:spPr/>
        <p:txBody>
          <a:bodyPr/>
          <a:lstStyle/>
          <a:p>
            <a:pPr marL="0" indent="0" eaLnBrk="1" hangingPunct="1">
              <a:buFont typeface="Arial" panose="020B0604020202020204" pitchFamily="34" charset="0"/>
              <a:buNone/>
            </a:pPr>
            <a:r>
              <a:rPr lang="ar-SA" altLang="en-US" sz="4400"/>
              <a:t>- لكنه يحتاج أيضاً إلى عمل لا مركزي، يمكنه من الانتشار من خلال تنظيم حملات محلية في كل الأماكن والبلدان، تستفيد من الجهد المركزي، وتضيف عليه، وتطوره.</a:t>
            </a:r>
          </a:p>
        </p:txBody>
      </p:sp>
    </p:spTree>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عنوان 1">
            <a:extLst>
              <a:ext uri="{FF2B5EF4-FFF2-40B4-BE49-F238E27FC236}">
                <a16:creationId xmlns:a16="http://schemas.microsoft.com/office/drawing/2014/main" id="{53DA98D3-9058-4A26-B201-F9A017A77399}"/>
              </a:ext>
            </a:extLst>
          </p:cNvPr>
          <p:cNvSpPr>
            <a:spLocks noGrp="1"/>
          </p:cNvSpPr>
          <p:nvPr>
            <p:ph type="title"/>
          </p:nvPr>
        </p:nvSpPr>
        <p:spPr/>
        <p:txBody>
          <a:bodyPr/>
          <a:lstStyle/>
          <a:p>
            <a:pPr eaLnBrk="1" hangingPunct="1"/>
            <a:endParaRPr lang="ar-SA" altLang="en-US"/>
          </a:p>
        </p:txBody>
      </p:sp>
      <p:sp>
        <p:nvSpPr>
          <p:cNvPr id="69635" name="عنصر نائب للمحتوى 2">
            <a:extLst>
              <a:ext uri="{FF2B5EF4-FFF2-40B4-BE49-F238E27FC236}">
                <a16:creationId xmlns:a16="http://schemas.microsoft.com/office/drawing/2014/main" id="{D5F30CC9-8D88-4E50-A85A-CAEDE7A31362}"/>
              </a:ext>
            </a:extLst>
          </p:cNvPr>
          <p:cNvSpPr>
            <a:spLocks noGrp="1"/>
          </p:cNvSpPr>
          <p:nvPr>
            <p:ph idx="1"/>
          </p:nvPr>
        </p:nvSpPr>
        <p:spPr/>
        <p:txBody>
          <a:bodyPr/>
          <a:lstStyle/>
          <a:p>
            <a:pPr marL="0" indent="0" eaLnBrk="1" hangingPunct="1">
              <a:buFont typeface="Arial" panose="020B0604020202020204" pitchFamily="34" charset="0"/>
              <a:buNone/>
              <a:defRPr/>
            </a:pPr>
            <a:r>
              <a:rPr lang="ar-SA" altLang="en-US" sz="4400" dirty="0"/>
              <a:t>- ثاني عشر: التركيز على الجهود الشعبية في العمل على برنامج المقاطعة.</a:t>
            </a:r>
          </a:p>
          <a:p>
            <a:pPr eaLnBrk="1" hangingPunct="1">
              <a:buFontTx/>
              <a:buChar char="-"/>
              <a:defRPr/>
            </a:pPr>
            <a:r>
              <a:rPr lang="ar-SA" altLang="en-US" sz="4400" dirty="0"/>
              <a:t>وهنا يمكن التركيز على تذكير الأنظمة بما قصّرت فيه.</a:t>
            </a:r>
          </a:p>
          <a:p>
            <a:pPr eaLnBrk="1" hangingPunct="1">
              <a:buFontTx/>
              <a:buChar char="-"/>
              <a:defRPr/>
            </a:pPr>
            <a:r>
              <a:rPr lang="ar-SA" altLang="en-US" sz="4400" dirty="0"/>
              <a:t>وعلى سبيل المثال تذكير دول النفط بالسلاح الذي بين أيديهم وضرورة استخدامه.</a:t>
            </a:r>
          </a:p>
        </p:txBody>
      </p:sp>
    </p:spTree>
  </p:cSld>
  <p:clrMapOvr>
    <a:masterClrMapping/>
  </p:clrMapOvr>
</p:sld>
</file>

<file path=ppt/theme/theme1.xml><?xml version="1.0" encoding="utf-8"?>
<a:theme xmlns:a="http://schemas.openxmlformats.org/drawingml/2006/main" name="سمة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2758</TotalTime>
  <Words>3072</Words>
  <Application>Microsoft Office PowerPoint</Application>
  <PresentationFormat>عرض على الشاشة (4:3)</PresentationFormat>
  <Paragraphs>176</Paragraphs>
  <Slides>96</Slides>
  <Notes>0</Notes>
  <HiddenSlides>0</HiddenSlides>
  <MMClips>0</MMClips>
  <ScaleCrop>false</ScaleCrop>
  <HeadingPairs>
    <vt:vector size="4" baseType="variant">
      <vt:variant>
        <vt:lpstr>نسق</vt:lpstr>
      </vt:variant>
      <vt:variant>
        <vt:i4>1</vt:i4>
      </vt:variant>
      <vt:variant>
        <vt:lpstr>عناوين الشرائح</vt:lpstr>
      </vt:variant>
      <vt:variant>
        <vt:i4>96</vt:i4>
      </vt:variant>
    </vt:vector>
  </HeadingPairs>
  <TitlesOfParts>
    <vt:vector size="97" baseType="lpstr">
      <vt:lpstr>سمة Office</vt:lpstr>
      <vt:lpstr>مقاطعة الاحتلال الإسرائيلي</vt:lpstr>
      <vt:lpstr>عرض تقديمي في PowerPoint</vt:lpstr>
      <vt:lpstr>عرض تقديمي في PowerPoint</vt:lpstr>
      <vt:lpstr>مقدمة</vt:lpstr>
      <vt:lpstr>عرض تقديمي في PowerPoint</vt:lpstr>
      <vt:lpstr>عرض تقديمي في PowerPoint</vt:lpstr>
      <vt:lpstr>عرض تقديمي في PowerPoint</vt:lpstr>
      <vt:lpstr>عرض تقديمي في PowerPoint</vt:lpstr>
      <vt:lpstr>عرض تقديمي في PowerPoint</vt:lpstr>
      <vt:lpstr>كيف تعامل الشعب الفلسطيني مع المقاطعة تاريخياً؟</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مشروعية المقاطعة الاقتصادية في القانون الدولي</vt:lpstr>
      <vt:lpstr>عرض تقديمي في PowerPoint</vt:lpstr>
      <vt:lpstr>عرض تقديمي في PowerPoint</vt:lpstr>
      <vt:lpstr>عرض تقديمي في PowerPoint</vt:lpstr>
      <vt:lpstr>مشروعية مقاطعة إسرائيل</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الإطار القانوني للمقاطعة العربية لـ"إسرائيل" في إطار جامعة الدول العربية</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موقف إسرائيل من حركة المقاطعة</vt:lpstr>
      <vt:lpstr>عرض تقديمي في PowerPoint</vt:lpstr>
      <vt:lpstr>أخطر مظهرين للتطبيع من جانب السلطة</vt:lpstr>
      <vt:lpstr>نجاحات حركة المقاطعة</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الجهود الإسرائيلية المضادة </vt:lpstr>
      <vt:lpstr>عرض تقديمي في PowerPoint</vt:lpstr>
      <vt:lpstr>عرض تقديمي في PowerPoint</vt:lpstr>
      <vt:lpstr>عرض تقديمي في PowerPoint</vt:lpstr>
      <vt:lpstr>عرض تقديمي في PowerPoint</vt:lpstr>
      <vt:lpstr>محاولة لبناء تصور إستراتيجي لمقاطعة إسرائيل</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مقاطعة الاحتلال الإسرائيلي</dc:title>
  <dc:creator>Star</dc:creator>
  <cp:lastModifiedBy>islam elaloul</cp:lastModifiedBy>
  <cp:revision>82</cp:revision>
  <dcterms:created xsi:type="dcterms:W3CDTF">2016-03-17T04:15:58Z</dcterms:created>
  <dcterms:modified xsi:type="dcterms:W3CDTF">2019-06-30T07:09:17Z</dcterms:modified>
</cp:coreProperties>
</file>