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B0CF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38" autoAdjust="0"/>
  </p:normalViewPr>
  <p:slideViewPr>
    <p:cSldViewPr>
      <p:cViewPr varScale="1">
        <p:scale>
          <a:sx n="74" d="100"/>
          <a:sy n="7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5" name="عنصر نائب للتذييل 4"/>
          <p:cNvSpPr>
            <a:spLocks noGrp="1"/>
          </p:cNvSpPr>
          <p:nvPr>
            <p:ph type="ftr" sz="quarter" idx="11"/>
          </p:nvPr>
        </p:nvSpPr>
        <p:spPr>
          <a:xfrm>
            <a:off x="3124200" y="6356351"/>
            <a:ext cx="28956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1600201"/>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4" name="عنصر نائب للتاريخ 3"/>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5" name="عنصر نائب للتذييل 4"/>
          <p:cNvSpPr>
            <a:spLocks noGrp="1"/>
          </p:cNvSpPr>
          <p:nvPr>
            <p:ph type="ftr" sz="quarter" idx="11"/>
          </p:nvPr>
        </p:nvSpPr>
        <p:spPr>
          <a:xfrm>
            <a:off x="3124200" y="6356351"/>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2057400" cy="5851525"/>
          </a:xfrm>
          <a:prstGeom prst="rect">
            <a:avLst/>
          </a:prstGeom>
        </p:spPr>
        <p:txBody>
          <a:bodyPr vert="eaVert"/>
          <a:lstStyle/>
          <a:p>
            <a:r>
              <a:rPr lang="ar-SA" smtClean="0"/>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274639"/>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4" name="عنصر نائب للتاريخ 3"/>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5" name="عنصر نائب للتذييل 4"/>
          <p:cNvSpPr>
            <a:spLocks noGrp="1"/>
          </p:cNvSpPr>
          <p:nvPr>
            <p:ph type="ftr" sz="quarter" idx="11"/>
          </p:nvPr>
        </p:nvSpPr>
        <p:spPr>
          <a:xfrm>
            <a:off x="3124200" y="6356351"/>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1619" cy="6856214"/>
          </a:xfrm>
          <a:prstGeom prst="rect">
            <a:avLst/>
          </a:prstGeom>
        </p:spPr>
      </p:pic>
      <p:sp>
        <p:nvSpPr>
          <p:cNvPr id="2" name="Title 1"/>
          <p:cNvSpPr>
            <a:spLocks noGrp="1"/>
          </p:cNvSpPr>
          <p:nvPr>
            <p:ph type="ctrTitle"/>
          </p:nvPr>
        </p:nvSpPr>
        <p:spPr>
          <a:xfrm>
            <a:off x="2019299" y="1871133"/>
            <a:ext cx="5111752" cy="1515533"/>
          </a:xfrm>
          <a:prstGeom prst="rect">
            <a:avLst/>
          </a:prstGeo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a:prstGeom prst="rect">
            <a:avLst/>
          </a:prstGeo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6" y="5037663"/>
            <a:ext cx="673100" cy="279400"/>
          </a:xfrm>
          <a:prstGeom prst="rect">
            <a:avLst/>
          </a:prstGeom>
        </p:spPr>
        <p:txBody>
          <a:bodyPr/>
          <a:lstStyle/>
          <a:p>
            <a:r>
              <a:rPr lang="en-US" smtClean="0"/>
              <a:t>25/04/2018</a:t>
            </a:r>
            <a:endParaRPr lang="en-US" dirty="0"/>
          </a:p>
        </p:txBody>
      </p:sp>
      <p:sp>
        <p:nvSpPr>
          <p:cNvPr id="5" name="Footer Placeholder 4"/>
          <p:cNvSpPr>
            <a:spLocks noGrp="1"/>
          </p:cNvSpPr>
          <p:nvPr>
            <p:ph type="ftr" sz="quarter" idx="11"/>
          </p:nvPr>
        </p:nvSpPr>
        <p:spPr>
          <a:xfrm>
            <a:off x="2019299" y="5037663"/>
            <a:ext cx="3910976"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17678" y="5037663"/>
            <a:ext cx="413375"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2019301"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BH"/>
          </a:p>
        </p:txBody>
      </p:sp>
      <p:sp>
        <p:nvSpPr>
          <p:cNvPr id="3" name="عنصر نائب للمحتوى 2"/>
          <p:cNvSpPr>
            <a:spLocks noGrp="1"/>
          </p:cNvSpPr>
          <p:nvPr>
            <p:ph idx="1"/>
          </p:nvPr>
        </p:nvSpPr>
        <p:spPr>
          <a:xfrm>
            <a:off x="457200" y="1600201"/>
            <a:ext cx="8229600" cy="4525963"/>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4" name="عنصر نائب للتاريخ 3"/>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5" name="عنصر نائب للتذييل 4"/>
          <p:cNvSpPr>
            <a:spLocks noGrp="1"/>
          </p:cNvSpPr>
          <p:nvPr>
            <p:ph type="ftr" sz="quarter" idx="11"/>
          </p:nvPr>
        </p:nvSpPr>
        <p:spPr>
          <a:xfrm>
            <a:off x="3124200" y="6356351"/>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BH"/>
          </a:p>
        </p:txBody>
      </p:sp>
      <p:sp>
        <p:nvSpPr>
          <p:cNvPr id="3" name="عنصر نائب للنص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5" name="عنصر نائب للتذييل 4"/>
          <p:cNvSpPr>
            <a:spLocks noGrp="1"/>
          </p:cNvSpPr>
          <p:nvPr>
            <p:ph type="ftr" sz="quarter" idx="11"/>
          </p:nvPr>
        </p:nvSpPr>
        <p:spPr>
          <a:xfrm>
            <a:off x="3124200" y="6356351"/>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BH"/>
          </a:p>
        </p:txBody>
      </p:sp>
      <p:sp>
        <p:nvSpPr>
          <p:cNvPr id="3" name="عنصر نائب للمحتوى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4" name="عنصر نائب للمحتوى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5" name="عنصر نائب للتاريخ 4"/>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6" name="عنصر نائب للتذييل 5"/>
          <p:cNvSpPr>
            <a:spLocks noGrp="1"/>
          </p:cNvSpPr>
          <p:nvPr>
            <p:ph type="ftr" sz="quarter" idx="11"/>
          </p:nvPr>
        </p:nvSpPr>
        <p:spPr>
          <a:xfrm>
            <a:off x="3124200" y="6356351"/>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BH"/>
          </a:p>
        </p:txBody>
      </p:sp>
      <p:sp>
        <p:nvSpPr>
          <p:cNvPr id="3" name="عنصر نائب للنص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5" name="عنصر نائب للنص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7" name="عنصر نائب للتاريخ 6"/>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8" name="عنصر نائب للتذييل 7"/>
          <p:cNvSpPr>
            <a:spLocks noGrp="1"/>
          </p:cNvSpPr>
          <p:nvPr>
            <p:ph type="ftr" sz="quarter" idx="11"/>
          </p:nvPr>
        </p:nvSpPr>
        <p:spPr>
          <a:xfrm>
            <a:off x="3124200" y="6356351"/>
            <a:ext cx="28956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BH"/>
          </a:p>
        </p:txBody>
      </p:sp>
      <p:sp>
        <p:nvSpPr>
          <p:cNvPr id="3" name="عنصر نائب للتاريخ 2"/>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4" name="عنصر نائب للتذييل 3"/>
          <p:cNvSpPr>
            <a:spLocks noGrp="1"/>
          </p:cNvSpPr>
          <p:nvPr>
            <p:ph type="ftr" sz="quarter" idx="11"/>
          </p:nvPr>
        </p:nvSpPr>
        <p:spPr>
          <a:xfrm>
            <a:off x="3124200" y="6356351"/>
            <a:ext cx="28956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3" name="عنصر نائب للتذييل 2"/>
          <p:cNvSpPr>
            <a:spLocks noGrp="1"/>
          </p:cNvSpPr>
          <p:nvPr>
            <p:ph type="ftr" sz="quarter" idx="11"/>
          </p:nvPr>
        </p:nvSpPr>
        <p:spPr>
          <a:xfrm>
            <a:off x="3124200" y="6356351"/>
            <a:ext cx="28956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BH"/>
          </a:p>
        </p:txBody>
      </p:sp>
      <p:sp>
        <p:nvSpPr>
          <p:cNvPr id="3" name="عنصر نائب للمحتوى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BH"/>
          </a:p>
        </p:txBody>
      </p:sp>
      <p:sp>
        <p:nvSpPr>
          <p:cNvPr id="4" name="عنصر نائب للنص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6" name="عنصر نائب للتذييل 5"/>
          <p:cNvSpPr>
            <a:spLocks noGrp="1"/>
          </p:cNvSpPr>
          <p:nvPr>
            <p:ph type="ftr" sz="quarter" idx="11"/>
          </p:nvPr>
        </p:nvSpPr>
        <p:spPr>
          <a:xfrm>
            <a:off x="3124200" y="6356351"/>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1"/>
            <a:ext cx="5486400" cy="566738"/>
          </a:xfrm>
          <a:prstGeom prst="rect">
            <a:avLst/>
          </a:prstGeom>
        </p:spPr>
        <p:txBody>
          <a:bodyPr anchor="b"/>
          <a:lstStyle>
            <a:lvl1pPr algn="r">
              <a:defRPr sz="2000" b="1"/>
            </a:lvl1pPr>
          </a:lstStyle>
          <a:p>
            <a:r>
              <a:rPr lang="ar-SA" smtClean="0"/>
              <a:t>انقر لتحرير نمط العنوان الرئيسي</a:t>
            </a:r>
            <a:endParaRPr lang="ar-BH"/>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BH"/>
          </a:p>
        </p:txBody>
      </p:sp>
      <p:sp>
        <p:nvSpPr>
          <p:cNvPr id="4" name="عنصر نائب للنص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6356351"/>
            <a:ext cx="2133600" cy="365125"/>
          </a:xfrm>
          <a:prstGeom prst="rect">
            <a:avLst/>
          </a:prstGeom>
        </p:spPr>
        <p:txBody>
          <a:bodyPr/>
          <a:lstStyle/>
          <a:p>
            <a:fld id="{992AC1CA-7161-46AA-A2D9-30CAAE63B96E}" type="datetimeFigureOut">
              <a:rPr lang="ar-BH" smtClean="0"/>
              <a:pPr/>
              <a:t>03/08/1439</a:t>
            </a:fld>
            <a:endParaRPr lang="ar-BH"/>
          </a:p>
        </p:txBody>
      </p:sp>
      <p:sp>
        <p:nvSpPr>
          <p:cNvPr id="6" name="عنصر نائب للتذييل 5"/>
          <p:cNvSpPr>
            <a:spLocks noGrp="1"/>
          </p:cNvSpPr>
          <p:nvPr>
            <p:ph type="ftr" sz="quarter" idx="11"/>
          </p:nvPr>
        </p:nvSpPr>
        <p:spPr>
          <a:xfrm>
            <a:off x="3124200" y="6356351"/>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1"/>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4" cstate="print"/>
          <a:stretch>
            <a:fillRect/>
          </a:stretch>
        </p:blipFill>
        <p:spPr>
          <a:xfrm>
            <a:off x="1071539" y="6000768"/>
            <a:ext cx="3000396"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5" cstate="print"/>
          <a:stretch>
            <a:fillRect/>
          </a:stretch>
        </p:blipFill>
        <p:spPr>
          <a:xfrm>
            <a:off x="50860" y="5715017"/>
            <a:ext cx="949240" cy="1107635"/>
          </a:xfrm>
          <a:prstGeom prst="rect">
            <a:avLst/>
          </a:prstGeom>
        </p:spPr>
      </p:pic>
      <p:cxnSp>
        <p:nvCxnSpPr>
          <p:cNvPr id="1029" name="AutoShape 5"/>
          <p:cNvCxnSpPr>
            <a:cxnSpLocks noChangeShapeType="1"/>
          </p:cNvCxnSpPr>
          <p:nvPr userDrawn="1"/>
        </p:nvCxnSpPr>
        <p:spPr bwMode="auto">
          <a:xfrm rot="5400000">
            <a:off x="-896975" y="4460882"/>
            <a:ext cx="2071702" cy="7939"/>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1222" y="3207938"/>
            <a:ext cx="273052" cy="795"/>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palinfo.com/260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sravoice.ps/post/2019"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linfo.com/233569" TargetMode="External"/><Relationship Id="rId2" Type="http://schemas.openxmlformats.org/officeDocument/2006/relationships/hyperlink" Target="http://www.wattan.tv/news/237122.html"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palinfo.com/4873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alasra.ps/ar/index.php?act=post&amp;id=32011" TargetMode="External"/><Relationship Id="rId2" Type="http://schemas.openxmlformats.org/officeDocument/2006/relationships/hyperlink" Target="http://mod.gov.ps/wordpress/?p=50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palinfo.com/2269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od.gov.ps/wordpress/?p=115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الحياة اليومية للأسرى خلف القضبان</a:t>
            </a:r>
            <a:endParaRPr lang="en-GB" dirty="0"/>
          </a:p>
        </p:txBody>
      </p:sp>
      <p:sp>
        <p:nvSpPr>
          <p:cNvPr id="3" name="Subtitle 2"/>
          <p:cNvSpPr>
            <a:spLocks noGrp="1"/>
          </p:cNvSpPr>
          <p:nvPr>
            <p:ph type="subTitle" idx="1"/>
          </p:nvPr>
        </p:nvSpPr>
        <p:spPr>
          <a:xfrm>
            <a:off x="1547664" y="3573016"/>
            <a:ext cx="5904656" cy="1918902"/>
          </a:xfrm>
        </p:spPr>
        <p:txBody>
          <a:bodyPr>
            <a:normAutofit/>
          </a:bodyPr>
          <a:lstStyle/>
          <a:p>
            <a:r>
              <a:rPr lang="ar-SA" sz="2000" dirty="0" smtClean="0"/>
              <a:t>أكاديمية دراسات اللاجئين</a:t>
            </a:r>
            <a:endParaRPr lang="en-US" sz="2000" dirty="0" smtClean="0"/>
          </a:p>
          <a:p>
            <a:r>
              <a:rPr lang="ar-SA" sz="2000" dirty="0" smtClean="0"/>
              <a:t>الدبلوم المكثف في دراسات الأسرى</a:t>
            </a:r>
            <a:r>
              <a:rPr lang="ar-SA" dirty="0" smtClean="0"/>
              <a:t> </a:t>
            </a:r>
          </a:p>
          <a:p>
            <a:r>
              <a:rPr lang="ar-SA" sz="2500" b="1" dirty="0" smtClean="0">
                <a:solidFill>
                  <a:srgbClr val="FF0000"/>
                </a:solidFill>
              </a:rPr>
              <a:t>المحاضرة: أسيل موسى هندي</a:t>
            </a:r>
          </a:p>
          <a:p>
            <a:r>
              <a:rPr lang="ar-SA" sz="2000" dirty="0" smtClean="0"/>
              <a:t>بكالوريوس لغة فرنسية وعلوم سياسية بدرجة امتياز- جامعة بيرزيت </a:t>
            </a:r>
          </a:p>
          <a:p>
            <a:endParaRPr lang="en-GB" dirty="0"/>
          </a:p>
        </p:txBody>
      </p:sp>
    </p:spTree>
    <p:extLst>
      <p:ext uri="{BB962C8B-B14F-4D97-AF65-F5344CB8AC3E}">
        <p14:creationId xmlns:p14="http://schemas.microsoft.com/office/powerpoint/2010/main" xmlns="" val="4259073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lstStyle/>
          <a:p>
            <a:pPr algn="r"/>
            <a:r>
              <a:rPr lang="ar-SA" sz="4000" b="1" dirty="0" smtClean="0">
                <a:cs typeface="+mn-cs"/>
              </a:rPr>
              <a:t>المصطلحات التي يستخدمها الأسرى في السجون:</a:t>
            </a:r>
            <a:endParaRPr lang="en-GB" sz="4000" b="1" dirty="0">
              <a:cs typeface="+mn-cs"/>
            </a:endParaRPr>
          </a:p>
        </p:txBody>
      </p:sp>
      <p:sp>
        <p:nvSpPr>
          <p:cNvPr id="4" name="TextBox 3"/>
          <p:cNvSpPr txBox="1"/>
          <p:nvPr/>
        </p:nvSpPr>
        <p:spPr>
          <a:xfrm>
            <a:off x="5076058" y="1988840"/>
            <a:ext cx="3388676" cy="4201150"/>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v"/>
            </a:pPr>
            <a:r>
              <a:rPr lang="ar-SA" b="1" dirty="0" smtClean="0"/>
              <a:t>مفردات من اللغة العربية:</a:t>
            </a:r>
          </a:p>
          <a:p>
            <a:pPr algn="just" rtl="1">
              <a:lnSpc>
                <a:spcPct val="150000"/>
              </a:lnSpc>
            </a:pPr>
            <a:r>
              <a:rPr lang="ar-SA" sz="1600" b="1" u="sng" dirty="0" smtClean="0"/>
              <a:t>القلعة</a:t>
            </a:r>
            <a:r>
              <a:rPr lang="ar-SA" sz="1600" b="1" dirty="0" smtClean="0"/>
              <a:t>: </a:t>
            </a:r>
            <a:r>
              <a:rPr lang="ar-SA" sz="1600" dirty="0"/>
              <a:t>وهو الاسم الذي يطلقه الاسرى على السجن</a:t>
            </a:r>
            <a:r>
              <a:rPr lang="en-GB" sz="1600" dirty="0"/>
              <a:t>.</a:t>
            </a:r>
          </a:p>
          <a:p>
            <a:pPr algn="just" rtl="1">
              <a:lnSpc>
                <a:spcPct val="150000"/>
              </a:lnSpc>
            </a:pPr>
            <a:r>
              <a:rPr lang="ar-SA" sz="1600" b="1" u="sng" dirty="0"/>
              <a:t>الفورة</a:t>
            </a:r>
            <a:r>
              <a:rPr lang="ar-SA" sz="1600" b="1" dirty="0"/>
              <a:t>: </a:t>
            </a:r>
            <a:r>
              <a:rPr lang="ar-SA" sz="1600" dirty="0"/>
              <a:t>خروج الأسرى من غرفهم الى الساحات لفترة زمنية محددة، </a:t>
            </a:r>
            <a:r>
              <a:rPr lang="ar-SA" sz="1600" dirty="0" smtClean="0"/>
              <a:t>غالباً ما تكون عبارة عن مرتين باليوم.</a:t>
            </a:r>
            <a:endParaRPr lang="en-GB" sz="1600" dirty="0"/>
          </a:p>
          <a:p>
            <a:pPr algn="just">
              <a:lnSpc>
                <a:spcPct val="150000"/>
              </a:lnSpc>
            </a:pPr>
            <a:r>
              <a:rPr lang="ar-SA" sz="1600" b="1" u="sng" dirty="0" smtClean="0"/>
              <a:t>استنفار</a:t>
            </a:r>
            <a:r>
              <a:rPr lang="ar-SA" sz="1600" b="1" dirty="0" smtClean="0"/>
              <a:t>: </a:t>
            </a:r>
            <a:r>
              <a:rPr lang="ar-SA" sz="1600" dirty="0" smtClean="0"/>
              <a:t>وجود مشكلة وخلاف بين الأسرى </a:t>
            </a:r>
            <a:r>
              <a:rPr lang="ar-SA" sz="1600" dirty="0"/>
              <a:t>أو </a:t>
            </a:r>
            <a:r>
              <a:rPr lang="ar-SA" sz="1600" dirty="0" smtClean="0"/>
              <a:t>عندما يرغب الأسرى باستفزاز إدارة السجن.</a:t>
            </a:r>
            <a:endParaRPr lang="en-GB" sz="1600" dirty="0"/>
          </a:p>
          <a:p>
            <a:pPr algn="r">
              <a:lnSpc>
                <a:spcPct val="150000"/>
              </a:lnSpc>
            </a:pPr>
            <a:r>
              <a:rPr lang="ar-SA" sz="1600" b="1" u="sng" dirty="0" smtClean="0"/>
              <a:t>غيمت</a:t>
            </a:r>
            <a:r>
              <a:rPr lang="ar-SA" sz="1600" b="1" dirty="0" smtClean="0"/>
              <a:t>: </a:t>
            </a:r>
            <a:r>
              <a:rPr lang="ar-SA" sz="1600" dirty="0" smtClean="0"/>
              <a:t>تواجد لأحد موظفي الإدارة بالقرب من </a:t>
            </a:r>
            <a:r>
              <a:rPr lang="ar-SA" sz="1600" dirty="0"/>
              <a:t>الغرف او </a:t>
            </a:r>
            <a:r>
              <a:rPr lang="ar-SA" sz="1600" dirty="0" smtClean="0"/>
              <a:t>الأقسام.</a:t>
            </a:r>
          </a:p>
          <a:p>
            <a:pPr algn="r">
              <a:lnSpc>
                <a:spcPct val="150000"/>
              </a:lnSpc>
            </a:pPr>
            <a:endParaRPr lang="en-GB" sz="1600" dirty="0"/>
          </a:p>
        </p:txBody>
      </p:sp>
      <p:sp>
        <p:nvSpPr>
          <p:cNvPr id="3" name="TextBox 2"/>
          <p:cNvSpPr txBox="1"/>
          <p:nvPr/>
        </p:nvSpPr>
        <p:spPr>
          <a:xfrm>
            <a:off x="509157" y="2348880"/>
            <a:ext cx="1901537" cy="2862322"/>
          </a:xfrm>
          <a:prstGeom prst="rect">
            <a:avLst/>
          </a:prstGeom>
          <a:noFill/>
        </p:spPr>
        <p:txBody>
          <a:bodyPr wrap="square" rtlCol="0">
            <a:spAutoFit/>
          </a:bodyPr>
          <a:lstStyle/>
          <a:p>
            <a:pPr algn="justLow"/>
            <a:r>
              <a:rPr lang="ar-SA" b="1" dirty="0">
                <a:solidFill>
                  <a:schemeClr val="accent2"/>
                </a:solidFill>
              </a:rPr>
              <a:t>احالات مرجعية: </a:t>
            </a:r>
          </a:p>
          <a:p>
            <a:pPr algn="justLow"/>
            <a:r>
              <a:rPr lang="ar-SA" dirty="0">
                <a:solidFill>
                  <a:schemeClr val="tx2"/>
                </a:solidFill>
              </a:rPr>
              <a:t>المركز الفلسطيني للإعلام. </a:t>
            </a:r>
            <a:r>
              <a:rPr lang="ar-SA" dirty="0" smtClean="0">
                <a:solidFill>
                  <a:schemeClr val="tx2"/>
                </a:solidFill>
              </a:rPr>
              <a:t>"لغة السجون.. مصطلحات لا يفهمها إلا الأسرى"، 20/04/2015، </a:t>
            </a:r>
            <a:r>
              <a:rPr lang="ar-SA" dirty="0">
                <a:solidFill>
                  <a:schemeClr val="tx2"/>
                </a:solidFill>
              </a:rPr>
              <a:t>متاح على الرابط : </a:t>
            </a:r>
            <a:r>
              <a:rPr lang="en-GB" dirty="0">
                <a:solidFill>
                  <a:schemeClr val="tx2"/>
                </a:solidFill>
                <a:hlinkClick r:id="rId2"/>
              </a:rPr>
              <a:t>https://</a:t>
            </a:r>
            <a:r>
              <a:rPr lang="en-GB" dirty="0" smtClean="0">
                <a:solidFill>
                  <a:schemeClr val="tx2"/>
                </a:solidFill>
                <a:hlinkClick r:id="rId2"/>
              </a:rPr>
              <a:t>www.palinfo.com/2605</a:t>
            </a:r>
            <a:endParaRPr lang="ar-SA" dirty="0" smtClean="0">
              <a:solidFill>
                <a:schemeClr val="tx2"/>
              </a:solidFill>
            </a:endParaRPr>
          </a:p>
          <a:p>
            <a:pPr algn="justLow"/>
            <a:endParaRPr lang="en-GB" dirty="0"/>
          </a:p>
        </p:txBody>
      </p:sp>
      <p:cxnSp>
        <p:nvCxnSpPr>
          <p:cNvPr id="6" name="Straight Connector 5"/>
          <p:cNvCxnSpPr/>
          <p:nvPr/>
        </p:nvCxnSpPr>
        <p:spPr>
          <a:xfrm>
            <a:off x="2504210" y="2586447"/>
            <a:ext cx="10391" cy="3093154"/>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08120" y="2636913"/>
            <a:ext cx="2441865" cy="2214035"/>
          </a:xfrm>
          <a:prstGeom prst="rect">
            <a:avLst/>
          </a:prstGeom>
        </p:spPr>
      </p:pic>
    </p:spTree>
    <p:extLst>
      <p:ext uri="{BB962C8B-B14F-4D97-AF65-F5344CB8AC3E}">
        <p14:creationId xmlns:p14="http://schemas.microsoft.com/office/powerpoint/2010/main" xmlns="" val="282761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548680"/>
            <a:ext cx="5053845" cy="3647152"/>
          </a:xfrm>
          <a:prstGeom prst="rect">
            <a:avLst/>
          </a:prstGeom>
          <a:noFill/>
        </p:spPr>
        <p:txBody>
          <a:bodyPr wrap="square" rtlCol="0">
            <a:spAutoFit/>
          </a:bodyPr>
          <a:lstStyle/>
          <a:p>
            <a:pPr algn="justLow" rtl="1">
              <a:lnSpc>
                <a:spcPct val="150000"/>
              </a:lnSpc>
            </a:pPr>
            <a:r>
              <a:rPr lang="ar-SA" sz="1600" b="1" u="sng" dirty="0"/>
              <a:t>البريد</a:t>
            </a:r>
            <a:r>
              <a:rPr lang="ar-SA" sz="1600" b="1" dirty="0"/>
              <a:t>: </a:t>
            </a:r>
            <a:r>
              <a:rPr lang="ar-SA" sz="1600" dirty="0"/>
              <a:t>وهي عباره عن الرسائل المتبادلة بين الاسرى انفسهم وبين الأسرى </a:t>
            </a:r>
            <a:r>
              <a:rPr lang="ar-SA" sz="1600" dirty="0" smtClean="0"/>
              <a:t>وذويهم.</a:t>
            </a:r>
          </a:p>
          <a:p>
            <a:pPr algn="justLow" rtl="1">
              <a:lnSpc>
                <a:spcPct val="150000"/>
              </a:lnSpc>
            </a:pPr>
            <a:endParaRPr lang="en-GB" sz="1000" dirty="0"/>
          </a:p>
          <a:p>
            <a:pPr algn="justLow">
              <a:lnSpc>
                <a:spcPct val="150000"/>
              </a:lnSpc>
            </a:pPr>
            <a:r>
              <a:rPr lang="ar-SA" sz="1600" b="1" u="sng" dirty="0" smtClean="0"/>
              <a:t>الكبسولة</a:t>
            </a:r>
            <a:r>
              <a:rPr lang="ar-SA" sz="1600" b="1" dirty="0" smtClean="0"/>
              <a:t>: </a:t>
            </a:r>
            <a:r>
              <a:rPr lang="ar-SA" sz="1600" dirty="0"/>
              <a:t>الطريقة التي يقوم بها الاسرى بتسريب المعلومات والرسائل الى خارج السجن، اذ يقوموا بكتابة الرسالة ومن ثم وضعها في كبسولة دواء ويقوموا </a:t>
            </a:r>
            <a:r>
              <a:rPr lang="ar-SA" sz="1600" dirty="0" smtClean="0"/>
              <a:t>ببلعها.</a:t>
            </a:r>
          </a:p>
          <a:p>
            <a:pPr algn="justLow">
              <a:lnSpc>
                <a:spcPct val="150000"/>
              </a:lnSpc>
            </a:pPr>
            <a:endParaRPr lang="ar-SA" sz="1000" dirty="0" smtClean="0"/>
          </a:p>
          <a:p>
            <a:pPr algn="justLow">
              <a:lnSpc>
                <a:spcPct val="150000"/>
              </a:lnSpc>
            </a:pPr>
            <a:r>
              <a:rPr lang="ar-SA" sz="1600" b="1" u="sng" dirty="0" smtClean="0"/>
              <a:t>الغزال</a:t>
            </a:r>
            <a:r>
              <a:rPr lang="ar-SA" sz="1600" b="1" dirty="0"/>
              <a:t>: </a:t>
            </a:r>
            <a:r>
              <a:rPr lang="ar-SA" sz="1600" dirty="0"/>
              <a:t>جهاز الهاتف </a:t>
            </a:r>
            <a:r>
              <a:rPr lang="ar-SA" sz="1600" dirty="0" smtClean="0"/>
              <a:t>النقال.</a:t>
            </a:r>
          </a:p>
          <a:p>
            <a:pPr algn="justLow">
              <a:lnSpc>
                <a:spcPct val="150000"/>
              </a:lnSpc>
            </a:pPr>
            <a:endParaRPr lang="ar-SA" sz="1000" dirty="0" smtClean="0"/>
          </a:p>
          <a:p>
            <a:pPr algn="justLow">
              <a:lnSpc>
                <a:spcPct val="150000"/>
              </a:lnSpc>
            </a:pPr>
            <a:r>
              <a:rPr lang="ar-SA" sz="1600" b="1" u="sng" dirty="0" smtClean="0"/>
              <a:t>التلفزيون</a:t>
            </a:r>
            <a:r>
              <a:rPr lang="ar-SA" sz="1600" b="1" dirty="0" smtClean="0"/>
              <a:t>: </a:t>
            </a:r>
            <a:r>
              <a:rPr lang="ar-SA" sz="1600" dirty="0"/>
              <a:t>الملابس </a:t>
            </a:r>
            <a:r>
              <a:rPr lang="ar-SA" sz="1600" dirty="0" smtClean="0"/>
              <a:t>الداخلية للأسير.</a:t>
            </a:r>
            <a:endParaRPr lang="en-GB" dirty="0"/>
          </a:p>
          <a:p>
            <a:pPr algn="justLow"/>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8" y="476673"/>
            <a:ext cx="2461455" cy="1585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5" y="2276873"/>
            <a:ext cx="2398855" cy="22982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7" y="4077073"/>
            <a:ext cx="2195508" cy="1891179"/>
          </a:xfrm>
          <a:prstGeom prst="rect">
            <a:avLst/>
          </a:prstGeom>
        </p:spPr>
      </p:pic>
    </p:spTree>
    <p:extLst>
      <p:ext uri="{BB962C8B-B14F-4D97-AF65-F5344CB8AC3E}">
        <p14:creationId xmlns:p14="http://schemas.microsoft.com/office/powerpoint/2010/main" xmlns="" val="2770434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404665"/>
            <a:ext cx="5328592" cy="5447645"/>
          </a:xfrm>
          <a:prstGeom prst="rect">
            <a:avLst/>
          </a:prstGeom>
          <a:noFill/>
        </p:spPr>
        <p:txBody>
          <a:bodyPr wrap="square" rtlCol="0">
            <a:spAutoFit/>
          </a:bodyPr>
          <a:lstStyle/>
          <a:p>
            <a:pPr marL="285750" indent="-285750" algn="justLow" rtl="1">
              <a:buFont typeface="Wingdings" panose="05000000000000000000" pitchFamily="2" charset="2"/>
              <a:buChar char="v"/>
            </a:pPr>
            <a:r>
              <a:rPr lang="ar-SA" b="1" dirty="0" smtClean="0"/>
              <a:t>مفردات من اللغة العبرية:</a:t>
            </a:r>
          </a:p>
          <a:p>
            <a:pPr algn="justLow" rtl="1">
              <a:lnSpc>
                <a:spcPct val="150000"/>
              </a:lnSpc>
            </a:pPr>
            <a:r>
              <a:rPr lang="ar-SA" sz="1600" b="1" u="sng" dirty="0" smtClean="0"/>
              <a:t>البرش</a:t>
            </a:r>
            <a:r>
              <a:rPr lang="ar-SA" sz="1600" b="1" dirty="0" smtClean="0"/>
              <a:t>: </a:t>
            </a:r>
            <a:r>
              <a:rPr lang="ar-SA" sz="1600" dirty="0" smtClean="0"/>
              <a:t>السرير </a:t>
            </a:r>
            <a:r>
              <a:rPr lang="ar-SA" sz="1600" dirty="0"/>
              <a:t>الذي ينام عليه الأسير. </a:t>
            </a:r>
            <a:endParaRPr lang="ar-SA" sz="1600" dirty="0" smtClean="0"/>
          </a:p>
          <a:p>
            <a:pPr algn="justLow" rtl="1">
              <a:lnSpc>
                <a:spcPct val="150000"/>
              </a:lnSpc>
            </a:pPr>
            <a:r>
              <a:rPr lang="ar-SA" sz="1600" b="1" u="sng" dirty="0" smtClean="0"/>
              <a:t>اسفرا</a:t>
            </a:r>
            <a:r>
              <a:rPr lang="ar-SA" sz="1600" b="1" dirty="0"/>
              <a:t>: </a:t>
            </a:r>
            <a:r>
              <a:rPr lang="ar-SA" sz="1600" dirty="0"/>
              <a:t>تعني عدد، أي قيام الجنود بعد الأسرى في كل غرفة وتتم 3 مرات في اليوم.</a:t>
            </a:r>
            <a:endParaRPr lang="en-GB" sz="1600" dirty="0"/>
          </a:p>
          <a:p>
            <a:pPr algn="justLow" rtl="1">
              <a:lnSpc>
                <a:spcPct val="150000"/>
              </a:lnSpc>
            </a:pPr>
            <a:r>
              <a:rPr lang="ar-SA" sz="1600" b="1" u="sng" dirty="0" smtClean="0"/>
              <a:t>الاشناف</a:t>
            </a:r>
            <a:r>
              <a:rPr lang="ar-SA" sz="1600" b="1" dirty="0" smtClean="0"/>
              <a:t>: </a:t>
            </a:r>
            <a:r>
              <a:rPr lang="ar-SA" sz="1600" dirty="0"/>
              <a:t>فتحة صغيرة بباب غرفة السجن.</a:t>
            </a:r>
            <a:endParaRPr lang="en-GB" sz="1600" dirty="0"/>
          </a:p>
          <a:p>
            <a:pPr algn="justLow" rtl="1">
              <a:lnSpc>
                <a:spcPct val="150000"/>
              </a:lnSpc>
            </a:pPr>
            <a:r>
              <a:rPr lang="ar-SA" sz="1600" b="1" u="sng" dirty="0" smtClean="0"/>
              <a:t>أغاف</a:t>
            </a:r>
            <a:r>
              <a:rPr lang="ar-SA" sz="1600" b="1" dirty="0" smtClean="0"/>
              <a:t>: </a:t>
            </a:r>
            <a:r>
              <a:rPr lang="ar-SA" sz="1600" dirty="0"/>
              <a:t>قسم.</a:t>
            </a:r>
            <a:endParaRPr lang="en-GB" sz="1600" dirty="0"/>
          </a:p>
          <a:p>
            <a:pPr algn="justLow" rtl="1">
              <a:lnSpc>
                <a:spcPct val="150000"/>
              </a:lnSpc>
            </a:pPr>
            <a:r>
              <a:rPr lang="ar-SA" sz="1600" b="1" u="sng" dirty="0" smtClean="0"/>
              <a:t>الدوبير</a:t>
            </a:r>
            <a:r>
              <a:rPr lang="ar-SA" sz="1600" b="1" dirty="0" smtClean="0"/>
              <a:t>: </a:t>
            </a:r>
            <a:r>
              <a:rPr lang="ar-SA" sz="1600" dirty="0"/>
              <a:t>المتكلم باسم المعتقلين بالقسم وممثل المعتقلين امام ادارة </a:t>
            </a:r>
            <a:r>
              <a:rPr lang="ar-SA" sz="1600" dirty="0" smtClean="0"/>
              <a:t>السجن.</a:t>
            </a:r>
            <a:endParaRPr lang="en-GB" sz="1600" dirty="0"/>
          </a:p>
          <a:p>
            <a:pPr algn="justLow" rtl="1">
              <a:lnSpc>
                <a:spcPct val="150000"/>
              </a:lnSpc>
            </a:pPr>
            <a:r>
              <a:rPr lang="ar-SA" sz="1600" b="1" u="sng" dirty="0" smtClean="0"/>
              <a:t>الشاويش</a:t>
            </a:r>
            <a:r>
              <a:rPr lang="ar-SA" sz="1600" b="1" dirty="0" smtClean="0"/>
              <a:t>: </a:t>
            </a:r>
            <a:r>
              <a:rPr lang="ar-SA" sz="1600" dirty="0" smtClean="0"/>
              <a:t>مسؤول </a:t>
            </a:r>
            <a:r>
              <a:rPr lang="ar-SA" sz="1600" dirty="0"/>
              <a:t>عن ساحة القسم </a:t>
            </a:r>
            <a:r>
              <a:rPr lang="ar-SA" sz="1600" dirty="0" smtClean="0"/>
              <a:t>وهو </a:t>
            </a:r>
            <a:r>
              <a:rPr lang="ar-SA" sz="1600" dirty="0"/>
              <a:t>الرجل الثاني بعد </a:t>
            </a:r>
            <a:r>
              <a:rPr lang="ar-SA" sz="1600" dirty="0" smtClean="0"/>
              <a:t>الدوبير.</a:t>
            </a:r>
            <a:endParaRPr lang="en-GB" sz="1600" dirty="0"/>
          </a:p>
          <a:p>
            <a:pPr algn="justLow" rtl="1">
              <a:lnSpc>
                <a:spcPct val="150000"/>
              </a:lnSpc>
            </a:pPr>
            <a:r>
              <a:rPr lang="ar-SA" sz="1600" b="1" u="sng" dirty="0" smtClean="0"/>
              <a:t>المجاش</a:t>
            </a:r>
            <a:r>
              <a:rPr lang="ar-SA" sz="1600" b="1" dirty="0" smtClean="0"/>
              <a:t>: </a:t>
            </a:r>
            <a:r>
              <a:rPr lang="ar-SA" sz="1600" dirty="0" smtClean="0"/>
              <a:t>الصواني البلاستيكية </a:t>
            </a:r>
            <a:r>
              <a:rPr lang="ar-SA" sz="1600" dirty="0"/>
              <a:t>او </a:t>
            </a:r>
            <a:r>
              <a:rPr lang="ar-SA" sz="1600" dirty="0" smtClean="0"/>
              <a:t>المعدنية والتي يسكب </a:t>
            </a:r>
            <a:r>
              <a:rPr lang="ar-SA" sz="1600" dirty="0"/>
              <a:t>الطعام </a:t>
            </a:r>
            <a:r>
              <a:rPr lang="ar-SA" sz="1600" dirty="0" smtClean="0"/>
              <a:t>داخلها وتكون مقسمه الى مربعاتها.</a:t>
            </a:r>
            <a:endParaRPr lang="en-GB" sz="1600" dirty="0"/>
          </a:p>
          <a:p>
            <a:pPr algn="justLow" rtl="1">
              <a:lnSpc>
                <a:spcPct val="150000"/>
              </a:lnSpc>
            </a:pPr>
            <a:r>
              <a:rPr lang="ar-SA" sz="1600" b="1" u="sng" dirty="0" smtClean="0"/>
              <a:t>الكانتينا</a:t>
            </a:r>
            <a:r>
              <a:rPr lang="ar-SA" sz="1600" b="1" dirty="0" smtClean="0"/>
              <a:t>: </a:t>
            </a:r>
            <a:r>
              <a:rPr lang="ar-SA" sz="1600" dirty="0" smtClean="0"/>
              <a:t>المكان (البقالة) </a:t>
            </a:r>
            <a:r>
              <a:rPr lang="ar-SA" sz="1600" dirty="0"/>
              <a:t>الذي يشتري منه الاسرى </a:t>
            </a:r>
            <a:r>
              <a:rPr lang="ar-SA" sz="1600" dirty="0" smtClean="0"/>
              <a:t>احتياجاتهم.</a:t>
            </a:r>
            <a:endParaRPr lang="en-GB" sz="1600" dirty="0"/>
          </a:p>
          <a:p>
            <a:pPr algn="justLow" rtl="1">
              <a:lnSpc>
                <a:spcPct val="150000"/>
              </a:lnSpc>
            </a:pPr>
            <a:r>
              <a:rPr lang="ar-SA" sz="1600" b="1" u="sng" dirty="0" smtClean="0"/>
              <a:t>السوهير</a:t>
            </a:r>
            <a:r>
              <a:rPr lang="ar-SA" sz="1600" b="1" dirty="0" smtClean="0"/>
              <a:t>: </a:t>
            </a:r>
            <a:r>
              <a:rPr lang="ar-SA" sz="1600" dirty="0"/>
              <a:t>كلمه عبريه و تعني </a:t>
            </a:r>
            <a:r>
              <a:rPr lang="ar-SA" sz="1600" dirty="0" smtClean="0"/>
              <a:t>السجان.</a:t>
            </a:r>
            <a:endParaRPr lang="en-GB" sz="1600" dirty="0"/>
          </a:p>
          <a:p>
            <a:pPr algn="justLow" rtl="1">
              <a:lnSpc>
                <a:spcPct val="150000"/>
              </a:lnSpc>
            </a:pPr>
            <a:r>
              <a:rPr lang="ar-SA" sz="1600" b="1" u="sng" dirty="0" smtClean="0"/>
              <a:t>نكايون</a:t>
            </a:r>
            <a:r>
              <a:rPr lang="ar-SA" sz="1600" b="1" dirty="0" smtClean="0"/>
              <a:t>: </a:t>
            </a:r>
            <a:r>
              <a:rPr lang="ar-SA" sz="1600" dirty="0"/>
              <a:t>حملة التنظيف الاسبوعية حيث يتم تنظيف </a:t>
            </a:r>
            <a:r>
              <a:rPr lang="ar-SA" sz="1600" dirty="0" smtClean="0"/>
              <a:t>الغرفة </a:t>
            </a:r>
            <a:r>
              <a:rPr lang="ar-SA" sz="1600" dirty="0"/>
              <a:t>او </a:t>
            </a:r>
            <a:r>
              <a:rPr lang="ar-SA" sz="1600" dirty="0" smtClean="0"/>
              <a:t>الخيمة.</a:t>
            </a:r>
          </a:p>
          <a:p>
            <a:pPr algn="justLow" rtl="1">
              <a:lnSpc>
                <a:spcPct val="150000"/>
              </a:lnSpc>
            </a:pPr>
            <a:r>
              <a:rPr lang="ar-SA" sz="1600" b="1" u="sng" dirty="0" smtClean="0"/>
              <a:t>الشيروتيم</a:t>
            </a:r>
            <a:r>
              <a:rPr lang="ar-SA" sz="1600" b="1" dirty="0" smtClean="0"/>
              <a:t>: </a:t>
            </a:r>
            <a:r>
              <a:rPr lang="ar-SA" sz="1600" dirty="0"/>
              <a:t>دورة </a:t>
            </a:r>
            <a:r>
              <a:rPr lang="ar-SA" sz="1600" dirty="0" smtClean="0"/>
              <a:t>المياه.</a:t>
            </a:r>
          </a:p>
          <a:p>
            <a:pPr algn="justLow" rtl="1"/>
            <a:r>
              <a:rPr lang="ar-SA" b="1" dirty="0" smtClean="0"/>
              <a:t> </a:t>
            </a:r>
            <a:endParaRPr lang="en-GB"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589546"/>
            <a:ext cx="2880320" cy="15049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4084231"/>
            <a:ext cx="2808312" cy="15437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70" y="2420888"/>
            <a:ext cx="2736303" cy="1404249"/>
          </a:xfrm>
          <a:prstGeom prst="rect">
            <a:avLst/>
          </a:prstGeom>
        </p:spPr>
      </p:pic>
    </p:spTree>
    <p:extLst>
      <p:ext uri="{BB962C8B-B14F-4D97-AF65-F5344CB8AC3E}">
        <p14:creationId xmlns:p14="http://schemas.microsoft.com/office/powerpoint/2010/main" xmlns="" val="2150485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6" y="620689"/>
            <a:ext cx="5175151" cy="5239896"/>
          </a:xfrm>
          <a:prstGeom prst="rect">
            <a:avLst/>
          </a:prstGeom>
          <a:noFill/>
        </p:spPr>
        <p:txBody>
          <a:bodyPr wrap="square" rtlCol="0">
            <a:spAutoFit/>
          </a:bodyPr>
          <a:lstStyle/>
          <a:p>
            <a:pPr algn="justLow" rtl="1">
              <a:lnSpc>
                <a:spcPct val="150000"/>
              </a:lnSpc>
            </a:pPr>
            <a:r>
              <a:rPr lang="ar-SA" sz="1600" b="1" u="sng" dirty="0" smtClean="0"/>
              <a:t>النينجا</a:t>
            </a:r>
            <a:r>
              <a:rPr lang="en-GB" sz="1600" b="1" dirty="0" smtClean="0"/>
              <a:t>:</a:t>
            </a:r>
            <a:r>
              <a:rPr lang="ar-SA" sz="1600" dirty="0" smtClean="0"/>
              <a:t> القمامة.</a:t>
            </a:r>
            <a:endParaRPr lang="en-GB" sz="1600" dirty="0"/>
          </a:p>
          <a:p>
            <a:pPr algn="justLow" rtl="1">
              <a:lnSpc>
                <a:spcPct val="150000"/>
              </a:lnSpc>
            </a:pPr>
            <a:r>
              <a:rPr lang="ar-SA" sz="1600" b="1" u="sng" dirty="0"/>
              <a:t>عمال </a:t>
            </a:r>
            <a:r>
              <a:rPr lang="ar-SA" sz="1600" b="1" u="sng" dirty="0" smtClean="0"/>
              <a:t>النينجا</a:t>
            </a:r>
            <a:r>
              <a:rPr lang="en-GB" sz="1600" b="1" dirty="0" smtClean="0"/>
              <a:t>:</a:t>
            </a:r>
            <a:r>
              <a:rPr lang="ar-SA" sz="1600" dirty="0" smtClean="0"/>
              <a:t> </a:t>
            </a:r>
            <a:r>
              <a:rPr lang="ar-SA" sz="1600" dirty="0"/>
              <a:t>الاسرى الذين يقومون </a:t>
            </a:r>
            <a:r>
              <a:rPr lang="ar-SA" sz="1600" dirty="0" smtClean="0"/>
              <a:t>بإخراج القمامة.</a:t>
            </a:r>
            <a:endParaRPr lang="en-GB" sz="1600" dirty="0"/>
          </a:p>
          <a:p>
            <a:pPr algn="justLow" rtl="1">
              <a:lnSpc>
                <a:spcPct val="150000"/>
              </a:lnSpc>
            </a:pPr>
            <a:r>
              <a:rPr lang="ar-SA" sz="1600" b="1" u="sng" dirty="0" smtClean="0"/>
              <a:t>الحوفيش</a:t>
            </a:r>
            <a:r>
              <a:rPr lang="en-GB" sz="1600" b="1" dirty="0" smtClean="0"/>
              <a:t>:</a:t>
            </a:r>
            <a:r>
              <a:rPr lang="ar-SA" sz="1600" dirty="0" smtClean="0"/>
              <a:t> </a:t>
            </a:r>
            <a:r>
              <a:rPr lang="ar-SA" sz="1600" dirty="0"/>
              <a:t>الممرض – مساعد </a:t>
            </a:r>
            <a:r>
              <a:rPr lang="ar-SA" sz="1600" dirty="0" smtClean="0"/>
              <a:t>الدكتور.</a:t>
            </a:r>
            <a:endParaRPr lang="en-GB" sz="1600" dirty="0"/>
          </a:p>
          <a:p>
            <a:pPr algn="justLow" rtl="1">
              <a:lnSpc>
                <a:spcPct val="150000"/>
              </a:lnSpc>
            </a:pPr>
            <a:r>
              <a:rPr lang="ar-SA" sz="1600" b="1" u="sng" dirty="0" smtClean="0"/>
              <a:t>النحشون</a:t>
            </a:r>
            <a:r>
              <a:rPr lang="en-GB" sz="1600" b="1" dirty="0" smtClean="0"/>
              <a:t>:</a:t>
            </a:r>
            <a:r>
              <a:rPr lang="ar-SA" sz="1600" b="1" dirty="0" smtClean="0"/>
              <a:t> </a:t>
            </a:r>
            <a:r>
              <a:rPr lang="ar-SA" sz="1600" dirty="0" smtClean="0"/>
              <a:t>الوحدة المسؤولة </a:t>
            </a:r>
            <a:r>
              <a:rPr lang="ar-SA" sz="1600" dirty="0"/>
              <a:t>عن نقل الاسرى الى السجون او </a:t>
            </a:r>
            <a:r>
              <a:rPr lang="ar-SA" sz="1600" dirty="0" smtClean="0"/>
              <a:t>المحاكم.</a:t>
            </a:r>
            <a:endParaRPr lang="en-GB" sz="1600" dirty="0"/>
          </a:p>
          <a:p>
            <a:pPr algn="justLow" rtl="1">
              <a:lnSpc>
                <a:spcPct val="150000"/>
              </a:lnSpc>
            </a:pPr>
            <a:r>
              <a:rPr lang="ar-SA" sz="1600" b="1" u="sng" dirty="0" smtClean="0"/>
              <a:t>الشاباص</a:t>
            </a:r>
            <a:r>
              <a:rPr lang="en-GB" sz="1600" b="1" dirty="0" smtClean="0"/>
              <a:t>:</a:t>
            </a:r>
            <a:r>
              <a:rPr lang="ar-SA" sz="1600" b="1" dirty="0" smtClean="0"/>
              <a:t> </a:t>
            </a:r>
            <a:r>
              <a:rPr lang="ar-SA" sz="1600" dirty="0"/>
              <a:t>الوحدة المسؤولة عن ادارة المعتقلات </a:t>
            </a:r>
            <a:r>
              <a:rPr lang="ar-SA" sz="1600" dirty="0" smtClean="0"/>
              <a:t>الصهيونية.</a:t>
            </a:r>
            <a:endParaRPr lang="en-GB" sz="1600" dirty="0"/>
          </a:p>
          <a:p>
            <a:pPr algn="justLow" rtl="1">
              <a:lnSpc>
                <a:spcPct val="150000"/>
              </a:lnSpc>
            </a:pPr>
            <a:r>
              <a:rPr lang="ar-SA" sz="1600" b="1" u="sng" dirty="0" smtClean="0"/>
              <a:t>المتسادا</a:t>
            </a:r>
            <a:r>
              <a:rPr lang="ar-SA" sz="1600" b="1" dirty="0" smtClean="0"/>
              <a:t>: </a:t>
            </a:r>
            <a:r>
              <a:rPr lang="ar-SA" sz="1600" dirty="0"/>
              <a:t>الوحدة المسؤولة عن الاقتحام الليلي </a:t>
            </a:r>
            <a:r>
              <a:rPr lang="ar-SA" sz="1600" dirty="0" smtClean="0"/>
              <a:t>للأقسام </a:t>
            </a:r>
            <a:r>
              <a:rPr lang="ar-SA" sz="1600" dirty="0"/>
              <a:t>للبحث عن الهواتف الخلوية او السكاكين او الاشياء </a:t>
            </a:r>
            <a:r>
              <a:rPr lang="ar-SA" sz="1600" dirty="0" smtClean="0"/>
              <a:t>الممنوعة.</a:t>
            </a:r>
            <a:endParaRPr lang="en-GB" sz="1600" dirty="0"/>
          </a:p>
          <a:p>
            <a:pPr algn="justLow" rtl="1">
              <a:lnSpc>
                <a:spcPct val="150000"/>
              </a:lnSpc>
            </a:pPr>
            <a:r>
              <a:rPr lang="ar-SA" sz="1600" b="1" u="sng" dirty="0" smtClean="0"/>
              <a:t>البوسطة</a:t>
            </a:r>
            <a:r>
              <a:rPr lang="ar-SA" sz="1600" b="1" dirty="0" smtClean="0"/>
              <a:t>: </a:t>
            </a:r>
            <a:r>
              <a:rPr lang="ar-SA" sz="1600" dirty="0" smtClean="0"/>
              <a:t>وسيلة النقل </a:t>
            </a:r>
            <a:r>
              <a:rPr lang="ar-SA" sz="1600" dirty="0"/>
              <a:t>من سجن لآخر، </a:t>
            </a:r>
            <a:r>
              <a:rPr lang="ar-SA" sz="1600" dirty="0" smtClean="0"/>
              <a:t>وهي عبارة </a:t>
            </a:r>
            <a:r>
              <a:rPr lang="ar-SA" sz="1600" dirty="0"/>
              <a:t>عن صندوق معدني يوضع الاسرى بداخله لساعات طويله مكبلي الايدي </a:t>
            </a:r>
            <a:r>
              <a:rPr lang="ar-SA" sz="1600" dirty="0" smtClean="0"/>
              <a:t>والارجل.</a:t>
            </a:r>
            <a:endParaRPr lang="en-GB" sz="1600" dirty="0"/>
          </a:p>
          <a:p>
            <a:pPr algn="justLow" rtl="1">
              <a:lnSpc>
                <a:spcPct val="150000"/>
              </a:lnSpc>
            </a:pPr>
            <a:r>
              <a:rPr lang="ar-SA" sz="1600" b="1" u="sng" dirty="0" smtClean="0"/>
              <a:t>الشليش</a:t>
            </a:r>
            <a:r>
              <a:rPr lang="ar-SA" sz="1600" b="1" dirty="0" smtClean="0"/>
              <a:t>: </a:t>
            </a:r>
            <a:r>
              <a:rPr lang="ar-SA" sz="1600" dirty="0"/>
              <a:t>محكمة ثلثي </a:t>
            </a:r>
            <a:r>
              <a:rPr lang="ar-SA" sz="1600" dirty="0" smtClean="0"/>
              <a:t>المدة </a:t>
            </a:r>
            <a:r>
              <a:rPr lang="ar-SA" sz="1600" dirty="0"/>
              <a:t>، حيث يعرض الاسير على محكمه خاصه تقرر إما الافراج عنه او ان يقضي بقيه حكمه وغالبا ما يحكم على الاسرى بقضاء بقيه </a:t>
            </a:r>
            <a:r>
              <a:rPr lang="ar-SA" sz="1600" dirty="0" smtClean="0"/>
              <a:t>المحكومية.</a:t>
            </a:r>
            <a:endParaRPr lang="en-GB" sz="1600" dirty="0"/>
          </a:p>
          <a:p>
            <a:pPr algn="justLow" rtl="1">
              <a:lnSpc>
                <a:spcPct val="150000"/>
              </a:lnSpc>
            </a:pPr>
            <a:r>
              <a:rPr lang="ar-SA" sz="1600" b="1" u="sng" dirty="0" smtClean="0"/>
              <a:t>شحرور</a:t>
            </a:r>
            <a:r>
              <a:rPr lang="ar-SA" sz="1600" b="1" dirty="0" smtClean="0"/>
              <a:t>: </a:t>
            </a:r>
            <a:r>
              <a:rPr lang="ar-SA" sz="1600" dirty="0" smtClean="0"/>
              <a:t>تعني الافراج </a:t>
            </a:r>
            <a:r>
              <a:rPr lang="ar-SA" sz="1600" dirty="0"/>
              <a:t>عن </a:t>
            </a:r>
            <a:r>
              <a:rPr lang="ar-SA" sz="1600" dirty="0" smtClean="0"/>
              <a:t>الأسير.</a:t>
            </a:r>
            <a:endParaRPr lang="en-GB" sz="1600" dirty="0"/>
          </a:p>
          <a:p>
            <a:pPr algn="justLow"/>
            <a:endParaRPr lang="en-GB"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980728"/>
            <a:ext cx="2799035" cy="18716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3284984"/>
            <a:ext cx="2943051" cy="2199057"/>
          </a:xfrm>
          <a:prstGeom prst="rect">
            <a:avLst/>
          </a:prstGeom>
        </p:spPr>
      </p:pic>
    </p:spTree>
    <p:extLst>
      <p:ext uri="{BB962C8B-B14F-4D97-AF65-F5344CB8AC3E}">
        <p14:creationId xmlns:p14="http://schemas.microsoft.com/office/powerpoint/2010/main" xmlns="" val="246366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188641"/>
            <a:ext cx="7200897" cy="796833"/>
          </a:xfrm>
        </p:spPr>
        <p:txBody>
          <a:bodyPr/>
          <a:lstStyle/>
          <a:p>
            <a:pPr algn="r"/>
            <a:r>
              <a:rPr lang="ar-SA" b="1" dirty="0" smtClean="0">
                <a:cs typeface="+mn-cs"/>
              </a:rPr>
              <a:t>التنسيق الإداري بين السجون:</a:t>
            </a:r>
            <a:endParaRPr lang="en-GB" b="1" dirty="0">
              <a:cs typeface="+mn-cs"/>
            </a:endParaRPr>
          </a:p>
        </p:txBody>
      </p:sp>
      <p:sp>
        <p:nvSpPr>
          <p:cNvPr id="3" name="TextBox 2"/>
          <p:cNvSpPr txBox="1"/>
          <p:nvPr/>
        </p:nvSpPr>
        <p:spPr>
          <a:xfrm>
            <a:off x="3131840" y="1124745"/>
            <a:ext cx="5675717" cy="4247317"/>
          </a:xfrm>
          <a:prstGeom prst="rect">
            <a:avLst/>
          </a:prstGeom>
          <a:noFill/>
        </p:spPr>
        <p:txBody>
          <a:bodyPr wrap="square" rtlCol="0">
            <a:spAutoFit/>
          </a:bodyPr>
          <a:lstStyle/>
          <a:p>
            <a:pPr algn="justLow" rtl="1">
              <a:lnSpc>
                <a:spcPct val="150000"/>
              </a:lnSpc>
            </a:pPr>
            <a:r>
              <a:rPr lang="ar-SA" sz="1600" dirty="0"/>
              <a:t>يمارس المعتقلون مرتكزات </a:t>
            </a:r>
            <a:r>
              <a:rPr lang="ar-SA" sz="1600" dirty="0" smtClean="0"/>
              <a:t>ومبادئ </a:t>
            </a:r>
            <a:r>
              <a:rPr lang="ar-SA" sz="1600" dirty="0"/>
              <a:t>الديمقراطية </a:t>
            </a:r>
            <a:r>
              <a:rPr lang="ar-SA" sz="1600" dirty="0" smtClean="0"/>
              <a:t>في السجون الإسرائيلية تحت إطار الفصائل الفلسطينية المتعارف عليها. وتتجلى مرتكزات الديمقراطية في حق الانتخاب والترشيح بالإضافة الى تقبل التعددية الحزبية واحترام الأطر الأخرى باختلاف أفكارها ومعتقداتها السياسية والدينية، وبالانصياع أيضاً لمفهوم الأغلبية في التمثيل. </a:t>
            </a:r>
            <a:endParaRPr lang="ar-SA" sz="1600" dirty="0"/>
          </a:p>
          <a:p>
            <a:pPr algn="justLow" rtl="1">
              <a:lnSpc>
                <a:spcPct val="150000"/>
              </a:lnSpc>
            </a:pPr>
            <a:endParaRPr lang="ar-SA" sz="1600" dirty="0"/>
          </a:p>
          <a:p>
            <a:pPr marL="285750" indent="-285750" algn="justLow" rtl="1">
              <a:lnSpc>
                <a:spcPct val="150000"/>
              </a:lnSpc>
              <a:buFont typeface="Wingdings" panose="05000000000000000000" pitchFamily="2" charset="2"/>
              <a:buChar char="v"/>
            </a:pPr>
            <a:r>
              <a:rPr lang="ar-SA" b="1" dirty="0" smtClean="0"/>
              <a:t>التنسيق الداخلي بين السجون:</a:t>
            </a:r>
            <a:r>
              <a:rPr lang="ar-SA" sz="1600" b="1" dirty="0" smtClean="0"/>
              <a:t> </a:t>
            </a:r>
            <a:r>
              <a:rPr lang="ar-SA" sz="1600" dirty="0" smtClean="0"/>
              <a:t>يتم التنسيق بين الاسرى فيما بينهم عن طريق اللقاءات التي تحصل اثناء المحاكم، او عن طريق الكبسولات وفي بعض الأحيان عن طريق الهواتف النقالة التي تتواجد في بعض السجون.</a:t>
            </a:r>
          </a:p>
          <a:p>
            <a:pPr marL="285750" indent="-285750" algn="justLow" rtl="1">
              <a:lnSpc>
                <a:spcPct val="150000"/>
              </a:lnSpc>
              <a:buFont typeface="Wingdings" panose="05000000000000000000" pitchFamily="2" charset="2"/>
              <a:buChar char="v"/>
            </a:pPr>
            <a:r>
              <a:rPr lang="ar-SA" b="1" dirty="0" smtClean="0"/>
              <a:t>التنسيق بين الأسرى وإدارة السجن: </a:t>
            </a:r>
            <a:r>
              <a:rPr lang="ar-SA" sz="1600" dirty="0" smtClean="0"/>
              <a:t>ممثل المعتقل هو الشخص الوحيد المخول بالتعامل المباشر مع إدارة السجن، ولا يحق لأي أسير اخر ان يقوم بهذا الدور.</a:t>
            </a: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2060849"/>
            <a:ext cx="2448272" cy="1873888"/>
          </a:xfrm>
          <a:prstGeom prst="rect">
            <a:avLst/>
          </a:prstGeom>
        </p:spPr>
      </p:pic>
    </p:spTree>
    <p:extLst>
      <p:ext uri="{BB962C8B-B14F-4D97-AF65-F5344CB8AC3E}">
        <p14:creationId xmlns:p14="http://schemas.microsoft.com/office/powerpoint/2010/main" xmlns="" val="604183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188641"/>
            <a:ext cx="7200897" cy="849085"/>
          </a:xfrm>
        </p:spPr>
        <p:txBody>
          <a:bodyPr/>
          <a:lstStyle/>
          <a:p>
            <a:pPr algn="r"/>
            <a:r>
              <a:rPr lang="ar-SA" b="1" dirty="0" smtClean="0">
                <a:cs typeface="+mn-cs"/>
              </a:rPr>
              <a:t>الفصائل والتنظيمات داخل السجون:</a:t>
            </a:r>
            <a:endParaRPr lang="en-GB" b="1" dirty="0">
              <a:cs typeface="+mn-cs"/>
            </a:endParaRPr>
          </a:p>
        </p:txBody>
      </p:sp>
      <p:sp>
        <p:nvSpPr>
          <p:cNvPr id="3" name="TextBox 2"/>
          <p:cNvSpPr txBox="1"/>
          <p:nvPr/>
        </p:nvSpPr>
        <p:spPr>
          <a:xfrm>
            <a:off x="2987825" y="1484784"/>
            <a:ext cx="5683531" cy="3462486"/>
          </a:xfrm>
          <a:prstGeom prst="rect">
            <a:avLst/>
          </a:prstGeom>
          <a:noFill/>
        </p:spPr>
        <p:txBody>
          <a:bodyPr wrap="square" rtlCol="0">
            <a:spAutoFit/>
          </a:bodyPr>
          <a:lstStyle/>
          <a:p>
            <a:pPr algn="justLow">
              <a:lnSpc>
                <a:spcPct val="150000"/>
              </a:lnSpc>
            </a:pPr>
            <a:r>
              <a:rPr lang="ar-SA" sz="1600" dirty="0" smtClean="0"/>
              <a:t>يحق للأسرى الانضمام لأي فصيل يختارونه منذ دخولهم السجون، فجميع الأسرى مجبرون على اختيار هذا التنظيم للإقامة معهم، لأن الغرف و الخيم وحتى الأقسام تكون موزعة بين الفصائل الأربعة: فتح، حماس، الجهاد الإسلامي والجبهة. </a:t>
            </a:r>
            <a:br>
              <a:rPr lang="ar-SA" sz="1600" dirty="0" smtClean="0"/>
            </a:br>
            <a:r>
              <a:rPr lang="ar-SA" sz="1600" dirty="0" smtClean="0"/>
              <a:t>في حالة كون الأسير مستقل، عليه أن يختار أيضاً تنظيماً من هذه التنظيمات للانضمام اليهم، حيث أنه لا يوجد غرف خاصة بالمستقلين. </a:t>
            </a:r>
            <a:endParaRPr lang="ar-SA" dirty="0"/>
          </a:p>
          <a:p>
            <a:pPr marL="285750" indent="-285750" algn="justLow" rtl="1">
              <a:lnSpc>
                <a:spcPct val="150000"/>
              </a:lnSpc>
              <a:buFont typeface="Wingdings" panose="05000000000000000000" pitchFamily="2" charset="2"/>
              <a:buChar char="v"/>
            </a:pPr>
            <a:r>
              <a:rPr lang="ar-SA" b="1" dirty="0" smtClean="0"/>
              <a:t>اللجان داخل التنظيمات:</a:t>
            </a:r>
          </a:p>
          <a:p>
            <a:pPr algn="justLow" rtl="1">
              <a:lnSpc>
                <a:spcPct val="150000"/>
              </a:lnSpc>
            </a:pPr>
            <a:r>
              <a:rPr lang="ar-SA" sz="1600" b="1" u="sng" dirty="0" smtClean="0"/>
              <a:t>فتح</a:t>
            </a:r>
            <a:r>
              <a:rPr lang="ar-SA" sz="1600" b="1" dirty="0" smtClean="0"/>
              <a:t>: </a:t>
            </a:r>
            <a:r>
              <a:rPr lang="ar-SA" sz="1600" dirty="0" smtClean="0"/>
              <a:t>الموجه العام (أعلى سلطة تنظيمية) ، ولجنة مركزية، ومجلس ثوري.</a:t>
            </a:r>
          </a:p>
          <a:p>
            <a:pPr algn="justLow" rtl="1">
              <a:lnSpc>
                <a:spcPct val="150000"/>
              </a:lnSpc>
            </a:pPr>
            <a:r>
              <a:rPr lang="ar-SA" sz="1600" b="1" u="sng" dirty="0" smtClean="0"/>
              <a:t>حماس والجهاد الإسلامي</a:t>
            </a:r>
            <a:r>
              <a:rPr lang="ar-SA" sz="1600" b="1" dirty="0" smtClean="0"/>
              <a:t>: </a:t>
            </a:r>
            <a:r>
              <a:rPr lang="ar-SA" sz="1600" dirty="0" smtClean="0"/>
              <a:t>مجلس شورى وأمير.</a:t>
            </a:r>
          </a:p>
          <a:p>
            <a:pPr algn="justLow" rtl="1">
              <a:lnSpc>
                <a:spcPct val="150000"/>
              </a:lnSpc>
            </a:pPr>
            <a:r>
              <a:rPr lang="ar-SA" sz="1600" b="1" u="sng" dirty="0" smtClean="0"/>
              <a:t>الجبهة</a:t>
            </a:r>
            <a:r>
              <a:rPr lang="ar-SA" sz="1600" b="1" dirty="0" smtClean="0"/>
              <a:t>: </a:t>
            </a:r>
            <a:r>
              <a:rPr lang="ar-SA" sz="1600" dirty="0" smtClean="0"/>
              <a:t>لجنة مركزية أو مكتب سياسي.</a:t>
            </a:r>
            <a:endParaRPr lang="en-GB" sz="16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2132857"/>
            <a:ext cx="2224429" cy="2819633"/>
          </a:xfrm>
          <a:prstGeom prst="rect">
            <a:avLst/>
          </a:prstGeom>
        </p:spPr>
      </p:pic>
      <p:sp>
        <p:nvSpPr>
          <p:cNvPr id="8" name="Date Placeholder 4"/>
          <p:cNvSpPr>
            <a:spLocks noGrp="1"/>
          </p:cNvSpPr>
          <p:nvPr>
            <p:ph type="dt" sz="half" idx="10"/>
          </p:nvPr>
        </p:nvSpPr>
        <p:spPr>
          <a:xfrm>
            <a:off x="670215" y="6048375"/>
            <a:ext cx="630429" cy="185920"/>
          </a:xfrm>
        </p:spPr>
        <p:txBody>
          <a:bodyPr/>
          <a:lstStyle/>
          <a:p>
            <a:r>
              <a:rPr lang="en-US" dirty="0" smtClean="0"/>
              <a:t>25/04/2018</a:t>
            </a:r>
            <a:endParaRPr lang="en-US" dirty="0"/>
          </a:p>
        </p:txBody>
      </p:sp>
    </p:spTree>
    <p:extLst>
      <p:ext uri="{BB962C8B-B14F-4D97-AF65-F5344CB8AC3E}">
        <p14:creationId xmlns:p14="http://schemas.microsoft.com/office/powerpoint/2010/main" xmlns="" val="370816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2066" y="188641"/>
            <a:ext cx="7060415" cy="5216813"/>
          </a:xfrm>
          <a:prstGeom prst="rect">
            <a:avLst/>
          </a:prstGeom>
          <a:noFill/>
        </p:spPr>
        <p:txBody>
          <a:bodyPr wrap="square" rtlCol="0">
            <a:spAutoFit/>
          </a:bodyPr>
          <a:lstStyle/>
          <a:p>
            <a:pPr marL="285750" indent="-285750" algn="justLow" rtl="1">
              <a:buFont typeface="Wingdings" panose="05000000000000000000" pitchFamily="2" charset="2"/>
              <a:buChar char="v"/>
            </a:pPr>
            <a:r>
              <a:rPr lang="ar-SA" b="1" dirty="0" smtClean="0"/>
              <a:t>بعض المصطلحات الي تميز الفصائل فيما بينها:</a:t>
            </a:r>
          </a:p>
          <a:p>
            <a:pPr algn="justLow" rtl="1"/>
            <a:endParaRPr lang="ar-SA" b="1" dirty="0" smtClean="0"/>
          </a:p>
          <a:p>
            <a:pPr algn="justLow" rtl="1">
              <a:lnSpc>
                <a:spcPct val="150000"/>
              </a:lnSpc>
            </a:pPr>
            <a:r>
              <a:rPr lang="ar-SA" b="1" u="sng" dirty="0" smtClean="0"/>
              <a:t>البريد: </a:t>
            </a:r>
          </a:p>
          <a:p>
            <a:pPr algn="justLow">
              <a:lnSpc>
                <a:spcPct val="150000"/>
              </a:lnSpc>
            </a:pPr>
            <a:r>
              <a:rPr lang="ar-SA" sz="1600" b="1" dirty="0" smtClean="0"/>
              <a:t>فتح: </a:t>
            </a:r>
            <a:r>
              <a:rPr lang="ar-SA" sz="1600" dirty="0" smtClean="0"/>
              <a:t>يطلقون عليه العاصف</a:t>
            </a:r>
            <a:endParaRPr lang="en-GB" sz="1600" dirty="0"/>
          </a:p>
          <a:p>
            <a:pPr algn="justLow">
              <a:lnSpc>
                <a:spcPct val="150000"/>
              </a:lnSpc>
            </a:pPr>
            <a:r>
              <a:rPr lang="ar-SA" sz="1600" b="1" dirty="0" smtClean="0"/>
              <a:t>حماس</a:t>
            </a:r>
            <a:r>
              <a:rPr lang="ar-SA" sz="1600" b="1" dirty="0"/>
              <a:t>: </a:t>
            </a:r>
            <a:r>
              <a:rPr lang="ar-SA" sz="1600" dirty="0" smtClean="0"/>
              <a:t>يطلقون عليه السواعد</a:t>
            </a:r>
            <a:endParaRPr lang="ar-SA" sz="1600" dirty="0"/>
          </a:p>
          <a:p>
            <a:pPr algn="justLow">
              <a:lnSpc>
                <a:spcPct val="150000"/>
              </a:lnSpc>
            </a:pPr>
            <a:r>
              <a:rPr lang="ar-SA" sz="1600" b="1" dirty="0" smtClean="0"/>
              <a:t>الجهاد: </a:t>
            </a:r>
            <a:r>
              <a:rPr lang="ar-SA" sz="1600" dirty="0" smtClean="0"/>
              <a:t>يطلقون عليه القسام</a:t>
            </a:r>
            <a:endParaRPr lang="en-GB" sz="1600" dirty="0"/>
          </a:p>
          <a:p>
            <a:pPr algn="justLow">
              <a:lnSpc>
                <a:spcPct val="150000"/>
              </a:lnSpc>
            </a:pPr>
            <a:r>
              <a:rPr lang="ar-SA" sz="1600" b="1" dirty="0" smtClean="0"/>
              <a:t>الجبهة </a:t>
            </a:r>
            <a:r>
              <a:rPr lang="ar-SA" sz="1600" b="1" dirty="0"/>
              <a:t>الشعبية: </a:t>
            </a:r>
            <a:r>
              <a:rPr lang="ar-SA" sz="1600" dirty="0" smtClean="0"/>
              <a:t>يطلقون عليه النسر</a:t>
            </a:r>
            <a:endParaRPr lang="en-GB" sz="1600" dirty="0"/>
          </a:p>
          <a:p>
            <a:pPr algn="justLow">
              <a:lnSpc>
                <a:spcPct val="150000"/>
              </a:lnSpc>
            </a:pPr>
            <a:r>
              <a:rPr lang="ar-SA" sz="1600" b="1" dirty="0" smtClean="0"/>
              <a:t>الجبهة الديموقراطية </a:t>
            </a:r>
            <a:r>
              <a:rPr lang="ar-SA" sz="1600" b="1" dirty="0"/>
              <a:t>: </a:t>
            </a:r>
            <a:r>
              <a:rPr lang="ar-SA" sz="1600" dirty="0" smtClean="0"/>
              <a:t>يطلقون عليه النجم</a:t>
            </a:r>
          </a:p>
          <a:p>
            <a:pPr algn="justLow">
              <a:lnSpc>
                <a:spcPct val="150000"/>
              </a:lnSpc>
            </a:pPr>
            <a:endParaRPr lang="ar-SA" dirty="0"/>
          </a:p>
          <a:p>
            <a:pPr algn="justLow">
              <a:lnSpc>
                <a:spcPct val="150000"/>
              </a:lnSpc>
            </a:pPr>
            <a:r>
              <a:rPr lang="ar-SA" b="1" u="sng" dirty="0" smtClean="0"/>
              <a:t>الأسير:</a:t>
            </a:r>
          </a:p>
          <a:p>
            <a:pPr algn="justLow">
              <a:lnSpc>
                <a:spcPct val="150000"/>
              </a:lnSpc>
            </a:pPr>
            <a:r>
              <a:rPr lang="ar-SA" sz="1600" b="1" dirty="0" smtClean="0">
                <a:latin typeface="Times New Roman" panose="02020603050405020304" pitchFamily="18" charset="0"/>
                <a:cs typeface="Times New Roman" panose="02020603050405020304" pitchFamily="18" charset="0"/>
              </a:rPr>
              <a:t>فتح: </a:t>
            </a:r>
            <a:r>
              <a:rPr lang="ar-SA" sz="1600" dirty="0" smtClean="0">
                <a:latin typeface="Times New Roman" panose="02020603050405020304" pitchFamily="18" charset="0"/>
                <a:cs typeface="Times New Roman" panose="02020603050405020304" pitchFamily="18" charset="0"/>
              </a:rPr>
              <a:t>أخ</a:t>
            </a:r>
          </a:p>
          <a:p>
            <a:pPr algn="justLow">
              <a:lnSpc>
                <a:spcPct val="150000"/>
              </a:lnSpc>
            </a:pPr>
            <a:r>
              <a:rPr lang="ar-SA" sz="1600" b="1" dirty="0" smtClean="0">
                <a:latin typeface="Times New Roman" panose="02020603050405020304" pitchFamily="18" charset="0"/>
                <a:cs typeface="Times New Roman" panose="02020603050405020304" pitchFamily="18" charset="0"/>
              </a:rPr>
              <a:t>حماس: </a:t>
            </a:r>
            <a:r>
              <a:rPr lang="ar-SA" sz="1600" dirty="0" smtClean="0">
                <a:latin typeface="Times New Roman" panose="02020603050405020304" pitchFamily="18" charset="0"/>
                <a:cs typeface="Times New Roman" panose="02020603050405020304" pitchFamily="18" charset="0"/>
              </a:rPr>
              <a:t>مجاهد</a:t>
            </a:r>
          </a:p>
          <a:p>
            <a:pPr algn="justLow">
              <a:lnSpc>
                <a:spcPct val="150000"/>
              </a:lnSpc>
            </a:pPr>
            <a:r>
              <a:rPr lang="ar-SA" sz="1600" b="1" dirty="0" smtClean="0">
                <a:latin typeface="Times New Roman" panose="02020603050405020304" pitchFamily="18" charset="0"/>
                <a:cs typeface="Times New Roman" panose="02020603050405020304" pitchFamily="18" charset="0"/>
              </a:rPr>
              <a:t>الجهاد: </a:t>
            </a:r>
            <a:r>
              <a:rPr lang="ar-SA" sz="1600" dirty="0" smtClean="0">
                <a:latin typeface="Times New Roman" panose="02020603050405020304" pitchFamily="18" charset="0"/>
                <a:cs typeface="Times New Roman" panose="02020603050405020304" pitchFamily="18" charset="0"/>
              </a:rPr>
              <a:t>حج</a:t>
            </a:r>
          </a:p>
          <a:p>
            <a:pPr algn="justLow">
              <a:lnSpc>
                <a:spcPct val="150000"/>
              </a:lnSpc>
            </a:pPr>
            <a:r>
              <a:rPr lang="ar-SA" sz="1600" b="1" dirty="0" smtClean="0">
                <a:latin typeface="Times New Roman" panose="02020603050405020304" pitchFamily="18" charset="0"/>
                <a:cs typeface="Times New Roman" panose="02020603050405020304" pitchFamily="18" charset="0"/>
              </a:rPr>
              <a:t>الجبهة: </a:t>
            </a:r>
            <a:r>
              <a:rPr lang="ar-SA" sz="1600" dirty="0" smtClean="0">
                <a:latin typeface="Times New Roman" panose="02020603050405020304" pitchFamily="18" charset="0"/>
                <a:cs typeface="Times New Roman" panose="02020603050405020304" pitchFamily="18" charset="0"/>
              </a:rPr>
              <a:t>رفيق</a:t>
            </a:r>
            <a:endParaRPr lang="en-GB"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14351" y="2060849"/>
            <a:ext cx="2635431" cy="2862322"/>
          </a:xfrm>
          <a:prstGeom prst="rect">
            <a:avLst/>
          </a:prstGeom>
          <a:noFill/>
        </p:spPr>
        <p:txBody>
          <a:bodyPr wrap="square" rtlCol="0">
            <a:spAutoFit/>
          </a:bodyPr>
          <a:lstStyle/>
          <a:p>
            <a:pPr algn="justLow"/>
            <a:r>
              <a:rPr lang="ar-SA" b="1" dirty="0">
                <a:solidFill>
                  <a:schemeClr val="accent2"/>
                </a:solidFill>
              </a:rPr>
              <a:t>احالات مرجعية: </a:t>
            </a:r>
            <a:endParaRPr lang="ar-SA" b="1" dirty="0" smtClean="0">
              <a:solidFill>
                <a:schemeClr val="accent2"/>
              </a:solidFill>
            </a:endParaRPr>
          </a:p>
          <a:p>
            <a:pPr algn="justLow"/>
            <a:r>
              <a:rPr lang="ar-SA" dirty="0" smtClean="0">
                <a:solidFill>
                  <a:schemeClr val="tx2"/>
                </a:solidFill>
              </a:rPr>
              <a:t>رأفت حمدونة. "دراسة/ التجربة الديمقراطية للأسرى الفلسطينيين في السجون الإسرائيلية"، 13/03/2016، </a:t>
            </a:r>
            <a:r>
              <a:rPr lang="ar-SA" dirty="0">
                <a:solidFill>
                  <a:schemeClr val="tx2"/>
                </a:solidFill>
              </a:rPr>
              <a:t>متاح على الرابط : </a:t>
            </a:r>
            <a:r>
              <a:rPr lang="en-GB" dirty="0">
                <a:solidFill>
                  <a:schemeClr val="tx2"/>
                </a:solidFill>
                <a:hlinkClick r:id="rId2"/>
              </a:rPr>
              <a:t>http://</a:t>
            </a:r>
            <a:r>
              <a:rPr lang="en-GB" dirty="0" smtClean="0">
                <a:solidFill>
                  <a:schemeClr val="tx2"/>
                </a:solidFill>
                <a:hlinkClick r:id="rId2"/>
              </a:rPr>
              <a:t>asravoice.ps/post/2019</a:t>
            </a:r>
            <a:endParaRPr lang="ar-SA" dirty="0" smtClean="0">
              <a:solidFill>
                <a:schemeClr val="tx2"/>
              </a:solidFill>
            </a:endParaRPr>
          </a:p>
          <a:p>
            <a:pPr algn="justLow"/>
            <a:r>
              <a:rPr lang="ar-SA" dirty="0" smtClean="0"/>
              <a:t> </a:t>
            </a:r>
            <a:endParaRPr lang="ar-SA" dirty="0"/>
          </a:p>
          <a:p>
            <a:pPr algn="justLow"/>
            <a:endParaRPr lang="en-GB" dirty="0"/>
          </a:p>
        </p:txBody>
      </p:sp>
      <p:cxnSp>
        <p:nvCxnSpPr>
          <p:cNvPr id="6" name="Straight Connector 5"/>
          <p:cNvCxnSpPr/>
          <p:nvPr/>
        </p:nvCxnSpPr>
        <p:spPr>
          <a:xfrm>
            <a:off x="3271355" y="1555272"/>
            <a:ext cx="19595" cy="4415246"/>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9873" y="3835814"/>
            <a:ext cx="2304256" cy="15374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1881" y="1340768"/>
            <a:ext cx="2286665" cy="1728192"/>
          </a:xfrm>
          <a:prstGeom prst="rect">
            <a:avLst/>
          </a:prstGeom>
        </p:spPr>
      </p:pic>
      <p:sp>
        <p:nvSpPr>
          <p:cNvPr id="13" name="Date Placeholder 4"/>
          <p:cNvSpPr>
            <a:spLocks noGrp="1"/>
          </p:cNvSpPr>
          <p:nvPr>
            <p:ph type="dt" sz="half" idx="10"/>
          </p:nvPr>
        </p:nvSpPr>
        <p:spPr>
          <a:xfrm>
            <a:off x="688638" y="6038253"/>
            <a:ext cx="630429" cy="185920"/>
          </a:xfrm>
        </p:spPr>
        <p:txBody>
          <a:bodyPr/>
          <a:lstStyle/>
          <a:p>
            <a:r>
              <a:rPr lang="en-US" dirty="0" smtClean="0"/>
              <a:t>25/04/2018</a:t>
            </a:r>
            <a:endParaRPr lang="en-US" dirty="0"/>
          </a:p>
        </p:txBody>
      </p:sp>
    </p:spTree>
    <p:extLst>
      <p:ext uri="{BB962C8B-B14F-4D97-AF65-F5344CB8AC3E}">
        <p14:creationId xmlns:p14="http://schemas.microsoft.com/office/powerpoint/2010/main" xmlns="" val="990740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188641"/>
            <a:ext cx="7200897" cy="979713"/>
          </a:xfrm>
        </p:spPr>
        <p:txBody>
          <a:bodyPr/>
          <a:lstStyle/>
          <a:p>
            <a:pPr algn="r"/>
            <a:r>
              <a:rPr lang="ar-SA" b="1" dirty="0" smtClean="0">
                <a:cs typeface="+mn-cs"/>
              </a:rPr>
              <a:t>الوجبات الغذائية المقدمة للأسرى:</a:t>
            </a:r>
            <a:endParaRPr lang="en-GB" b="1" dirty="0">
              <a:cs typeface="+mn-cs"/>
            </a:endParaRPr>
          </a:p>
        </p:txBody>
      </p:sp>
      <p:sp>
        <p:nvSpPr>
          <p:cNvPr id="3" name="TextBox 2"/>
          <p:cNvSpPr txBox="1"/>
          <p:nvPr/>
        </p:nvSpPr>
        <p:spPr>
          <a:xfrm>
            <a:off x="3608394" y="1196753"/>
            <a:ext cx="5212079" cy="4893647"/>
          </a:xfrm>
          <a:prstGeom prst="rect">
            <a:avLst/>
          </a:prstGeom>
          <a:noFill/>
        </p:spPr>
        <p:txBody>
          <a:bodyPr wrap="square" rtlCol="0">
            <a:spAutoFit/>
          </a:bodyPr>
          <a:lstStyle/>
          <a:p>
            <a:pPr algn="just" rtl="1">
              <a:lnSpc>
                <a:spcPct val="150000"/>
              </a:lnSpc>
            </a:pPr>
            <a:r>
              <a:rPr lang="ar-SA" sz="1600" dirty="0" smtClean="0"/>
              <a:t>يعتمد الأسرى بشكل خاص على المواد الغذائية التي يقومون بشرائها من حسابهم الخاص من الكانتينا، حيث أن الوجبات الغذائية الثلاثة المقدمة لهم غير كافية. </a:t>
            </a:r>
          </a:p>
          <a:p>
            <a:pPr algn="just" rtl="1">
              <a:lnSpc>
                <a:spcPct val="150000"/>
              </a:lnSpc>
            </a:pPr>
            <a:r>
              <a:rPr lang="ar-SA" sz="1600" dirty="0" smtClean="0"/>
              <a:t>وجبة الفطور عند الأسير تعتمد على البيض المسلوق والمربي والزبدة وتقدم دائماً بكميات صغيرة جداً، أما بخصوص الغذاء فهو متنوع، يشمل الأرز واللحم أو الدجاج مع القليل من الخضار، والعشاء يكون مشابهاً للفطور مع إضافة حبة واحدة من الفاكهة، لكن يجب الشارة هنا الى أن الطعام المقدم للأسرى غالباً ما يكون غير مطهو بصورة جديدة ومذاقه سيء للغاية وبالتالي يقوم الأسرى بإعادة طهوه من جديد على البلاطة الكهربائية صغيرة الحجم التي يمتلكونها في غرفهم. </a:t>
            </a:r>
          </a:p>
          <a:p>
            <a:pPr algn="just" rtl="1">
              <a:lnSpc>
                <a:spcPct val="150000"/>
              </a:lnSpc>
            </a:pPr>
            <a:r>
              <a:rPr lang="ar-SA" sz="1600" dirty="0"/>
              <a:t>يسمح في بعض السجون أن يقوم الأسرى أنفسهم بإعداد الطعام، وفي سجون أخرى يقوم الأسرى الجنائيين بهذه المهمة.</a:t>
            </a:r>
          </a:p>
          <a:p>
            <a:pPr algn="just" rtl="1">
              <a:lnSpc>
                <a:spcPct val="150000"/>
              </a:lnSpc>
            </a:pPr>
            <a:endParaRPr lang="ar-SA" sz="1600" dirty="0" smtClean="0"/>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1" y="1628801"/>
            <a:ext cx="2738935" cy="15160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1" y="3501009"/>
            <a:ext cx="2594919" cy="1872208"/>
          </a:xfrm>
          <a:prstGeom prst="rect">
            <a:avLst/>
          </a:prstGeom>
        </p:spPr>
      </p:pic>
    </p:spTree>
    <p:extLst>
      <p:ext uri="{BB962C8B-B14F-4D97-AF65-F5344CB8AC3E}">
        <p14:creationId xmlns:p14="http://schemas.microsoft.com/office/powerpoint/2010/main" xmlns="" val="2846933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451693"/>
            <a:ext cx="4608512" cy="6001643"/>
          </a:xfrm>
          <a:prstGeom prst="rect">
            <a:avLst/>
          </a:prstGeom>
          <a:noFill/>
        </p:spPr>
        <p:txBody>
          <a:bodyPr wrap="square" rtlCol="0">
            <a:spAutoFit/>
          </a:bodyPr>
          <a:lstStyle/>
          <a:p>
            <a:pPr algn="just" rtl="1">
              <a:lnSpc>
                <a:spcPct val="150000"/>
              </a:lnSpc>
            </a:pPr>
            <a:r>
              <a:rPr lang="ar-SA" sz="1600" dirty="0" smtClean="0"/>
              <a:t>يحاولون </a:t>
            </a:r>
            <a:r>
              <a:rPr lang="ar-SA" sz="1600" dirty="0"/>
              <a:t>الأسرى دائماً باستغلال جميع المواد الغذائية المتوفرة في الكانتينا للقيام بطهو الحلويات والمأكولات الفلسطينية التي لطالما اعتادوا عليها خارج السجون، فمثلاً يستعينون بقطعة قماش لتصفيه الجبنة من الماء واستخدامها في صناعة الكنافة النابلسية</a:t>
            </a:r>
            <a:r>
              <a:rPr lang="ar-SA" sz="1600" dirty="0" smtClean="0"/>
              <a:t>.</a:t>
            </a:r>
          </a:p>
          <a:p>
            <a:pPr algn="just">
              <a:lnSpc>
                <a:spcPct val="150000"/>
              </a:lnSpc>
            </a:pPr>
            <a:r>
              <a:rPr lang="ar-SA" sz="1600" dirty="0" smtClean="0"/>
              <a:t>أشار التقرير الصادر عن نادي الأسير الفلسطيني لشهر </a:t>
            </a:r>
            <a:r>
              <a:rPr lang="ar-SA" sz="1600" dirty="0"/>
              <a:t>اذار </a:t>
            </a:r>
            <a:r>
              <a:rPr lang="ar-SA" sz="1600" dirty="0" smtClean="0"/>
              <a:t>2018، بعد </a:t>
            </a:r>
            <a:r>
              <a:rPr lang="ar-SA" sz="1600" dirty="0"/>
              <a:t>زيارة محامية نادي الأسير جاكلين الفرارجة لسجن عتصيون والذي يقبع فيه 12 أسيراً </a:t>
            </a:r>
            <a:r>
              <a:rPr lang="ar-SA" sz="1600" dirty="0" smtClean="0"/>
              <a:t>فلسطينياً، أن </a:t>
            </a:r>
            <a:r>
              <a:rPr lang="ar-SA" sz="1600" dirty="0"/>
              <a:t>إدارة المعتقل زودت الأسرى بأطعمة منتهية الصلاحية من معلبات وقطع من الجبنة </a:t>
            </a:r>
            <a:r>
              <a:rPr lang="ar-SA" sz="1600" dirty="0" smtClean="0"/>
              <a:t>وأن </a:t>
            </a:r>
            <a:r>
              <a:rPr lang="ar-SA" sz="1600" dirty="0"/>
              <a:t>غالبية المعتقلين تناولوا جزءا منها، قبل أن يكتشفوا ذلك، بسبب جوعهم ونقص كميات الطعام</a:t>
            </a:r>
            <a:r>
              <a:rPr lang="ar-SA" sz="1600" dirty="0" smtClean="0"/>
              <a:t>.</a:t>
            </a:r>
          </a:p>
          <a:p>
            <a:pPr algn="just">
              <a:lnSpc>
                <a:spcPct val="150000"/>
              </a:lnSpc>
            </a:pPr>
            <a:r>
              <a:rPr lang="ar-SA" sz="1600" dirty="0" smtClean="0"/>
              <a:t>أما بخصوص الأسرى المرضى، فإن إدارة السجون لا توفر لهم الحصص الغذائية الازمة بحسب حالتهم الصحية، وبالتالي فإنه من الطبيعي أن تسوء أوضاعهم الصحية ويتزايد عددهم في المستشفيات. </a:t>
            </a:r>
          </a:p>
          <a:p>
            <a:pPr algn="just">
              <a:lnSpc>
                <a:spcPct val="150000"/>
              </a:lnSpc>
            </a:pPr>
            <a:r>
              <a:rPr lang="ar-SA" sz="1600" dirty="0" smtClean="0"/>
              <a:t>يتم تقديم الوجبات الغذائية للأسرى من خلال الفتحة الموجودة في نهاية بوابة الغرفة، فعلى الأسير ان يركع أرضا ليصل اليها، ويخرج يديه من خلال هذه الفتحة للحصول على الطعام.</a:t>
            </a:r>
            <a:endParaRPr lang="ar-SA" sz="1600" dirty="0"/>
          </a:p>
        </p:txBody>
      </p:sp>
      <p:sp>
        <p:nvSpPr>
          <p:cNvPr id="3" name="TextBox 2"/>
          <p:cNvSpPr txBox="1"/>
          <p:nvPr/>
        </p:nvSpPr>
        <p:spPr>
          <a:xfrm>
            <a:off x="179513" y="605002"/>
            <a:ext cx="2340211" cy="5632311"/>
          </a:xfrm>
          <a:prstGeom prst="rect">
            <a:avLst/>
          </a:prstGeom>
          <a:noFill/>
        </p:spPr>
        <p:txBody>
          <a:bodyPr wrap="square" rtlCol="0">
            <a:spAutoFit/>
          </a:bodyPr>
          <a:lstStyle/>
          <a:p>
            <a:pPr algn="justLow"/>
            <a:r>
              <a:rPr lang="ar-SA" b="1" dirty="0">
                <a:solidFill>
                  <a:schemeClr val="accent2"/>
                </a:solidFill>
              </a:rPr>
              <a:t>احالات مرجعية: </a:t>
            </a:r>
          </a:p>
          <a:p>
            <a:pPr algn="justLow"/>
            <a:r>
              <a:rPr lang="ar-SA" dirty="0">
                <a:solidFill>
                  <a:schemeClr val="tx2"/>
                </a:solidFill>
              </a:rPr>
              <a:t>وكالة وطن للأنباء. "مركز الأسرى: الطعام المقدم للأسرى المرضى لا يراعي </a:t>
            </a:r>
            <a:r>
              <a:rPr lang="ar-SA" dirty="0" smtClean="0">
                <a:solidFill>
                  <a:schemeClr val="tx2"/>
                </a:solidFill>
              </a:rPr>
              <a:t>احتياجاتهم"، </a:t>
            </a:r>
            <a:r>
              <a:rPr lang="ar-SA" dirty="0">
                <a:solidFill>
                  <a:schemeClr val="tx2"/>
                </a:solidFill>
              </a:rPr>
              <a:t>28/01/2018، متاح على الرابط : </a:t>
            </a:r>
            <a:r>
              <a:rPr lang="en-GB" dirty="0">
                <a:solidFill>
                  <a:schemeClr val="tx2"/>
                </a:solidFill>
                <a:hlinkClick r:id="rId2"/>
              </a:rPr>
              <a:t>http://www.wattan.tv/news/237122.html</a:t>
            </a:r>
            <a:endParaRPr lang="ar-SA" dirty="0">
              <a:solidFill>
                <a:schemeClr val="tx2"/>
              </a:solidFill>
            </a:endParaRPr>
          </a:p>
          <a:p>
            <a:pPr algn="justLow"/>
            <a:r>
              <a:rPr lang="ar-SA" dirty="0" smtClean="0"/>
              <a:t> </a:t>
            </a:r>
          </a:p>
          <a:p>
            <a:pPr algn="justLow"/>
            <a:endParaRPr lang="ar-SA" dirty="0"/>
          </a:p>
          <a:p>
            <a:pPr algn="justLow"/>
            <a:r>
              <a:rPr lang="ar-SA" dirty="0" smtClean="0">
                <a:solidFill>
                  <a:schemeClr val="tx2"/>
                </a:solidFill>
              </a:rPr>
              <a:t>المركز الفلسطيني للإعلام. "إسرائيل تقدم أطعمة فاسدة للأسرى الفلسطينيين بـ"</a:t>
            </a:r>
            <a:r>
              <a:rPr lang="ar-SA" dirty="0" err="1" smtClean="0">
                <a:solidFill>
                  <a:schemeClr val="tx2"/>
                </a:solidFill>
              </a:rPr>
              <a:t>عتصيون</a:t>
            </a:r>
            <a:r>
              <a:rPr lang="ar-SA" dirty="0" smtClean="0">
                <a:solidFill>
                  <a:schemeClr val="tx2"/>
                </a:solidFill>
              </a:rPr>
              <a:t>"، 06/03/2018</a:t>
            </a:r>
            <a:r>
              <a:rPr lang="ar-SA" dirty="0">
                <a:solidFill>
                  <a:schemeClr val="tx2"/>
                </a:solidFill>
              </a:rPr>
              <a:t>، متاح على الرابط : </a:t>
            </a:r>
            <a:r>
              <a:rPr lang="en-GB" dirty="0">
                <a:solidFill>
                  <a:schemeClr val="tx2"/>
                </a:solidFill>
                <a:hlinkClick r:id="rId3"/>
              </a:rPr>
              <a:t>https://</a:t>
            </a:r>
            <a:r>
              <a:rPr lang="en-GB" dirty="0" smtClean="0">
                <a:solidFill>
                  <a:schemeClr val="tx2"/>
                </a:solidFill>
                <a:hlinkClick r:id="rId3"/>
              </a:rPr>
              <a:t>www.palinfo.com/233569</a:t>
            </a:r>
            <a:endParaRPr lang="ar-SA" dirty="0" smtClean="0">
              <a:solidFill>
                <a:schemeClr val="tx2"/>
              </a:solidFill>
            </a:endParaRPr>
          </a:p>
          <a:p>
            <a:pPr algn="justLow"/>
            <a:endParaRPr lang="ar-SA" dirty="0">
              <a:solidFill>
                <a:schemeClr val="tx2"/>
              </a:solidFill>
            </a:endParaRPr>
          </a:p>
          <a:p>
            <a:pPr algn="justLow"/>
            <a:endParaRPr lang="en-GB" dirty="0"/>
          </a:p>
        </p:txBody>
      </p:sp>
      <p:cxnSp>
        <p:nvCxnSpPr>
          <p:cNvPr id="6" name="Straight Connector 5"/>
          <p:cNvCxnSpPr/>
          <p:nvPr/>
        </p:nvCxnSpPr>
        <p:spPr>
          <a:xfrm flipH="1">
            <a:off x="2599955" y="1120953"/>
            <a:ext cx="29391" cy="47679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99792" y="2564905"/>
            <a:ext cx="1728192" cy="1114285"/>
          </a:xfrm>
          <a:prstGeom prst="rect">
            <a:avLst/>
          </a:prstGeom>
        </p:spPr>
      </p:pic>
    </p:spTree>
    <p:extLst>
      <p:ext uri="{BB962C8B-B14F-4D97-AF65-F5344CB8AC3E}">
        <p14:creationId xmlns:p14="http://schemas.microsoft.com/office/powerpoint/2010/main" xmlns="" val="1486830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116633"/>
            <a:ext cx="7200897" cy="849085"/>
          </a:xfrm>
        </p:spPr>
        <p:txBody>
          <a:bodyPr/>
          <a:lstStyle/>
          <a:p>
            <a:pPr algn="r"/>
            <a:r>
              <a:rPr lang="ar-SA" b="1" dirty="0" smtClean="0">
                <a:latin typeface="Times New Roman" panose="02020603050405020304" pitchFamily="18" charset="0"/>
                <a:cs typeface="Times New Roman" panose="02020603050405020304" pitchFamily="18" charset="0"/>
              </a:rPr>
              <a:t>تواصل الأسير مع العالم الخارجي:</a:t>
            </a:r>
            <a:endParaRPr lang="en-GB"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88597" y="1124744"/>
            <a:ext cx="5631875" cy="5078313"/>
          </a:xfrm>
          <a:prstGeom prst="rect">
            <a:avLst/>
          </a:prstGeom>
          <a:noFill/>
        </p:spPr>
        <p:txBody>
          <a:bodyPr wrap="square" rtlCol="0">
            <a:spAutoFit/>
          </a:bodyPr>
          <a:lstStyle/>
          <a:p>
            <a:pPr marL="285750" indent="-285750" algn="just" rtl="1">
              <a:buFont typeface="Wingdings" panose="05000000000000000000" pitchFamily="2" charset="2"/>
              <a:buChar char="v"/>
            </a:pPr>
            <a:r>
              <a:rPr lang="ar-SA" b="1" dirty="0" smtClean="0">
                <a:latin typeface="Times New Roman" panose="02020603050405020304" pitchFamily="18" charset="0"/>
                <a:cs typeface="Times New Roman" panose="02020603050405020304" pitchFamily="18" charset="0"/>
              </a:rPr>
              <a:t>الزيارات المتاحة وغير المتاحة، والأسرى الممنوعون من الزيارة وسبب المنع: </a:t>
            </a:r>
          </a:p>
          <a:p>
            <a:pPr algn="just">
              <a:lnSpc>
                <a:spcPct val="150000"/>
              </a:lnSpc>
            </a:pPr>
            <a:r>
              <a:rPr lang="ar-SA" sz="1600" dirty="0" smtClean="0">
                <a:latin typeface="Times New Roman" panose="02020603050405020304" pitchFamily="18" charset="0"/>
                <a:cs typeface="Times New Roman" panose="02020603050405020304" pitchFamily="18" charset="0"/>
              </a:rPr>
              <a:t>يخلق احتجاز الأسرى الفلسطينيين من الضفة الغربية وقطاع غزة في سجون ومعتقلات خارج الأراضي المحتلة عام 1967 عقبات كبيرة أمام أهالي الأسرى الذين يرغبون في زيارة أبنائهم، حيث أنهم مجبرون على تقديم طلب الحصول على تصاريح من السلطات الإسرائيلية ليتمكنوا من دخول الراضي المحتلة 1948، بالإضافة الى أن الحصول على هذه التصاريح هو في غاية الصعوبة، نجد مصلحة السجون تفرض قيود على ذوي الأسرى، فيسمح للأقارب من الدرجة الأولى فقط للزيارة.</a:t>
            </a:r>
            <a:br>
              <a:rPr lang="ar-SA" sz="1600" dirty="0" smtClean="0">
                <a:latin typeface="Times New Roman" panose="02020603050405020304" pitchFamily="18" charset="0"/>
                <a:cs typeface="Times New Roman" panose="02020603050405020304" pitchFamily="18" charset="0"/>
              </a:rPr>
            </a:br>
            <a:r>
              <a:rPr lang="ar-SA" sz="1600" dirty="0" smtClean="0">
                <a:latin typeface="Times New Roman" panose="02020603050405020304" pitchFamily="18" charset="0"/>
                <a:cs typeface="Times New Roman" panose="02020603050405020304" pitchFamily="18" charset="0"/>
              </a:rPr>
              <a:t>في أغلب الأحيان، ترفض السلطات الإسرائيلية منح تصريح الزيارة لبعض الأهالي بحجة المنع الأمني دون تحديد أو تفسير ما الذي تعنيه بذلك.</a:t>
            </a:r>
            <a:endParaRPr lang="ar-SA" sz="1600" dirty="0">
              <a:latin typeface="Times New Roman" panose="02020603050405020304" pitchFamily="18" charset="0"/>
              <a:cs typeface="Times New Roman" panose="02020603050405020304" pitchFamily="18" charset="0"/>
            </a:endParaRPr>
          </a:p>
          <a:p>
            <a:pPr algn="just">
              <a:lnSpc>
                <a:spcPct val="150000"/>
              </a:lnSpc>
            </a:pPr>
            <a:r>
              <a:rPr lang="ar-SA" sz="1600" dirty="0" smtClean="0">
                <a:latin typeface="Times New Roman" panose="02020603050405020304" pitchFamily="18" charset="0"/>
                <a:cs typeface="Times New Roman" panose="02020603050405020304" pitchFamily="18" charset="0"/>
              </a:rPr>
              <a:t>الحصول على تصريح زيارة لا يشكل المشكلة الوحيدة التي تقف عائقاً بين الأسير الفلسطيني وأقربائه، فالذكور من أفراد العائلة والتي تتراوح أعمارهم بين 16 و 35 عاماً ممنوعون من الزيارة بشكل دائم.</a:t>
            </a:r>
          </a:p>
          <a:p>
            <a:pPr algn="just">
              <a:lnSpc>
                <a:spcPct val="150000"/>
              </a:lnSpc>
            </a:pPr>
            <a:endParaRPr lang="en-GB"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936" y="2492897"/>
            <a:ext cx="2462645" cy="2147455"/>
          </a:xfrm>
          <a:prstGeom prst="rect">
            <a:avLst/>
          </a:prstGeom>
        </p:spPr>
      </p:pic>
      <p:sp>
        <p:nvSpPr>
          <p:cNvPr id="8" name="Date Placeholder 4"/>
          <p:cNvSpPr>
            <a:spLocks noGrp="1"/>
          </p:cNvSpPr>
          <p:nvPr>
            <p:ph type="dt" sz="half" idx="10"/>
          </p:nvPr>
        </p:nvSpPr>
        <p:spPr>
          <a:xfrm>
            <a:off x="656338" y="6087440"/>
            <a:ext cx="630429" cy="185920"/>
          </a:xfrm>
        </p:spPr>
        <p:txBody>
          <a:bodyPr/>
          <a:lstStyle/>
          <a:p>
            <a:r>
              <a:rPr lang="en-US" dirty="0" smtClean="0"/>
              <a:t>25/04/2018</a:t>
            </a:r>
            <a:endParaRPr lang="en-US" dirty="0"/>
          </a:p>
        </p:txBody>
      </p:sp>
    </p:spTree>
    <p:extLst>
      <p:ext uri="{BB962C8B-B14F-4D97-AF65-F5344CB8AC3E}">
        <p14:creationId xmlns:p14="http://schemas.microsoft.com/office/powerpoint/2010/main" xmlns="" val="1918965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548680"/>
            <a:ext cx="7200897" cy="953588"/>
          </a:xfrm>
        </p:spPr>
        <p:txBody>
          <a:bodyPr/>
          <a:lstStyle/>
          <a:p>
            <a:pPr algn="r"/>
            <a:r>
              <a:rPr lang="ar-SA" b="1" dirty="0" smtClean="0">
                <a:cs typeface="+mn-cs"/>
              </a:rPr>
              <a:t>محاور المحاضرة:</a:t>
            </a:r>
            <a:endParaRPr lang="en-GB" b="1" dirty="0">
              <a:cs typeface="+mn-cs"/>
            </a:endParaRPr>
          </a:p>
        </p:txBody>
      </p:sp>
      <p:sp>
        <p:nvSpPr>
          <p:cNvPr id="4" name="TextBox 3"/>
          <p:cNvSpPr txBox="1"/>
          <p:nvPr/>
        </p:nvSpPr>
        <p:spPr>
          <a:xfrm>
            <a:off x="3419872" y="1484784"/>
            <a:ext cx="5544616" cy="2677656"/>
          </a:xfrm>
          <a:prstGeom prst="rect">
            <a:avLst/>
          </a:prstGeom>
          <a:noFill/>
        </p:spPr>
        <p:txBody>
          <a:bodyPr wrap="square" rtlCol="0">
            <a:spAutoFit/>
          </a:bodyPr>
          <a:lstStyle/>
          <a:p>
            <a:pPr marL="457200" indent="-457200" algn="r" rtl="1">
              <a:buFont typeface="Wingdings" panose="05000000000000000000" pitchFamily="2" charset="2"/>
              <a:buChar char="v"/>
            </a:pPr>
            <a:r>
              <a:rPr lang="ar-SA" sz="2400" dirty="0" smtClean="0"/>
              <a:t>الحياة اليومية للأسرى ومعاناتهم.</a:t>
            </a:r>
          </a:p>
          <a:p>
            <a:pPr marL="457200" indent="-457200" algn="r" rtl="1">
              <a:buFont typeface="Wingdings" panose="05000000000000000000" pitchFamily="2" charset="2"/>
              <a:buChar char="v"/>
            </a:pPr>
            <a:r>
              <a:rPr lang="ar-SA" sz="2400" dirty="0" smtClean="0"/>
              <a:t>الظروف الصحية والإهمال الطبي.</a:t>
            </a:r>
          </a:p>
          <a:p>
            <a:pPr marL="457200" indent="-457200" algn="r" rtl="1">
              <a:buFont typeface="Wingdings" panose="05000000000000000000" pitchFamily="2" charset="2"/>
              <a:buChar char="v"/>
            </a:pPr>
            <a:r>
              <a:rPr lang="ar-SA" sz="2400" dirty="0" smtClean="0"/>
              <a:t>المصطلحات التي يستخدمها الأسرى في السجون.</a:t>
            </a:r>
            <a:endParaRPr lang="ar-SA" sz="2400" dirty="0"/>
          </a:p>
          <a:p>
            <a:pPr marL="457200" indent="-457200" algn="r" rtl="1">
              <a:buFont typeface="Wingdings" panose="05000000000000000000" pitchFamily="2" charset="2"/>
              <a:buChar char="v"/>
            </a:pPr>
            <a:r>
              <a:rPr lang="ar-SA" sz="2400" dirty="0" smtClean="0"/>
              <a:t>التنسيق الإداري بين السجون.</a:t>
            </a:r>
          </a:p>
          <a:p>
            <a:pPr marL="457200" indent="-457200" algn="r" rtl="1">
              <a:buFont typeface="Wingdings" panose="05000000000000000000" pitchFamily="2" charset="2"/>
              <a:buChar char="v"/>
            </a:pPr>
            <a:r>
              <a:rPr lang="ar-SA" sz="2400" dirty="0" smtClean="0"/>
              <a:t>الفصائل في السجون.</a:t>
            </a:r>
          </a:p>
          <a:p>
            <a:pPr marL="457200" indent="-457200" algn="r" rtl="1">
              <a:buFont typeface="Wingdings" panose="05000000000000000000" pitchFamily="2" charset="2"/>
              <a:buChar char="v"/>
            </a:pPr>
            <a:r>
              <a:rPr lang="ar-SA" sz="2400" dirty="0" smtClean="0"/>
              <a:t>الوجبات الغذائية المقدمة للأسرى.</a:t>
            </a:r>
          </a:p>
          <a:p>
            <a:pPr marL="457200" indent="-457200" algn="r" rtl="1">
              <a:buFont typeface="Wingdings" panose="05000000000000000000" pitchFamily="2" charset="2"/>
              <a:buChar char="v"/>
            </a:pPr>
            <a:r>
              <a:rPr lang="ar-SA" sz="2400" dirty="0" smtClean="0"/>
              <a:t>تواصل الأسير مع العالم الخارجي.</a:t>
            </a:r>
            <a:endParaRPr lang="en-GB"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9" y="1700808"/>
            <a:ext cx="2970105" cy="2413750"/>
          </a:xfrm>
          <a:prstGeom prst="rect">
            <a:avLst/>
          </a:prstGeom>
        </p:spPr>
      </p:pic>
    </p:spTree>
    <p:extLst>
      <p:ext uri="{BB962C8B-B14F-4D97-AF65-F5344CB8AC3E}">
        <p14:creationId xmlns:p14="http://schemas.microsoft.com/office/powerpoint/2010/main" xmlns="" val="1578157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70" y="379685"/>
            <a:ext cx="6624735" cy="6001643"/>
          </a:xfrm>
          <a:prstGeom prst="rect">
            <a:avLst/>
          </a:prstGeom>
          <a:noFill/>
        </p:spPr>
        <p:txBody>
          <a:bodyPr wrap="square" rtlCol="0">
            <a:spAutoFit/>
          </a:bodyPr>
          <a:lstStyle/>
          <a:p>
            <a:pPr algn="just">
              <a:lnSpc>
                <a:spcPct val="150000"/>
              </a:lnSpc>
            </a:pPr>
            <a:r>
              <a:rPr lang="ar-SA" sz="1600" dirty="0" smtClean="0">
                <a:latin typeface="Times New Roman" panose="02020603050405020304" pitchFamily="18" charset="0"/>
                <a:cs typeface="Times New Roman" panose="02020603050405020304" pitchFamily="18" charset="0"/>
              </a:rPr>
              <a:t>حين يتم ابلاغ أحد الأسرى بأن فرداً من أفراد عائلته سيقوم بزيارته، يبدأ بممارسة طقوس وتحضيرات عديدة لهذه الزيارة، فيقوم بتجهيز أفضل الملابس لديه ويقوم بكيها، ويحضر بعض الحلويات والسكاكر لتقديمها لعائلته، لكن في بعض الأحيان يأتي السجان في المساء أو في صباح يوم الزيارة ليبلغ الأسير بأمر نقله لسجن أخر، وعادةً ما تكون هذه القرارات مقصودة ومخطط لها مسبقاً من قبل إدارة السجن، وفي حالات أخرى يتم منع الأسير من الزيارة لأسباب تختلقها الإدارة فور موعد الزيارة فمثلاً تتحجج بأن لون ملابس الأسير لا تتطابق مع المعايير المحددة من قبلهم، او يقوم السجان باستفزاز الأسير جسدياً من خلال التفتيش العاري وبالتالي يقوم بافتعال خلاف مع الأسير فقط لمنعه من الزيارة.</a:t>
            </a:r>
          </a:p>
          <a:p>
            <a:pPr algn="just">
              <a:lnSpc>
                <a:spcPct val="150000"/>
              </a:lnSpc>
            </a:pPr>
            <a:r>
              <a:rPr lang="ar-SA" sz="1600" dirty="0">
                <a:latin typeface="Times New Roman" panose="02020603050405020304" pitchFamily="18" charset="0"/>
                <a:cs typeface="Times New Roman" panose="02020603050405020304" pitchFamily="18" charset="0"/>
              </a:rPr>
              <a:t>كما وتقوم دولة الاحتلال باستخدام منع الزيارات العائلية كإجراء عقابي ضد الأسرى، ففي إضراب المعتقلين الإداريين منتصف العام 2014، قامت قوات مصلحة السجون الإسرائيلية بمعاقبة المعتقلين الذين قادوا الإضراب وحرمتهم من حقهم في استقبال الزيارات العائلية لمدة ستة أشهر والذين أضربوا عن الطعام لمدة أربعة </a:t>
            </a:r>
            <a:r>
              <a:rPr lang="ar-SA" sz="1600" dirty="0" smtClean="0">
                <a:latin typeface="Times New Roman" panose="02020603050405020304" pitchFamily="18" charset="0"/>
                <a:cs typeface="Times New Roman" panose="02020603050405020304" pitchFamily="18" charset="0"/>
              </a:rPr>
              <a:t>أشهر.</a:t>
            </a:r>
            <a:endParaRPr lang="ar-SA" sz="1600" dirty="0">
              <a:latin typeface="Times New Roman" panose="02020603050405020304" pitchFamily="18" charset="0"/>
              <a:cs typeface="Times New Roman" panose="02020603050405020304" pitchFamily="18" charset="0"/>
            </a:endParaRPr>
          </a:p>
          <a:p>
            <a:pPr algn="just">
              <a:lnSpc>
                <a:spcPct val="150000"/>
              </a:lnSpc>
            </a:pPr>
            <a:r>
              <a:rPr lang="ar-SA" sz="1600" dirty="0" smtClean="0">
                <a:latin typeface="Times New Roman" panose="02020603050405020304" pitchFamily="18" charset="0"/>
                <a:cs typeface="Times New Roman" panose="02020603050405020304" pitchFamily="18" charset="0"/>
              </a:rPr>
              <a:t>عادةً، يتم السماح لسكان الضفة الغربية بالزيارات العائلية ( ثلاث بالغين وقاصرين في نفس الوقت) مرة كل أسبوعين، وتستمر مدة الزيارة لخمسة وأربعون دقيقة فقط، يقوم فيها الأسير بتواصل مع عائلته بواسطة هاتف متواجد عند الجانبين او من خلال ثقوب تكون متواجدة في اللوح الزجاجي بينهم.</a:t>
            </a:r>
          </a:p>
          <a:p>
            <a:pPr algn="just">
              <a:lnSpc>
                <a:spcPct val="150000"/>
              </a:lnSpc>
            </a:pPr>
            <a:r>
              <a:rPr lang="ar-SA" sz="1600" dirty="0" smtClean="0">
                <a:latin typeface="Times New Roman" panose="02020603050405020304" pitchFamily="18" charset="0"/>
                <a:cs typeface="Times New Roman" panose="02020603050405020304" pitchFamily="18" charset="0"/>
              </a:rPr>
              <a:t>أما سكان قطاع غزة، يسمح لهم بالزيارة مرة واحدة كل 60 يوماً علماً بأنه بعد اسر الجندي الإسرائيلي "جلعاد شاليط" تم حرمان أهل القطاع من الزيارة لمدة 7 أعوام. </a:t>
            </a:r>
            <a:endParaRPr lang="en-GB"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3" y="908721"/>
            <a:ext cx="2232929" cy="14341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708921"/>
            <a:ext cx="2051173" cy="13458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4149081"/>
            <a:ext cx="2016224" cy="1056028"/>
          </a:xfrm>
          <a:prstGeom prst="rect">
            <a:avLst/>
          </a:prstGeom>
        </p:spPr>
      </p:pic>
      <p:sp>
        <p:nvSpPr>
          <p:cNvPr id="9" name="Date Placeholder 4"/>
          <p:cNvSpPr txBox="1">
            <a:spLocks/>
          </p:cNvSpPr>
          <p:nvPr/>
        </p:nvSpPr>
        <p:spPr>
          <a:xfrm>
            <a:off x="600895" y="6108701"/>
            <a:ext cx="630429" cy="18592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25/04/2018</a:t>
            </a:r>
            <a:endParaRPr lang="en-US" dirty="0"/>
          </a:p>
        </p:txBody>
      </p:sp>
    </p:spTree>
    <p:extLst>
      <p:ext uri="{BB962C8B-B14F-4D97-AF65-F5344CB8AC3E}">
        <p14:creationId xmlns:p14="http://schemas.microsoft.com/office/powerpoint/2010/main" xmlns="" val="567614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44624"/>
            <a:ext cx="5832648" cy="6694140"/>
          </a:xfrm>
          <a:prstGeom prst="rect">
            <a:avLst/>
          </a:prstGeom>
          <a:noFill/>
        </p:spPr>
        <p:txBody>
          <a:bodyPr wrap="square" rtlCol="0">
            <a:spAutoFit/>
          </a:bodyPr>
          <a:lstStyle/>
          <a:p>
            <a:pPr marL="285750" indent="-285750" algn="just" rtl="1">
              <a:lnSpc>
                <a:spcPct val="150000"/>
              </a:lnSpc>
              <a:buFont typeface="Wingdings" panose="05000000000000000000" pitchFamily="2" charset="2"/>
              <a:buChar char="v"/>
            </a:pPr>
            <a:r>
              <a:rPr lang="ar-SA" b="1" dirty="0" smtClean="0"/>
              <a:t>الأسيرة قاهرة السعدي: </a:t>
            </a:r>
            <a:endParaRPr lang="ar-SA" sz="1600" b="1" dirty="0" smtClean="0"/>
          </a:p>
          <a:p>
            <a:pPr algn="just" rtl="1" fontAlgn="base">
              <a:lnSpc>
                <a:spcPct val="150000"/>
              </a:lnSpc>
            </a:pPr>
            <a:r>
              <a:rPr lang="ar-SA" sz="1600" dirty="0" smtClean="0"/>
              <a:t>تعرض </a:t>
            </a:r>
            <a:r>
              <a:rPr lang="ar-SA" sz="1600" dirty="0"/>
              <a:t>أولاد </a:t>
            </a:r>
            <a:r>
              <a:rPr lang="ar-SA" sz="1600" dirty="0" smtClean="0"/>
              <a:t>الأسيرة </a:t>
            </a:r>
            <a:r>
              <a:rPr lang="ar-SA" sz="1600" dirty="0"/>
              <a:t>قاهرة </a:t>
            </a:r>
            <a:r>
              <a:rPr lang="ar-SA" sz="1600" dirty="0" smtClean="0"/>
              <a:t>السعدي،</a:t>
            </a:r>
            <a:r>
              <a:rPr lang="ar-SA" sz="1600" dirty="0"/>
              <a:t> والتي تم اعتقالها من قبل قوات الاحتلال في الثامن من شهر أيار من العام </a:t>
            </a:r>
            <a:r>
              <a:rPr lang="ar-SA" sz="1600" dirty="0" smtClean="0"/>
              <a:t>2002،  للصدمة </a:t>
            </a:r>
            <a:r>
              <a:rPr lang="ar-SA" sz="1600" dirty="0"/>
              <a:t>نتيجة مشاهدتهم لعملية اعتقال والدتهم والاعتداء من قبل قوات الاحتلال</a:t>
            </a:r>
            <a:r>
              <a:rPr lang="ar-SA" sz="1600" dirty="0" smtClean="0"/>
              <a:t>.</a:t>
            </a:r>
          </a:p>
          <a:p>
            <a:pPr algn="just" rtl="1" fontAlgn="base">
              <a:lnSpc>
                <a:spcPct val="150000"/>
              </a:lnSpc>
            </a:pPr>
            <a:r>
              <a:rPr lang="ar-SA" sz="1600" dirty="0" smtClean="0"/>
              <a:t> </a:t>
            </a:r>
            <a:endParaRPr lang="en-GB" sz="1600" dirty="0"/>
          </a:p>
          <a:p>
            <a:pPr algn="just" rtl="1" fontAlgn="base">
              <a:lnSpc>
                <a:spcPct val="150000"/>
              </a:lnSpc>
            </a:pPr>
            <a:r>
              <a:rPr lang="ar-SA" sz="1600" dirty="0" smtClean="0"/>
              <a:t>تم نقل الاسيرة قاهرة السعدي بعد اعتقالها </a:t>
            </a:r>
            <a:r>
              <a:rPr lang="ar-SA" sz="1600" dirty="0"/>
              <a:t>إلى مركز تحقيق المسكوبية في القدس، وهناك تعرضت للتعذيب النفسي والجسدي. وأثناء التحقيق معها أبلغتها المخابرات الإسرائيلية أنها اعتقلت ابنتيها اللتين تناهزان 10 و16 من العمر، وهددوها باغتصابهن إذا لم تستجب لمطالبهم</a:t>
            </a:r>
            <a:r>
              <a:rPr lang="ar-SA" sz="1600" dirty="0" smtClean="0"/>
              <a:t>.</a:t>
            </a:r>
          </a:p>
          <a:p>
            <a:pPr algn="just" rtl="1" fontAlgn="base">
              <a:lnSpc>
                <a:spcPct val="150000"/>
              </a:lnSpc>
            </a:pPr>
            <a:endParaRPr lang="en-GB" sz="1600" dirty="0"/>
          </a:p>
          <a:p>
            <a:pPr algn="just" rtl="1" fontAlgn="base">
              <a:lnSpc>
                <a:spcPct val="150000"/>
              </a:lnSpc>
            </a:pPr>
            <a:r>
              <a:rPr lang="ar-SA" sz="1600" dirty="0"/>
              <a:t>وبعد انتهاء التحقيق ونقلها من مركز التحقيق إلى السجن </a:t>
            </a:r>
            <a:r>
              <a:rPr lang="ar-SA" sz="1600" dirty="0" smtClean="0"/>
              <a:t>منعتها </a:t>
            </a:r>
            <a:r>
              <a:rPr lang="ar-SA" sz="1600" dirty="0"/>
              <a:t>قوات مصلحة السجون </a:t>
            </a:r>
            <a:r>
              <a:rPr lang="ar-SA" sz="1600" dirty="0" smtClean="0"/>
              <a:t>من </a:t>
            </a:r>
            <a:r>
              <a:rPr lang="ar-SA" sz="1600" dirty="0"/>
              <a:t>حقها في الزيارات العائلية واستمر ذلك طوال عامين بعد اعتقالها، وتم رفض تصريح الزيارة لابنتها الكبرى مراراً وتكراراً بذريعة "الأسباب الأمنية". أما عندما استطاع أولاد قاهرة زيارتها فلم يمكثوا أكثر من نصف ساعة امام والدتهم، رغم أن الطريق من وإلى السجن استغرقتهم قرابة عشر ساعات، وذلك بسبب التأخير الناتج عن عمليات التفتيش الجسدي وتفتيش الأمتعة المتكررة، وخلال الزيارة فلقد تم فصل الأولاد عن والدتهم عبر لوح زجاجي واضطروا للتحدث مع والدتهم باستخدام الهاتف.</a:t>
            </a:r>
            <a:endParaRPr lang="en-GB" sz="1600" dirty="0"/>
          </a:p>
          <a:p>
            <a:pPr algn="just"/>
            <a:endParaRPr lang="en-GB"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980729"/>
            <a:ext cx="2520280" cy="3735989"/>
          </a:xfrm>
          <a:prstGeom prst="rect">
            <a:avLst/>
          </a:prstGeom>
        </p:spPr>
      </p:pic>
      <p:sp>
        <p:nvSpPr>
          <p:cNvPr id="7" name="Date Placeholder 4"/>
          <p:cNvSpPr>
            <a:spLocks noGrp="1"/>
          </p:cNvSpPr>
          <p:nvPr>
            <p:ph type="dt" sz="half" idx="10"/>
          </p:nvPr>
        </p:nvSpPr>
        <p:spPr>
          <a:xfrm>
            <a:off x="667856" y="6092556"/>
            <a:ext cx="630429" cy="185920"/>
          </a:xfrm>
        </p:spPr>
        <p:txBody>
          <a:bodyPr/>
          <a:lstStyle/>
          <a:p>
            <a:r>
              <a:rPr lang="en-US" dirty="0" smtClean="0"/>
              <a:t>25/04/2018</a:t>
            </a:r>
            <a:endParaRPr lang="en-US" dirty="0"/>
          </a:p>
        </p:txBody>
      </p:sp>
    </p:spTree>
    <p:extLst>
      <p:ext uri="{BB962C8B-B14F-4D97-AF65-F5344CB8AC3E}">
        <p14:creationId xmlns:p14="http://schemas.microsoft.com/office/powerpoint/2010/main" xmlns="" val="139579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404664"/>
            <a:ext cx="5760640" cy="4801314"/>
          </a:xfrm>
          <a:prstGeom prst="rect">
            <a:avLst/>
          </a:prstGeom>
          <a:noFill/>
        </p:spPr>
        <p:txBody>
          <a:bodyPr wrap="square" rtlCol="0">
            <a:spAutoFit/>
          </a:bodyPr>
          <a:lstStyle/>
          <a:p>
            <a:pPr marL="285750" indent="-285750" algn="just" rtl="1">
              <a:buFont typeface="Wingdings" panose="05000000000000000000" pitchFamily="2" charset="2"/>
              <a:buChar char="v"/>
            </a:pPr>
            <a:r>
              <a:rPr lang="ar-SA" b="1" dirty="0" smtClean="0">
                <a:latin typeface="Times New Roman" panose="02020603050405020304" pitchFamily="18" charset="0"/>
                <a:cs typeface="Times New Roman" panose="02020603050405020304" pitchFamily="18" charset="0"/>
              </a:rPr>
              <a:t>التواصل المسموح به من قبل الإدارة: </a:t>
            </a:r>
          </a:p>
          <a:p>
            <a:pPr algn="just">
              <a:lnSpc>
                <a:spcPct val="150000"/>
              </a:lnSpc>
            </a:pPr>
            <a:r>
              <a:rPr lang="ar-SA" sz="1600" dirty="0" smtClean="0">
                <a:latin typeface="Times New Roman" panose="02020603050405020304" pitchFamily="18" charset="0"/>
                <a:cs typeface="Times New Roman" panose="02020603050405020304" pitchFamily="18" charset="0"/>
              </a:rPr>
              <a:t>تسمح إدارة السجون للأسير بالتواصل مع عائلته وأصدقائه بواسطة الرسائل التي يتم ارسالها واستقبلها بالبريد او مع احد الاسرى المحررين، بالإضافة الى الزيارات المسموحة لأقارب الأسير من الدرجة الأولى مرة واحدة كل أسبوعين. </a:t>
            </a:r>
          </a:p>
          <a:p>
            <a:pPr algn="just">
              <a:lnSpc>
                <a:spcPct val="150000"/>
              </a:lnSpc>
            </a:pPr>
            <a:r>
              <a:rPr lang="ar-SA" sz="1600" dirty="0" smtClean="0">
                <a:latin typeface="Times New Roman" panose="02020603050405020304" pitchFamily="18" charset="0"/>
                <a:cs typeface="Times New Roman" panose="02020603050405020304" pitchFamily="18" charset="0"/>
              </a:rPr>
              <a:t/>
            </a:r>
            <a:br>
              <a:rPr lang="ar-SA" sz="1600" dirty="0" smtClean="0">
                <a:latin typeface="Times New Roman" panose="02020603050405020304" pitchFamily="18" charset="0"/>
                <a:cs typeface="Times New Roman" panose="02020603050405020304" pitchFamily="18" charset="0"/>
              </a:rPr>
            </a:br>
            <a:r>
              <a:rPr lang="ar-SA" sz="1600" dirty="0" smtClean="0">
                <a:latin typeface="Times New Roman" panose="02020603050405020304" pitchFamily="18" charset="0"/>
                <a:cs typeface="Times New Roman" panose="02020603050405020304" pitchFamily="18" charset="0"/>
              </a:rPr>
              <a:t>تقوم الإذاعات الفلسطينية ببث برامج خاصة بالأسرى وذوييهم، حيث يقوم أهل الأسير بالاتصال المباشر على البرنامج وارسال الرسائل الصوتية لابنهم وابنتهم. ونرى ان </a:t>
            </a:r>
            <a:r>
              <a:rPr lang="ar-SA" sz="1600" dirty="0">
                <a:latin typeface="Times New Roman" panose="02020603050405020304" pitchFamily="18" charset="0"/>
                <a:cs typeface="Times New Roman" panose="02020603050405020304" pitchFamily="18" charset="0"/>
              </a:rPr>
              <a:t>الأسير إذا وصلته رسالة من الأهل عبر هذه البرامج؛ فإن باقي الأسرى يقدمون له التهاني على ذلك، وفي حال وصله خبر وفاة أحد أفراد عائلته؛ فإن الأسرى  يأتون إلى غرفته بالتناوب مقدمين له </a:t>
            </a:r>
            <a:r>
              <a:rPr lang="ar-SA" sz="1600" dirty="0" smtClean="0">
                <a:latin typeface="Times New Roman" panose="02020603050405020304" pitchFamily="18" charset="0"/>
                <a:cs typeface="Times New Roman" panose="02020603050405020304" pitchFamily="18" charset="0"/>
              </a:rPr>
              <a:t>التعازي. </a:t>
            </a:r>
            <a:r>
              <a:rPr lang="ar-SA" sz="1600" dirty="0">
                <a:latin typeface="Times New Roman" panose="02020603050405020304" pitchFamily="18" charset="0"/>
              </a:rPr>
              <a:t>تخيم مشاعر الخوف </a:t>
            </a:r>
            <a:r>
              <a:rPr lang="ar-SA" sz="1600" dirty="0" smtClean="0">
                <a:latin typeface="Times New Roman" panose="02020603050405020304" pitchFamily="18" charset="0"/>
              </a:rPr>
              <a:t>والحزن على </a:t>
            </a:r>
            <a:r>
              <a:rPr lang="ar-SA" sz="1600" dirty="0">
                <a:latin typeface="Times New Roman" panose="02020603050405020304" pitchFamily="18" charset="0"/>
                <a:cs typeface="Times New Roman" panose="02020603050405020304" pitchFamily="18" charset="0"/>
              </a:rPr>
              <a:t>الأسرى في حال انقطاع البث خلال وقت البرنامج؛ خوفا من بث رسائل لهم دون أن يتمكنوا من </a:t>
            </a:r>
            <a:r>
              <a:rPr lang="ar-SA" sz="1600" dirty="0" smtClean="0">
                <a:latin typeface="Times New Roman" panose="02020603050405020304" pitchFamily="18" charset="0"/>
                <a:cs typeface="Times New Roman" panose="02020603050405020304" pitchFamily="18" charset="0"/>
              </a:rPr>
              <a:t>سماعها. </a:t>
            </a:r>
          </a:p>
          <a:p>
            <a:pPr algn="just">
              <a:lnSpc>
                <a:spcPct val="150000"/>
              </a:lnSpc>
            </a:pPr>
            <a:endParaRPr lang="ar-SA" sz="1600" dirty="0">
              <a:latin typeface="Times New Roman" panose="02020603050405020304" pitchFamily="18" charset="0"/>
              <a:cs typeface="Times New Roman" panose="02020603050405020304" pitchFamily="18" charset="0"/>
            </a:endParaRPr>
          </a:p>
          <a:p>
            <a:pPr algn="just">
              <a:lnSpc>
                <a:spcPct val="150000"/>
              </a:lnSpc>
            </a:pPr>
            <a:endParaRPr lang="ar-SA" sz="16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401684" y="332656"/>
            <a:ext cx="2233749" cy="5632311"/>
          </a:xfrm>
          <a:prstGeom prst="rect">
            <a:avLst/>
          </a:prstGeom>
          <a:noFill/>
        </p:spPr>
        <p:txBody>
          <a:bodyPr wrap="square" rtlCol="0">
            <a:spAutoFit/>
          </a:bodyPr>
          <a:lstStyle/>
          <a:p>
            <a:pPr algn="justLow"/>
            <a:r>
              <a:rPr lang="ar-SA" dirty="0">
                <a:solidFill>
                  <a:schemeClr val="accent2"/>
                </a:solidFill>
              </a:rPr>
              <a:t>احالات مرجعية: </a:t>
            </a:r>
          </a:p>
          <a:p>
            <a:pPr algn="justLow"/>
            <a:r>
              <a:rPr lang="ar-SA" dirty="0" smtClean="0">
                <a:solidFill>
                  <a:schemeClr val="tx2"/>
                </a:solidFill>
              </a:rPr>
              <a:t>المركز الفلسطيني للإعلام. "الأسرى يبدعون في طرق التواصل مع العالم الخارجي (تقرير)"، 21/04/2014، </a:t>
            </a:r>
            <a:r>
              <a:rPr lang="ar-SA" dirty="0">
                <a:solidFill>
                  <a:schemeClr val="tx2"/>
                </a:solidFill>
              </a:rPr>
              <a:t>متاح على الرابط </a:t>
            </a:r>
            <a:r>
              <a:rPr lang="ar-SA" dirty="0" smtClean="0">
                <a:solidFill>
                  <a:schemeClr val="tx2"/>
                </a:solidFill>
              </a:rPr>
              <a:t>: </a:t>
            </a:r>
            <a:r>
              <a:rPr lang="en-GB" dirty="0" smtClean="0">
                <a:solidFill>
                  <a:schemeClr val="tx2"/>
                </a:solidFill>
                <a:hlinkClick r:id="rId2"/>
              </a:rPr>
              <a:t>https</a:t>
            </a:r>
            <a:r>
              <a:rPr lang="en-GB" dirty="0">
                <a:solidFill>
                  <a:schemeClr val="tx2"/>
                </a:solidFill>
                <a:hlinkClick r:id="rId2"/>
              </a:rPr>
              <a:t>://</a:t>
            </a:r>
            <a:r>
              <a:rPr lang="en-GB" dirty="0" smtClean="0">
                <a:solidFill>
                  <a:schemeClr val="tx2"/>
                </a:solidFill>
                <a:hlinkClick r:id="rId2"/>
              </a:rPr>
              <a:t>www.palinfo.com/48739</a:t>
            </a:r>
            <a:endParaRPr lang="ar-SA" dirty="0" smtClean="0">
              <a:solidFill>
                <a:schemeClr val="tx2"/>
              </a:solidFill>
            </a:endParaRPr>
          </a:p>
          <a:p>
            <a:pPr algn="justLow"/>
            <a:endParaRPr lang="ar-SA" dirty="0" smtClean="0">
              <a:solidFill>
                <a:schemeClr val="tx2"/>
              </a:solidFill>
            </a:endParaRPr>
          </a:p>
          <a:p>
            <a:pPr algn="justLow"/>
            <a:r>
              <a:rPr lang="ar-SA" dirty="0">
                <a:solidFill>
                  <a:schemeClr val="tx2"/>
                </a:solidFill>
              </a:rPr>
              <a:t>د. رأفت خليل حمدونة : الجوانب الإبداعية في تاريخ الحركة الوطنية الفلسطينية </a:t>
            </a:r>
            <a:r>
              <a:rPr lang="ar-SA" dirty="0" smtClean="0">
                <a:solidFill>
                  <a:schemeClr val="tx2"/>
                </a:solidFill>
              </a:rPr>
              <a:t>الأسيرة في </a:t>
            </a:r>
            <a:r>
              <a:rPr lang="ar-SA" dirty="0">
                <a:solidFill>
                  <a:schemeClr val="tx2"/>
                </a:solidFill>
              </a:rPr>
              <a:t>الفترة ما بين 1985 إلى2015، القاهرة ، رسالة مقدمة للحصول على درجة </a:t>
            </a:r>
            <a:r>
              <a:rPr lang="ar-SA" dirty="0" smtClean="0">
                <a:solidFill>
                  <a:schemeClr val="tx2"/>
                </a:solidFill>
              </a:rPr>
              <a:t>الدكتوراه </a:t>
            </a:r>
            <a:r>
              <a:rPr lang="ar-SA" dirty="0">
                <a:solidFill>
                  <a:schemeClr val="tx2"/>
                </a:solidFill>
              </a:rPr>
              <a:t>في قسم العلوم السياسية ، معهد البحوث والدراسات العربية ، 2015 ، ص 240-253</a:t>
            </a:r>
            <a:r>
              <a:rPr lang="en-GB" dirty="0">
                <a:solidFill>
                  <a:schemeClr val="tx2"/>
                </a:solidFill>
              </a:rPr>
              <a:t> . </a:t>
            </a:r>
            <a:endParaRPr lang="ar-SA" dirty="0" smtClean="0">
              <a:solidFill>
                <a:schemeClr val="tx2"/>
              </a:solidFill>
            </a:endParaRPr>
          </a:p>
          <a:p>
            <a:pPr algn="justLow"/>
            <a:endParaRPr lang="en-GB" dirty="0"/>
          </a:p>
        </p:txBody>
      </p:sp>
      <p:cxnSp>
        <p:nvCxnSpPr>
          <p:cNvPr id="7" name="Straight Connector 6"/>
          <p:cNvCxnSpPr/>
          <p:nvPr/>
        </p:nvCxnSpPr>
        <p:spPr>
          <a:xfrm>
            <a:off x="2782388" y="620688"/>
            <a:ext cx="0" cy="49116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1761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9449" y="836713"/>
            <a:ext cx="4878977" cy="4478149"/>
          </a:xfrm>
          <a:prstGeom prst="rect">
            <a:avLst/>
          </a:prstGeom>
          <a:noFill/>
        </p:spPr>
        <p:txBody>
          <a:bodyPr wrap="square" rtlCol="0">
            <a:spAutoFit/>
          </a:bodyPr>
          <a:lstStyle/>
          <a:p>
            <a:pPr marL="285750" indent="-285750" algn="justLow" rtl="1">
              <a:lnSpc>
                <a:spcPct val="150000"/>
              </a:lnSpc>
              <a:buFont typeface="Wingdings" panose="05000000000000000000" pitchFamily="2" charset="2"/>
              <a:buChar char="v"/>
            </a:pPr>
            <a:r>
              <a:rPr lang="ar-SA" b="1" dirty="0">
                <a:latin typeface="Times New Roman" panose="02020603050405020304" pitchFamily="18" charset="0"/>
              </a:rPr>
              <a:t>التواصل الذي يحصل رغماً عن الإدارة</a:t>
            </a:r>
            <a:r>
              <a:rPr lang="ar-SA" dirty="0">
                <a:latin typeface="Times New Roman" panose="02020603050405020304" pitchFamily="18" charset="0"/>
              </a:rPr>
              <a:t>: </a:t>
            </a:r>
          </a:p>
          <a:p>
            <a:pPr algn="justLow">
              <a:lnSpc>
                <a:spcPct val="150000"/>
              </a:lnSpc>
            </a:pPr>
            <a:r>
              <a:rPr lang="ar-SA" sz="1600" dirty="0">
                <a:latin typeface="Times New Roman" panose="02020603050405020304" pitchFamily="18" charset="0"/>
              </a:rPr>
              <a:t>يتم تناقل الأخبار والمعلومات بين الأسرى في مختلف السجون بواسطة الكبسولات ويتم استخدامهم أيضاً للتواصل مع الأهل، اذا يتم حملها بواسطة أحد الأسرى المحررين. </a:t>
            </a:r>
            <a:endParaRPr lang="ar-SA" sz="1600" dirty="0" smtClean="0">
              <a:latin typeface="Times New Roman" panose="02020603050405020304" pitchFamily="18" charset="0"/>
            </a:endParaRPr>
          </a:p>
          <a:p>
            <a:pPr algn="justLow">
              <a:lnSpc>
                <a:spcPct val="150000"/>
              </a:lnSpc>
            </a:pPr>
            <a:r>
              <a:rPr lang="ar-SA" sz="1600" dirty="0">
                <a:latin typeface="Times New Roman" panose="02020603050405020304" pitchFamily="18" charset="0"/>
              </a:rPr>
              <a:t/>
            </a:r>
            <a:br>
              <a:rPr lang="ar-SA" sz="1600" dirty="0">
                <a:latin typeface="Times New Roman" panose="02020603050405020304" pitchFamily="18" charset="0"/>
              </a:rPr>
            </a:br>
            <a:r>
              <a:rPr lang="ar-SA" sz="1600" dirty="0">
                <a:latin typeface="Times New Roman" panose="02020603050405020304" pitchFamily="18" charset="0"/>
              </a:rPr>
              <a:t>يقوم أيضا محامي الأسير او المحامي الموكل من </a:t>
            </a:r>
            <a:r>
              <a:rPr lang="ar-SA" sz="1600" dirty="0" smtClean="0">
                <a:latin typeface="Times New Roman" panose="02020603050405020304" pitchFamily="18" charset="0"/>
              </a:rPr>
              <a:t>قبل نادي الأسير والصليب الأحمر </a:t>
            </a:r>
            <a:r>
              <a:rPr lang="ar-SA" sz="1600" dirty="0">
                <a:latin typeface="Times New Roman" panose="02020603050405020304" pitchFamily="18" charset="0"/>
              </a:rPr>
              <a:t>بمساعده الاسرى في نقل الأخبار بين السجون </a:t>
            </a:r>
            <a:r>
              <a:rPr lang="ar-SA" sz="1600" dirty="0" smtClean="0">
                <a:latin typeface="Times New Roman" panose="02020603050405020304" pitchFamily="18" charset="0"/>
              </a:rPr>
              <a:t>إذ </a:t>
            </a:r>
            <a:r>
              <a:rPr lang="ar-SA" sz="1600" dirty="0">
                <a:latin typeface="Times New Roman" panose="02020603050405020304" pitchFamily="18" charset="0"/>
              </a:rPr>
              <a:t>انه يتمتع بسهولة التنقل الى حد ما بين السجون الإسرائيلية</a:t>
            </a:r>
            <a:r>
              <a:rPr lang="ar-SA" sz="1600" dirty="0" smtClean="0">
                <a:latin typeface="Times New Roman" panose="02020603050405020304" pitchFamily="18" charset="0"/>
              </a:rPr>
              <a:t>.</a:t>
            </a:r>
          </a:p>
          <a:p>
            <a:pPr algn="justLow">
              <a:lnSpc>
                <a:spcPct val="150000"/>
              </a:lnSpc>
            </a:pPr>
            <a:endParaRPr lang="ar-SA" sz="1600" dirty="0">
              <a:latin typeface="Times New Roman" panose="02020603050405020304" pitchFamily="18" charset="0"/>
            </a:endParaRPr>
          </a:p>
          <a:p>
            <a:pPr algn="justLow">
              <a:lnSpc>
                <a:spcPct val="150000"/>
              </a:lnSpc>
            </a:pPr>
            <a:r>
              <a:rPr lang="ar-SA" sz="1600" dirty="0">
                <a:latin typeface="Times New Roman" panose="02020603050405020304" pitchFamily="18" charset="0"/>
              </a:rPr>
              <a:t>بعض السجون، تحتوي على هواتف نقال مسربة سراً، يقوم الأسرى عادةً باستعمالها للحديث مع الأهل أو الأسرى في السجون الأخرى. </a:t>
            </a:r>
          </a:p>
          <a:p>
            <a:pPr algn="justLow"/>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1233" y="980728"/>
            <a:ext cx="1933575" cy="1930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1232" y="3284984"/>
            <a:ext cx="1964531" cy="1743075"/>
          </a:xfrm>
          <a:prstGeom prst="rect">
            <a:avLst/>
          </a:prstGeom>
        </p:spPr>
      </p:pic>
      <p:sp>
        <p:nvSpPr>
          <p:cNvPr id="8" name="Date Placeholder 4"/>
          <p:cNvSpPr>
            <a:spLocks noGrp="1"/>
          </p:cNvSpPr>
          <p:nvPr>
            <p:ph type="dt" sz="half" idx="10"/>
          </p:nvPr>
        </p:nvSpPr>
        <p:spPr>
          <a:xfrm>
            <a:off x="636684" y="6073584"/>
            <a:ext cx="630429" cy="185920"/>
          </a:xfrm>
        </p:spPr>
        <p:txBody>
          <a:bodyPr/>
          <a:lstStyle/>
          <a:p>
            <a:r>
              <a:rPr lang="en-US" dirty="0" smtClean="0"/>
              <a:t>25/04/2018</a:t>
            </a:r>
            <a:endParaRPr lang="en-US" dirty="0"/>
          </a:p>
        </p:txBody>
      </p:sp>
    </p:spTree>
    <p:extLst>
      <p:ext uri="{BB962C8B-B14F-4D97-AF65-F5344CB8AC3E}">
        <p14:creationId xmlns:p14="http://schemas.microsoft.com/office/powerpoint/2010/main" xmlns="" val="2743106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132856"/>
            <a:ext cx="7920880" cy="923330"/>
          </a:xfrm>
          <a:prstGeom prst="rect">
            <a:avLst/>
          </a:prstGeom>
          <a:noFill/>
        </p:spPr>
        <p:txBody>
          <a:bodyPr wrap="square" rtlCol="0">
            <a:spAutoFit/>
          </a:bodyPr>
          <a:lstStyle/>
          <a:p>
            <a:r>
              <a:rPr lang="ar-QA" sz="5400" b="1" dirty="0"/>
              <a:t>شكراً جزيلاً للاستماع والمشاركة</a:t>
            </a:r>
            <a:endParaRPr lang="en-GB" sz="5400" b="1" dirty="0"/>
          </a:p>
        </p:txBody>
      </p:sp>
    </p:spTree>
    <p:extLst>
      <p:ext uri="{BB962C8B-B14F-4D97-AF65-F5344CB8AC3E}">
        <p14:creationId xmlns:p14="http://schemas.microsoft.com/office/powerpoint/2010/main" xmlns="" val="416229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332657"/>
            <a:ext cx="7200897" cy="594359"/>
          </a:xfrm>
        </p:spPr>
        <p:txBody>
          <a:bodyPr>
            <a:noAutofit/>
          </a:bodyPr>
          <a:lstStyle/>
          <a:p>
            <a:r>
              <a:rPr lang="ar-SA" b="1" dirty="0">
                <a:cs typeface="+mn-cs"/>
              </a:rPr>
              <a:t>الحياة اليومية للأسرى ومعاناتهم</a:t>
            </a:r>
            <a:br>
              <a:rPr lang="ar-SA" b="1" dirty="0">
                <a:cs typeface="+mn-cs"/>
              </a:rPr>
            </a:br>
            <a:endParaRPr lang="en-GB" b="1" dirty="0">
              <a:cs typeface="+mn-cs"/>
            </a:endParaRPr>
          </a:p>
        </p:txBody>
      </p:sp>
      <p:sp>
        <p:nvSpPr>
          <p:cNvPr id="3" name="TextBox 2"/>
          <p:cNvSpPr txBox="1"/>
          <p:nvPr/>
        </p:nvSpPr>
        <p:spPr>
          <a:xfrm>
            <a:off x="3214061" y="1353538"/>
            <a:ext cx="5246371" cy="4739759"/>
          </a:xfrm>
          <a:prstGeom prst="rect">
            <a:avLst/>
          </a:prstGeom>
          <a:noFill/>
        </p:spPr>
        <p:txBody>
          <a:bodyPr wrap="square" rtlCol="0">
            <a:spAutoFit/>
          </a:bodyPr>
          <a:lstStyle/>
          <a:p>
            <a:pPr algn="just">
              <a:lnSpc>
                <a:spcPct val="150000"/>
              </a:lnSpc>
              <a:spcAft>
                <a:spcPts val="600"/>
              </a:spcAft>
            </a:pPr>
            <a:r>
              <a:rPr lang="ar-SA" sz="1600" b="1" u="sng" dirty="0" smtClean="0"/>
              <a:t>موقع مراكز الاعتقال</a:t>
            </a:r>
            <a:r>
              <a:rPr lang="ar-SA" sz="1600" dirty="0" smtClean="0"/>
              <a:t>: </a:t>
            </a:r>
            <a:r>
              <a:rPr lang="ar-SA" sz="1600" dirty="0"/>
              <a:t>غالباً ما تكون السجون ومراكز الاعتقال خارج مناطق الحكم الذاتي الفلسطيني وبالتالي طبيعة البيئة تكون مختلفة الى حد ما عن المنطقة والبيئة التي تم الاعتقال منها. </a:t>
            </a:r>
            <a:endParaRPr lang="ar-SA" sz="1600" dirty="0" smtClean="0"/>
          </a:p>
          <a:p>
            <a:pPr algn="just">
              <a:lnSpc>
                <a:spcPct val="150000"/>
              </a:lnSpc>
              <a:spcAft>
                <a:spcPts val="600"/>
              </a:spcAft>
            </a:pPr>
            <a:r>
              <a:rPr lang="ar-SA" sz="1600" b="1" u="sng" dirty="0" smtClean="0"/>
              <a:t>طبيعة الغرف</a:t>
            </a:r>
            <a:r>
              <a:rPr lang="ar-SA" sz="1600" dirty="0" smtClean="0"/>
              <a:t>: صغيرة ومكتظة، مليئة بالعفن والرطوبة.</a:t>
            </a:r>
          </a:p>
          <a:p>
            <a:pPr algn="just">
              <a:lnSpc>
                <a:spcPct val="150000"/>
              </a:lnSpc>
              <a:spcAft>
                <a:spcPts val="600"/>
              </a:spcAft>
            </a:pPr>
            <a:r>
              <a:rPr lang="ar-SA" sz="1600" b="1" u="sng" dirty="0"/>
              <a:t>الظروف الجوية </a:t>
            </a:r>
            <a:r>
              <a:rPr lang="ar-SA" sz="1600" b="1" u="sng" dirty="0" smtClean="0"/>
              <a:t>الصعبة</a:t>
            </a:r>
            <a:r>
              <a:rPr lang="ar-SA" sz="1600" dirty="0" smtClean="0"/>
              <a:t>: كما هو الحال </a:t>
            </a:r>
            <a:r>
              <a:rPr lang="ar-SA" sz="1600" dirty="0"/>
              <a:t>في معتقل النقب الصحراوي </a:t>
            </a:r>
            <a:r>
              <a:rPr lang="ar-SA" sz="1600" dirty="0" smtClean="0"/>
              <a:t>حيث يتعرض </a:t>
            </a:r>
            <a:r>
              <a:rPr lang="ar-SA" sz="1600" dirty="0"/>
              <a:t>الأسرى </a:t>
            </a:r>
            <a:r>
              <a:rPr lang="ar-SA" sz="1600" dirty="0" smtClean="0"/>
              <a:t>للحرارة </a:t>
            </a:r>
            <a:r>
              <a:rPr lang="ar-SA" sz="1600" dirty="0"/>
              <a:t>الشديدة جداً. وتقوم سلطات الاحتلال أحياناً باصطناع بيئات مناخية غير طبيعية لزيادة معاناة </a:t>
            </a:r>
            <a:r>
              <a:rPr lang="ar-SA" sz="1600" dirty="0" smtClean="0"/>
              <a:t>الأسرى، وتمارس </a:t>
            </a:r>
            <a:r>
              <a:rPr lang="ar-SA" sz="1600" dirty="0"/>
              <a:t>عملية تغيير الجو المفاجئ عبر التكييف </a:t>
            </a:r>
            <a:r>
              <a:rPr lang="ar-SA" sz="1600" dirty="0" smtClean="0"/>
              <a:t>كإحدى </a:t>
            </a:r>
            <a:r>
              <a:rPr lang="ar-SA" sz="1600" dirty="0"/>
              <a:t>وسائل التعذيب بحق الأسرى.</a:t>
            </a:r>
            <a:endParaRPr lang="ar-SA" sz="1600" dirty="0" smtClean="0"/>
          </a:p>
          <a:p>
            <a:pPr algn="just">
              <a:lnSpc>
                <a:spcPct val="150000"/>
              </a:lnSpc>
              <a:spcAft>
                <a:spcPts val="600"/>
              </a:spcAft>
            </a:pPr>
            <a:r>
              <a:rPr lang="ar-SA" sz="1600" b="1" u="sng" dirty="0" smtClean="0"/>
              <a:t>وجود الحشرات</a:t>
            </a:r>
            <a:r>
              <a:rPr lang="ar-SA" sz="1600" dirty="0" smtClean="0"/>
              <a:t>: يعاني الأسرى من تواجد بعض الحشرات والصراصير </a:t>
            </a:r>
            <a:r>
              <a:rPr lang="ar-SA" sz="1600" dirty="0"/>
              <a:t>والجرذان، وأحياناً العقارب داخل </a:t>
            </a:r>
            <a:r>
              <a:rPr lang="ar-SA" sz="1600" dirty="0" smtClean="0"/>
              <a:t>غرفهم وبين </a:t>
            </a:r>
            <a:r>
              <a:rPr lang="ar-SA" sz="1600" dirty="0"/>
              <a:t>حاجياتهم وأماكن نومهم؛ بل وأيضاً وجود </a:t>
            </a:r>
            <a:r>
              <a:rPr lang="ar-SA" sz="1600" dirty="0" smtClean="0"/>
              <a:t>الأفاعي كما هو الحال </a:t>
            </a:r>
            <a:r>
              <a:rPr lang="ar-SA" sz="1600" dirty="0"/>
              <a:t>في سجن النقب الصحراوي.</a:t>
            </a:r>
          </a:p>
          <a:p>
            <a:pPr algn="just"/>
            <a:endParaRPr lang="en-GB" dirty="0"/>
          </a:p>
        </p:txBody>
      </p:sp>
      <p:sp>
        <p:nvSpPr>
          <p:cNvPr id="4" name="TextBox 3"/>
          <p:cNvSpPr txBox="1"/>
          <p:nvPr/>
        </p:nvSpPr>
        <p:spPr>
          <a:xfrm>
            <a:off x="323529" y="1844825"/>
            <a:ext cx="2117607" cy="2585323"/>
          </a:xfrm>
          <a:prstGeom prst="rect">
            <a:avLst/>
          </a:prstGeom>
          <a:noFill/>
        </p:spPr>
        <p:txBody>
          <a:bodyPr wrap="square" rtlCol="0">
            <a:spAutoFit/>
          </a:bodyPr>
          <a:lstStyle/>
          <a:p>
            <a:pPr algn="justLow"/>
            <a:r>
              <a:rPr lang="ar-SA" b="1" dirty="0">
                <a:solidFill>
                  <a:schemeClr val="accent2"/>
                </a:solidFill>
              </a:rPr>
              <a:t>احالات مرجعية: </a:t>
            </a:r>
            <a:endParaRPr lang="ar-SA" b="1" dirty="0" smtClean="0"/>
          </a:p>
          <a:p>
            <a:pPr algn="justLow"/>
            <a:r>
              <a:rPr lang="ar-SA" dirty="0" smtClean="0">
                <a:solidFill>
                  <a:schemeClr val="tx2"/>
                </a:solidFill>
              </a:rPr>
              <a:t>أبو </a:t>
            </a:r>
            <a:r>
              <a:rPr lang="ar-SA" dirty="0">
                <a:solidFill>
                  <a:schemeClr val="tx2"/>
                </a:solidFill>
              </a:rPr>
              <a:t>هلال، فراس. (2009). "معاناة الأسير الفلسطيني في سجون الاحتلال الإسرائيلي"، سلسلة أولست إنساناً، 4، مركز الزيتونة للدراسات والاستشارات: بيروت</a:t>
            </a:r>
            <a:endParaRPr lang="en-GB" dirty="0">
              <a:solidFill>
                <a:schemeClr val="tx2"/>
              </a:solidFill>
            </a:endParaRPr>
          </a:p>
          <a:p>
            <a:pPr algn="justLow"/>
            <a:endParaRPr lang="en-GB" dirty="0"/>
          </a:p>
        </p:txBody>
      </p:sp>
      <p:cxnSp>
        <p:nvCxnSpPr>
          <p:cNvPr id="6" name="Straight Connector 5"/>
          <p:cNvCxnSpPr/>
          <p:nvPr/>
        </p:nvCxnSpPr>
        <p:spPr>
          <a:xfrm>
            <a:off x="2670464" y="1556792"/>
            <a:ext cx="29328" cy="43204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9025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165403"/>
            <a:ext cx="5544616" cy="6336350"/>
          </a:xfrm>
          <a:prstGeom prst="rect">
            <a:avLst/>
          </a:prstGeom>
          <a:noFill/>
        </p:spPr>
        <p:txBody>
          <a:bodyPr wrap="square" rtlCol="0">
            <a:spAutoFit/>
          </a:bodyPr>
          <a:lstStyle/>
          <a:p>
            <a:pPr algn="justLow">
              <a:lnSpc>
                <a:spcPct val="150000"/>
              </a:lnSpc>
            </a:pPr>
            <a:r>
              <a:rPr lang="ar-SA" sz="1600" b="1" u="sng" dirty="0"/>
              <a:t>مواد التنظيف</a:t>
            </a:r>
            <a:r>
              <a:rPr lang="ar-SA" sz="1600" dirty="0"/>
              <a:t>: لا تقدم إدارة السجن للأسرى الصابون ومواد التنظيف، ولذلك يلجأ الأسير إلى شراء مواد التنظيف على حسابه الخاص</a:t>
            </a:r>
            <a:r>
              <a:rPr lang="ar-SA" sz="1600" dirty="0" smtClean="0"/>
              <a:t>.</a:t>
            </a:r>
          </a:p>
          <a:p>
            <a:pPr>
              <a:lnSpc>
                <a:spcPct val="150000"/>
              </a:lnSpc>
            </a:pPr>
            <a:endParaRPr lang="ar-SA" sz="1000" dirty="0"/>
          </a:p>
          <a:p>
            <a:pPr algn="justLow">
              <a:lnSpc>
                <a:spcPct val="150000"/>
              </a:lnSpc>
            </a:pPr>
            <a:r>
              <a:rPr lang="ar-SA" sz="1600" b="1" u="sng" dirty="0" smtClean="0"/>
              <a:t>الخدمات </a:t>
            </a:r>
            <a:r>
              <a:rPr lang="ar-SA" sz="1600" b="1" u="sng" dirty="0"/>
              <a:t>والتجهيزات في الغرف</a:t>
            </a:r>
            <a:r>
              <a:rPr lang="ar-SA" sz="1600" dirty="0"/>
              <a:t>: يعاني الأسرى من نقص فادح وأحياناً متعمد من قبل إدارة السجون فيما يخص </a:t>
            </a:r>
            <a:r>
              <a:rPr lang="ar-SA" sz="1600" dirty="0" smtClean="0"/>
              <a:t>توفير المستلزمات </a:t>
            </a:r>
            <a:r>
              <a:rPr lang="ar-SA" sz="1600" dirty="0"/>
              <a:t>والمرافق الأساسية للأسرى، كأماكن </a:t>
            </a:r>
            <a:r>
              <a:rPr lang="ar-SA" sz="1600" dirty="0" smtClean="0"/>
              <a:t>الاستحمام ودورات المياه. </a:t>
            </a:r>
            <a:r>
              <a:rPr lang="ar-SA" sz="1600" dirty="0"/>
              <a:t>في بعض السجون، يكون مكان </a:t>
            </a:r>
            <a:r>
              <a:rPr lang="ar-SA" sz="1600" dirty="0" smtClean="0"/>
              <a:t>الاستحمام </a:t>
            </a:r>
            <a:r>
              <a:rPr lang="ar-SA" sz="1600" dirty="0"/>
              <a:t>ودورة </a:t>
            </a:r>
            <a:r>
              <a:rPr lang="ar-SA" sz="1600" dirty="0" smtClean="0"/>
              <a:t>المياه </a:t>
            </a:r>
            <a:r>
              <a:rPr lang="ar-SA" sz="1600" dirty="0"/>
              <a:t>واحد وبهذا تكثر الحشرات والروائح الكريهة بسبب هذا الازدواج.</a:t>
            </a:r>
          </a:p>
          <a:p>
            <a:pPr algn="justLow">
              <a:lnSpc>
                <a:spcPct val="150000"/>
              </a:lnSpc>
            </a:pPr>
            <a:r>
              <a:rPr lang="ar-SA" sz="1600" dirty="0"/>
              <a:t>تحتوي الغرفة عادةً على تلفزيون ومسجل أو راديو صغير، كما يوجد أيضا إبريق كهربائي لتسخين </a:t>
            </a:r>
            <a:r>
              <a:rPr lang="ar-SA" sz="1600" dirty="0" smtClean="0"/>
              <a:t>المياه </a:t>
            </a:r>
            <a:r>
              <a:rPr lang="ar-SA" sz="1600" dirty="0"/>
              <a:t>وبلاطة كهربائية لتسخين </a:t>
            </a:r>
            <a:r>
              <a:rPr lang="ar-SA" sz="1600" dirty="0" err="1"/>
              <a:t>الطعام.</a:t>
            </a:r>
            <a:r>
              <a:rPr lang="ar-SA" sz="1600" dirty="0"/>
              <a:t> </a:t>
            </a:r>
            <a:endParaRPr lang="ar-SA" sz="1600" dirty="0" smtClean="0"/>
          </a:p>
          <a:p>
            <a:pPr algn="justLow">
              <a:lnSpc>
                <a:spcPct val="150000"/>
              </a:lnSpc>
            </a:pPr>
            <a:endParaRPr lang="ar-SA" sz="1000" dirty="0" smtClean="0"/>
          </a:p>
          <a:p>
            <a:pPr algn="justLow">
              <a:lnSpc>
                <a:spcPct val="150000"/>
              </a:lnSpc>
            </a:pPr>
            <a:r>
              <a:rPr lang="ar-SA" sz="1600" b="1" u="sng" dirty="0" smtClean="0"/>
              <a:t>مكتبة السجن</a:t>
            </a:r>
            <a:r>
              <a:rPr lang="ar-SA" sz="1600" dirty="0" smtClean="0"/>
              <a:t>: يسمح لكل أسير بإدخال 4 كتب كل 3 شهور، لكن هذه الكتب يجب ان تكون مطابقة لشروط ومعاير إدارة السجن، وفي بعض الأحيان يتم معاقبة الأسرى ومنعهم من اقناء الكتب او </a:t>
            </a:r>
            <a:r>
              <a:rPr lang="ar-SA" sz="1600" dirty="0" err="1" smtClean="0"/>
              <a:t>قراءتها.</a:t>
            </a:r>
            <a:r>
              <a:rPr lang="ar-SA" sz="1600" dirty="0" smtClean="0"/>
              <a:t> </a:t>
            </a:r>
          </a:p>
          <a:p>
            <a:pPr algn="justLow">
              <a:lnSpc>
                <a:spcPct val="150000"/>
              </a:lnSpc>
            </a:pPr>
            <a:endParaRPr lang="ar-SA" sz="1000" dirty="0" smtClean="0"/>
          </a:p>
          <a:p>
            <a:pPr algn="justLow">
              <a:lnSpc>
                <a:spcPct val="150000"/>
              </a:lnSpc>
            </a:pPr>
            <a:r>
              <a:rPr lang="ar-SA" sz="1600" b="1" u="sng" dirty="0" smtClean="0"/>
              <a:t>الأشغال اليدوية</a:t>
            </a:r>
            <a:r>
              <a:rPr lang="ar-SA" sz="1600" dirty="0" smtClean="0"/>
              <a:t>: يحاول الأسرى قدر الامكان استخدام الأدوات المتاحة لهم لصناعة بعض الهدايا والتحف لذويهم، فيستعينوا بأغطية المعلبات كمقص وبذور الزيتون بعد نحتها لصناعة المسابح.  </a:t>
            </a:r>
            <a:endParaRPr lang="en-GB" sz="1600" dirty="0"/>
          </a:p>
          <a:p>
            <a:pPr algn="justLow"/>
            <a:endParaRPr lang="en-GB" dirty="0"/>
          </a:p>
        </p:txBody>
      </p:sp>
      <p:sp>
        <p:nvSpPr>
          <p:cNvPr id="3" name="TextBox 2"/>
          <p:cNvSpPr txBox="1"/>
          <p:nvPr/>
        </p:nvSpPr>
        <p:spPr>
          <a:xfrm>
            <a:off x="251520" y="582936"/>
            <a:ext cx="2808312" cy="4639732"/>
          </a:xfrm>
          <a:prstGeom prst="rect">
            <a:avLst/>
          </a:prstGeom>
          <a:noFill/>
        </p:spPr>
        <p:txBody>
          <a:bodyPr wrap="square" rtlCol="0">
            <a:spAutoFit/>
          </a:bodyPr>
          <a:lstStyle/>
          <a:p>
            <a:pPr algn="justLow"/>
            <a:r>
              <a:rPr lang="ar-SA" b="1" dirty="0">
                <a:solidFill>
                  <a:schemeClr val="accent2"/>
                </a:solidFill>
              </a:rPr>
              <a:t>احالات مرجعية: </a:t>
            </a:r>
          </a:p>
          <a:p>
            <a:pPr algn="justLow"/>
            <a:r>
              <a:rPr lang="ar-SA" dirty="0" smtClean="0">
                <a:solidFill>
                  <a:schemeClr val="tx2"/>
                </a:solidFill>
                <a:latin typeface="Arial (النص الأساسي)"/>
              </a:rPr>
              <a:t>وزارة الأسرى والمحررين. "أسيرة محررة: التفتيش العاري كمائن الاحتلال للأسيرات"، 24/03/2016، </a:t>
            </a:r>
            <a:r>
              <a:rPr lang="ar-SA" dirty="0">
                <a:solidFill>
                  <a:schemeClr val="tx2"/>
                </a:solidFill>
                <a:latin typeface="Arial (النص الأساسي)"/>
              </a:rPr>
              <a:t>متاح على الرابط </a:t>
            </a:r>
            <a:r>
              <a:rPr lang="ar-SA" dirty="0" smtClean="0">
                <a:solidFill>
                  <a:schemeClr val="tx2"/>
                </a:solidFill>
                <a:latin typeface="Arial (النص الأساسي)"/>
              </a:rPr>
              <a:t>: </a:t>
            </a:r>
          </a:p>
          <a:p>
            <a:pPr algn="justLow"/>
            <a:r>
              <a:rPr lang="en-GB" dirty="0" smtClean="0">
                <a:solidFill>
                  <a:schemeClr val="tx2"/>
                </a:solidFill>
                <a:hlinkClick r:id="rId2"/>
              </a:rPr>
              <a:t>http</a:t>
            </a:r>
            <a:r>
              <a:rPr lang="en-GB" dirty="0">
                <a:solidFill>
                  <a:schemeClr val="tx2"/>
                </a:solidFill>
                <a:hlinkClick r:id="rId2"/>
              </a:rPr>
              <a:t>://mod.gov.ps/wordpress/?</a:t>
            </a:r>
            <a:r>
              <a:rPr lang="en-GB" dirty="0" smtClean="0">
                <a:solidFill>
                  <a:schemeClr val="tx2"/>
                </a:solidFill>
                <a:hlinkClick r:id="rId2"/>
              </a:rPr>
              <a:t>p=504</a:t>
            </a:r>
            <a:endParaRPr lang="ar-SA" dirty="0" smtClean="0">
              <a:solidFill>
                <a:schemeClr val="tx2"/>
              </a:solidFill>
            </a:endParaRPr>
          </a:p>
          <a:p>
            <a:pPr algn="justLow"/>
            <a:endParaRPr lang="ar-SA" dirty="0" smtClean="0">
              <a:solidFill>
                <a:schemeClr val="tx2"/>
              </a:solidFill>
            </a:endParaRPr>
          </a:p>
          <a:p>
            <a:pPr algn="justLow"/>
            <a:endParaRPr lang="ar-SA" dirty="0" smtClean="0">
              <a:solidFill>
                <a:schemeClr val="tx2"/>
              </a:solidFill>
            </a:endParaRPr>
          </a:p>
          <a:p>
            <a:pPr algn="justLow"/>
            <a:r>
              <a:rPr lang="ar-SA" dirty="0" smtClean="0">
                <a:solidFill>
                  <a:schemeClr val="tx2"/>
                </a:solidFill>
              </a:rPr>
              <a:t>مركز الأسرى للدراسات. "أسرى فلسطين ارتفاع أعداد الأسيرات في سجون الاحتلال الى 63 أسيرة"، 04/02/2018، </a:t>
            </a:r>
            <a:r>
              <a:rPr lang="ar-SA" dirty="0">
                <a:solidFill>
                  <a:schemeClr val="tx2"/>
                </a:solidFill>
              </a:rPr>
              <a:t>متاح على الرابط : </a:t>
            </a:r>
          </a:p>
          <a:p>
            <a:pPr algn="justLow"/>
            <a:r>
              <a:rPr lang="en-GB" dirty="0">
                <a:solidFill>
                  <a:schemeClr val="tx2"/>
                </a:solidFill>
                <a:hlinkClick r:id="rId3"/>
              </a:rPr>
              <a:t>http://alasra.ps/ar//</a:t>
            </a:r>
            <a:r>
              <a:rPr lang="en-GB" dirty="0" smtClean="0">
                <a:solidFill>
                  <a:schemeClr val="tx2"/>
                </a:solidFill>
                <a:hlinkClick r:id="rId3"/>
              </a:rPr>
              <a:t>index.php?act=post&amp;id=32011</a:t>
            </a:r>
            <a:endParaRPr lang="ar-SA" dirty="0" smtClean="0">
              <a:solidFill>
                <a:schemeClr val="tx2"/>
              </a:solidFill>
            </a:endParaRPr>
          </a:p>
          <a:p>
            <a:pPr algn="justLow"/>
            <a:endParaRPr lang="en-GB" dirty="0"/>
          </a:p>
        </p:txBody>
      </p:sp>
      <p:cxnSp>
        <p:nvCxnSpPr>
          <p:cNvPr id="5" name="Straight Connector 4"/>
          <p:cNvCxnSpPr/>
          <p:nvPr/>
        </p:nvCxnSpPr>
        <p:spPr>
          <a:xfrm>
            <a:off x="3095897" y="982981"/>
            <a:ext cx="0" cy="45295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5531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3"/>
            <a:ext cx="8784976" cy="982979"/>
          </a:xfrm>
        </p:spPr>
        <p:txBody>
          <a:bodyPr>
            <a:normAutofit/>
          </a:bodyPr>
          <a:lstStyle/>
          <a:p>
            <a:r>
              <a:rPr lang="ar-SA" b="1" dirty="0" smtClean="0">
                <a:cs typeface="+mn-cs"/>
              </a:rPr>
              <a:t>الظروف الصحية والإهمال الطبي:</a:t>
            </a:r>
            <a:endParaRPr lang="en-GB" b="1" dirty="0">
              <a:cs typeface="+mn-cs"/>
            </a:endParaRPr>
          </a:p>
        </p:txBody>
      </p:sp>
      <p:sp>
        <p:nvSpPr>
          <p:cNvPr id="5" name="TextBox 4"/>
          <p:cNvSpPr txBox="1"/>
          <p:nvPr/>
        </p:nvSpPr>
        <p:spPr>
          <a:xfrm>
            <a:off x="2987824" y="908720"/>
            <a:ext cx="5904656" cy="4524315"/>
          </a:xfrm>
          <a:prstGeom prst="rect">
            <a:avLst/>
          </a:prstGeom>
          <a:noFill/>
        </p:spPr>
        <p:txBody>
          <a:bodyPr wrap="square" rtlCol="0">
            <a:spAutoFit/>
          </a:bodyPr>
          <a:lstStyle/>
          <a:p>
            <a:pPr marL="285750" indent="-285750" algn="just" rtl="1">
              <a:lnSpc>
                <a:spcPct val="150000"/>
              </a:lnSpc>
              <a:buFont typeface="Wingdings" panose="05000000000000000000" pitchFamily="2" charset="2"/>
              <a:buChar char="v"/>
            </a:pPr>
            <a:r>
              <a:rPr lang="ar-SA" b="1" dirty="0" smtClean="0"/>
              <a:t>الظروف الصحية المحيطة </a:t>
            </a:r>
            <a:r>
              <a:rPr lang="ar-SA" b="1" dirty="0" err="1" smtClean="0"/>
              <a:t>بالأسرى:</a:t>
            </a:r>
            <a:endParaRPr lang="ar-SA" b="1" dirty="0" smtClean="0"/>
          </a:p>
          <a:p>
            <a:pPr algn="just" rtl="1">
              <a:lnSpc>
                <a:spcPct val="150000"/>
              </a:lnSpc>
            </a:pPr>
            <a:r>
              <a:rPr lang="ar-SA" sz="1600" b="1" u="sng" dirty="0" smtClean="0"/>
              <a:t>طبيعة الطعام ومياه الشرب</a:t>
            </a:r>
            <a:r>
              <a:rPr lang="ar-SA" sz="1600" b="1" dirty="0" smtClean="0"/>
              <a:t>:</a:t>
            </a:r>
            <a:r>
              <a:rPr lang="ar-SA" sz="1600" dirty="0" smtClean="0"/>
              <a:t> يعاني الأسرى من كمية ونوعية الطعام المقدم لهم بالإضافة الى أن المياه الموفرة لهم ليست صالحة للشرب. يصف </a:t>
            </a:r>
            <a:r>
              <a:rPr lang="ar-SA" sz="1600" dirty="0"/>
              <a:t>المعتقلون في سجن الدامون مياه الشرب التي تقدم لهم بأن لونها يشبه لون الحليب، وبالتالي فهم يقومون بتصفيتها </a:t>
            </a:r>
            <a:r>
              <a:rPr lang="ar-SA" sz="1600" dirty="0" smtClean="0"/>
              <a:t>وإزالة </a:t>
            </a:r>
            <a:r>
              <a:rPr lang="ar-SA" sz="1600" dirty="0"/>
              <a:t>الرمل والحصى </a:t>
            </a:r>
            <a:r>
              <a:rPr lang="ar-SA" sz="1600" dirty="0" smtClean="0"/>
              <a:t>والصدأ لتصبح صالحة للشرب.</a:t>
            </a:r>
          </a:p>
          <a:p>
            <a:pPr algn="just" rtl="1">
              <a:lnSpc>
                <a:spcPct val="150000"/>
              </a:lnSpc>
            </a:pPr>
            <a:endParaRPr lang="ar-SA" sz="1000" dirty="0" smtClean="0"/>
          </a:p>
          <a:p>
            <a:pPr algn="just" rtl="1">
              <a:lnSpc>
                <a:spcPct val="150000"/>
              </a:lnSpc>
            </a:pPr>
            <a:r>
              <a:rPr lang="ar-SA" sz="1600" b="1" u="sng" dirty="0" smtClean="0"/>
              <a:t>النظافة الشخصية</a:t>
            </a:r>
            <a:r>
              <a:rPr lang="ar-SA" sz="1600" b="1" dirty="0" smtClean="0"/>
              <a:t>:</a:t>
            </a:r>
            <a:r>
              <a:rPr lang="ar-SA" sz="1600" dirty="0" smtClean="0"/>
              <a:t> يتم حرمان بعض الاسرى من الاستحمام لفترات طويلة.</a:t>
            </a:r>
          </a:p>
          <a:p>
            <a:pPr algn="just" rtl="1">
              <a:lnSpc>
                <a:spcPct val="150000"/>
              </a:lnSpc>
            </a:pPr>
            <a:endParaRPr lang="ar-SA" sz="1000" dirty="0" smtClean="0"/>
          </a:p>
          <a:p>
            <a:pPr algn="just" rtl="1">
              <a:lnSpc>
                <a:spcPct val="150000"/>
              </a:lnSpc>
            </a:pPr>
            <a:r>
              <a:rPr lang="ar-SA" sz="1600" b="1" u="sng" dirty="0" smtClean="0"/>
              <a:t>الملابس والأغطية</a:t>
            </a:r>
            <a:r>
              <a:rPr lang="ar-SA" sz="1600" b="1" dirty="0" smtClean="0"/>
              <a:t>:</a:t>
            </a:r>
            <a:r>
              <a:rPr lang="ar-SA" sz="1600" dirty="0" smtClean="0"/>
              <a:t> يوجد نقص كبير في كمية الملابس المسموح للأسير اقتنائها بالإضافة الى الاغطية. يسمح للأسير بإدخال الملابس مرة واحدة كل 3 اشهر مرة.</a:t>
            </a:r>
          </a:p>
          <a:p>
            <a:pPr algn="just" rtl="1">
              <a:lnSpc>
                <a:spcPct val="150000"/>
              </a:lnSpc>
            </a:pPr>
            <a:endParaRPr lang="ar-SA" sz="1000" dirty="0" smtClean="0"/>
          </a:p>
          <a:p>
            <a:pPr algn="just" rtl="1">
              <a:lnSpc>
                <a:spcPct val="150000"/>
              </a:lnSpc>
            </a:pPr>
            <a:r>
              <a:rPr lang="ar-SA" sz="1600" b="1" u="sng" dirty="0" smtClean="0"/>
              <a:t>انتظام ساعات النوم</a:t>
            </a:r>
            <a:r>
              <a:rPr lang="ar-SA" sz="1600" b="1" dirty="0" smtClean="0"/>
              <a:t>:</a:t>
            </a:r>
            <a:r>
              <a:rPr lang="ar-SA" sz="1600" dirty="0" smtClean="0"/>
              <a:t> الحرمان </a:t>
            </a:r>
            <a:r>
              <a:rPr lang="ar-SA" sz="1600" dirty="0"/>
              <a:t>من النوم، إما بسبب ظروف الزنزانة القاسية أو بسبب التحقيق المتواصل، الذي قد يستمر لأكثر من 20 ساعة </a:t>
            </a:r>
            <a:r>
              <a:rPr lang="ar-SA" sz="1600" dirty="0" smtClean="0"/>
              <a:t>متواصلة.</a:t>
            </a:r>
            <a:endParaRPr lang="en-GB" sz="1600" dirty="0">
              <a:solidFill>
                <a:srgbClr val="002060"/>
              </a:solidFill>
            </a:endParaRPr>
          </a:p>
        </p:txBody>
      </p:sp>
      <p:sp>
        <p:nvSpPr>
          <p:cNvPr id="3" name="TextBox 2"/>
          <p:cNvSpPr txBox="1"/>
          <p:nvPr/>
        </p:nvSpPr>
        <p:spPr>
          <a:xfrm>
            <a:off x="395538" y="1628801"/>
            <a:ext cx="2024359" cy="2862322"/>
          </a:xfrm>
          <a:prstGeom prst="rect">
            <a:avLst/>
          </a:prstGeom>
          <a:noFill/>
        </p:spPr>
        <p:txBody>
          <a:bodyPr wrap="square" rtlCol="0">
            <a:spAutoFit/>
          </a:bodyPr>
          <a:lstStyle/>
          <a:p>
            <a:pPr algn="justLow"/>
            <a:r>
              <a:rPr lang="ar-SA" b="1" dirty="0">
                <a:solidFill>
                  <a:schemeClr val="accent2"/>
                </a:solidFill>
              </a:rPr>
              <a:t>احالات مرجعية: </a:t>
            </a:r>
          </a:p>
          <a:p>
            <a:pPr algn="justLow"/>
            <a:r>
              <a:rPr lang="ar-SA" dirty="0" smtClean="0">
                <a:solidFill>
                  <a:schemeClr val="tx2"/>
                </a:solidFill>
              </a:rPr>
              <a:t>المركز الفلسطيني للإعلام. "الاحتلال يواصل الإهمال الطبي بحق الأسرى"، 27/11/2017، </a:t>
            </a:r>
            <a:r>
              <a:rPr lang="ar-SA" dirty="0">
                <a:solidFill>
                  <a:schemeClr val="tx2"/>
                </a:solidFill>
              </a:rPr>
              <a:t>متاح على الرابط : </a:t>
            </a:r>
            <a:r>
              <a:rPr lang="en-GB" dirty="0">
                <a:solidFill>
                  <a:schemeClr val="tx2"/>
                </a:solidFill>
                <a:hlinkClick r:id="rId2"/>
              </a:rPr>
              <a:t>https://</a:t>
            </a:r>
            <a:r>
              <a:rPr lang="en-GB" dirty="0" smtClean="0">
                <a:solidFill>
                  <a:schemeClr val="tx2"/>
                </a:solidFill>
                <a:hlinkClick r:id="rId2"/>
              </a:rPr>
              <a:t>www.palinfo.com/226900</a:t>
            </a:r>
            <a:endParaRPr lang="ar-SA" dirty="0" smtClean="0">
              <a:solidFill>
                <a:schemeClr val="tx2"/>
              </a:solidFill>
            </a:endParaRPr>
          </a:p>
          <a:p>
            <a:pPr algn="justLow"/>
            <a:endParaRPr lang="en-GB" dirty="0"/>
          </a:p>
        </p:txBody>
      </p:sp>
      <p:cxnSp>
        <p:nvCxnSpPr>
          <p:cNvPr id="6" name="Straight Connector 4"/>
          <p:cNvCxnSpPr/>
          <p:nvPr/>
        </p:nvCxnSpPr>
        <p:spPr>
          <a:xfrm>
            <a:off x="2915816" y="980728"/>
            <a:ext cx="0" cy="45295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199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597" y="548680"/>
            <a:ext cx="5657851" cy="5678478"/>
          </a:xfrm>
          <a:prstGeom prst="rect">
            <a:avLst/>
          </a:prstGeom>
          <a:noFill/>
        </p:spPr>
        <p:txBody>
          <a:bodyPr wrap="square" rtlCol="0">
            <a:spAutoFit/>
          </a:bodyPr>
          <a:lstStyle/>
          <a:p>
            <a:pPr>
              <a:lnSpc>
                <a:spcPct val="150000"/>
              </a:lnSpc>
            </a:pPr>
            <a:r>
              <a:rPr lang="ar-SA" sz="1600" b="1" u="sng" dirty="0" smtClean="0"/>
              <a:t>العلاج</a:t>
            </a:r>
            <a:r>
              <a:rPr lang="ar-SA" sz="1600" b="1" dirty="0" smtClean="0"/>
              <a:t>:</a:t>
            </a:r>
            <a:r>
              <a:rPr lang="ar-SA" sz="1600" dirty="0" smtClean="0"/>
              <a:t> تقوم إدارة السجون بتقديم المسكنات دائماً وأهمها الأكامول للمرضى دون الأخذ بعين الاعتبار طبيعة المرض الذي يعاني منه الأسير. بالإضافة الى أن زيارة العيادة محددة، فيسمح 3-4 اشخاص يومياً بزيارتها.</a:t>
            </a:r>
          </a:p>
          <a:p>
            <a:pPr>
              <a:lnSpc>
                <a:spcPct val="150000"/>
              </a:lnSpc>
            </a:pPr>
            <a:endParaRPr lang="ar-SA" sz="1600" dirty="0" smtClean="0">
              <a:solidFill>
                <a:srgbClr val="FF0000"/>
              </a:solidFill>
            </a:endParaRPr>
          </a:p>
          <a:p>
            <a:pPr marL="285750" indent="-285750" rtl="1">
              <a:lnSpc>
                <a:spcPct val="150000"/>
              </a:lnSpc>
              <a:buFont typeface="Wingdings" panose="05000000000000000000" pitchFamily="2" charset="2"/>
              <a:buChar char="v"/>
            </a:pPr>
            <a:r>
              <a:rPr lang="ar-SA" b="1" dirty="0" smtClean="0"/>
              <a:t>أهم </a:t>
            </a:r>
            <a:r>
              <a:rPr lang="ar-SA" b="1" dirty="0"/>
              <a:t>الأمراض المنتشرة داخل السجون الإسرائيلية: </a:t>
            </a:r>
            <a:r>
              <a:rPr lang="ar-SA" sz="1600" dirty="0"/>
              <a:t/>
            </a:r>
            <a:br>
              <a:rPr lang="ar-SA" sz="1600" dirty="0"/>
            </a:br>
            <a:r>
              <a:rPr lang="ar-SA" sz="1600" dirty="0"/>
              <a:t>•    الالتهابات والأزمات الصدرية</a:t>
            </a:r>
            <a:br>
              <a:rPr lang="ar-SA" sz="1600" dirty="0"/>
            </a:br>
            <a:r>
              <a:rPr lang="ar-SA" sz="1600" dirty="0"/>
              <a:t>•    الأمراض الجلدية</a:t>
            </a:r>
            <a:br>
              <a:rPr lang="ar-SA" sz="1600" dirty="0"/>
            </a:br>
            <a:r>
              <a:rPr lang="ar-SA" sz="1600" dirty="0"/>
              <a:t>•    أمراض العيون</a:t>
            </a:r>
            <a:br>
              <a:rPr lang="ar-SA" sz="1600" dirty="0"/>
            </a:br>
            <a:r>
              <a:rPr lang="ar-SA" sz="1600" dirty="0"/>
              <a:t>•    قرحة المعدة والبواسير، وانتفاخ البطن</a:t>
            </a:r>
            <a:br>
              <a:rPr lang="ar-SA" sz="1600" dirty="0"/>
            </a:br>
            <a:r>
              <a:rPr lang="ar-SA" sz="1600" dirty="0"/>
              <a:t>•    الأمراض المرتبطة بفصل الشتاء</a:t>
            </a:r>
            <a:br>
              <a:rPr lang="ar-SA" sz="1600" dirty="0"/>
            </a:br>
            <a:r>
              <a:rPr lang="ar-SA" sz="1600" dirty="0"/>
              <a:t>•    الأمراض المزمنة الناتجة عن الإصابة بالرصاص قبل الاعتقال، وبقائها دون علاج أو رعاية </a:t>
            </a:r>
            <a:r>
              <a:rPr lang="ar-SA" sz="1600" dirty="0" smtClean="0"/>
              <a:t>صحية</a:t>
            </a:r>
            <a:r>
              <a:rPr lang="ar-SA" sz="1600" dirty="0"/>
              <a:t/>
            </a:r>
            <a:br>
              <a:rPr lang="ar-SA" sz="1600" dirty="0"/>
            </a:br>
            <a:r>
              <a:rPr lang="ar-SA" sz="1600" dirty="0"/>
              <a:t>•    الإصابات والأمراض الناتجة عن التعذيب والممارسات القمعية، كالربو وأمراض </a:t>
            </a:r>
            <a:r>
              <a:rPr lang="ar-SA" sz="1600" dirty="0" smtClean="0"/>
              <a:t>الرئة</a:t>
            </a:r>
            <a:r>
              <a:rPr lang="ar-SA" sz="1600" dirty="0"/>
              <a:t/>
            </a:r>
            <a:br>
              <a:rPr lang="ar-SA" sz="1600" dirty="0"/>
            </a:br>
            <a:r>
              <a:rPr lang="ar-SA" sz="1600" dirty="0"/>
              <a:t>•    الأمراض النفسية </a:t>
            </a:r>
            <a:r>
              <a:rPr lang="ar-SA" sz="1600" dirty="0" smtClean="0"/>
              <a:t>والعصبية</a:t>
            </a:r>
            <a:endParaRPr lang="en-GB" sz="1600" dirty="0"/>
          </a:p>
        </p:txBody>
      </p:sp>
      <p:sp>
        <p:nvSpPr>
          <p:cNvPr id="3" name="TextBox 2"/>
          <p:cNvSpPr txBox="1"/>
          <p:nvPr/>
        </p:nvSpPr>
        <p:spPr>
          <a:xfrm>
            <a:off x="479929" y="1484784"/>
            <a:ext cx="1808019" cy="3416320"/>
          </a:xfrm>
          <a:prstGeom prst="rect">
            <a:avLst/>
          </a:prstGeom>
          <a:noFill/>
        </p:spPr>
        <p:txBody>
          <a:bodyPr wrap="square" rtlCol="0">
            <a:spAutoFit/>
          </a:bodyPr>
          <a:lstStyle/>
          <a:p>
            <a:pPr algn="justLow"/>
            <a:r>
              <a:rPr lang="ar-SA" b="1" dirty="0">
                <a:solidFill>
                  <a:schemeClr val="accent2"/>
                </a:solidFill>
              </a:rPr>
              <a:t>احالات مرجعية: </a:t>
            </a:r>
          </a:p>
          <a:p>
            <a:pPr algn="justLow"/>
            <a:r>
              <a:rPr lang="ar-SA" dirty="0" smtClean="0">
                <a:solidFill>
                  <a:schemeClr val="tx2"/>
                </a:solidFill>
              </a:rPr>
              <a:t>وزارة الأسرى والمحررين. "13 أسيراً مريضاً يقبعون في عيادة سجن الرملة"، 09/08/2017، </a:t>
            </a:r>
            <a:r>
              <a:rPr lang="ar-SA" dirty="0">
                <a:solidFill>
                  <a:schemeClr val="tx2"/>
                </a:solidFill>
              </a:rPr>
              <a:t>متاح على </a:t>
            </a:r>
            <a:r>
              <a:rPr lang="ar-SA" dirty="0" smtClean="0">
                <a:solidFill>
                  <a:schemeClr val="tx2"/>
                </a:solidFill>
              </a:rPr>
              <a:t>الرابط:  </a:t>
            </a:r>
          </a:p>
          <a:p>
            <a:pPr algn="justLow"/>
            <a:r>
              <a:rPr lang="en-GB" dirty="0">
                <a:hlinkClick r:id="rId2"/>
              </a:rPr>
              <a:t>http://mod.gov.ps/wordpress/?</a:t>
            </a:r>
            <a:r>
              <a:rPr lang="en-GB" dirty="0" smtClean="0">
                <a:hlinkClick r:id="rId2"/>
              </a:rPr>
              <a:t>p=1159</a:t>
            </a:r>
            <a:endParaRPr lang="ar-SA" dirty="0" smtClean="0"/>
          </a:p>
          <a:p>
            <a:pPr algn="justLow"/>
            <a:endParaRPr lang="en-GB" dirty="0"/>
          </a:p>
        </p:txBody>
      </p:sp>
      <p:cxnSp>
        <p:nvCxnSpPr>
          <p:cNvPr id="5" name="Straight Connector 4"/>
          <p:cNvCxnSpPr/>
          <p:nvPr/>
        </p:nvCxnSpPr>
        <p:spPr>
          <a:xfrm>
            <a:off x="2504857" y="1149928"/>
            <a:ext cx="651" cy="43695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6090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42810"/>
            <a:ext cx="5184576" cy="5678478"/>
          </a:xfrm>
          <a:prstGeom prst="rect">
            <a:avLst/>
          </a:prstGeom>
          <a:noFill/>
        </p:spPr>
        <p:txBody>
          <a:bodyPr wrap="square" rtlCol="0">
            <a:spAutoFit/>
          </a:bodyPr>
          <a:lstStyle/>
          <a:p>
            <a:pPr marL="285750" indent="-285750" algn="just" rtl="1">
              <a:lnSpc>
                <a:spcPct val="150000"/>
              </a:lnSpc>
              <a:buFont typeface="Wingdings" panose="05000000000000000000" pitchFamily="2" charset="2"/>
              <a:buChar char="v"/>
            </a:pPr>
            <a:r>
              <a:rPr lang="ar-SA" b="1" dirty="0"/>
              <a:t>أشكال الإهمال الطبي الممارس اتجاه الأسرى: </a:t>
            </a:r>
            <a:endParaRPr lang="ar-SA" dirty="0"/>
          </a:p>
          <a:p>
            <a:pPr marL="285750" lvl="0" indent="-285750" algn="just" rtl="1">
              <a:lnSpc>
                <a:spcPct val="150000"/>
              </a:lnSpc>
              <a:buFont typeface="Arial" panose="020B0604020202020204" pitchFamily="34" charset="0"/>
              <a:buChar char="•"/>
            </a:pPr>
            <a:r>
              <a:rPr lang="ar-SA" sz="1600" dirty="0"/>
              <a:t>النقص في كمية الدواء المقدم للأسرى وسوء نوعيته.</a:t>
            </a:r>
            <a:endParaRPr lang="en-GB" sz="1600" dirty="0"/>
          </a:p>
          <a:p>
            <a:pPr marL="285750" lvl="0" indent="-285750" algn="just" rtl="1">
              <a:lnSpc>
                <a:spcPct val="150000"/>
              </a:lnSpc>
              <a:buFont typeface="Arial" panose="020B0604020202020204" pitchFamily="34" charset="0"/>
              <a:buChar char="•"/>
            </a:pPr>
            <a:r>
              <a:rPr lang="ar-SA" sz="1600" dirty="0"/>
              <a:t>المماطلة في تقديم العلاج للأسرى المرضى، والتأخر في نقل الحالات الطارئة للمستشفيات.</a:t>
            </a:r>
            <a:endParaRPr lang="en-GB" sz="1600" dirty="0"/>
          </a:p>
          <a:p>
            <a:pPr marL="285750" lvl="0" indent="-285750" algn="just" rtl="1">
              <a:lnSpc>
                <a:spcPct val="150000"/>
              </a:lnSpc>
              <a:buFont typeface="Arial" panose="020B0604020202020204" pitchFamily="34" charset="0"/>
              <a:buChar char="•"/>
            </a:pPr>
            <a:r>
              <a:rPr lang="ar-SA" sz="1600" dirty="0"/>
              <a:t>إلزام أهل الأسير بدفع تكاليف العلاج.</a:t>
            </a:r>
            <a:endParaRPr lang="en-GB" sz="1600" dirty="0"/>
          </a:p>
          <a:p>
            <a:pPr marL="285750" lvl="0" indent="-285750" algn="just" rtl="1">
              <a:lnSpc>
                <a:spcPct val="150000"/>
              </a:lnSpc>
              <a:buFont typeface="Arial" panose="020B0604020202020204" pitchFamily="34" charset="0"/>
              <a:buChar char="•"/>
            </a:pPr>
            <a:r>
              <a:rPr lang="ar-SA" sz="1600" dirty="0"/>
              <a:t>عدم وجود أطباء مقيمين أو عيادات متخصصة في مراكز </a:t>
            </a:r>
            <a:r>
              <a:rPr lang="ar-SA" sz="1600" dirty="0" smtClean="0"/>
              <a:t>الاعتقال.</a:t>
            </a:r>
            <a:endParaRPr lang="ar-SA" sz="1600" dirty="0"/>
          </a:p>
          <a:p>
            <a:pPr marL="285750" lvl="0" indent="-285750" algn="just" rtl="1">
              <a:lnSpc>
                <a:spcPct val="150000"/>
              </a:lnSpc>
              <a:buFont typeface="Arial" panose="020B0604020202020204" pitchFamily="34" charset="0"/>
              <a:buChar char="•"/>
            </a:pPr>
            <a:r>
              <a:rPr lang="ar-SA" sz="1600" dirty="0" smtClean="0"/>
              <a:t>عدم </a:t>
            </a:r>
            <a:r>
              <a:rPr lang="ar-SA" sz="1600" dirty="0"/>
              <a:t>وجود غرف خاصة للمعتقلين ذوي الأمراض النفسية، أو المصابين بأمراض معدية كالتهابات الأمعاء الفيروسية الحادة أو بعض أمراض الجلد.</a:t>
            </a:r>
            <a:endParaRPr lang="en-GB" sz="1600" dirty="0"/>
          </a:p>
          <a:p>
            <a:pPr marL="285750" lvl="0" indent="-285750" algn="just" rtl="1">
              <a:lnSpc>
                <a:spcPct val="150000"/>
              </a:lnSpc>
              <a:buFont typeface="Arial" panose="020B0604020202020204" pitchFamily="34" charset="0"/>
              <a:buChar char="•"/>
            </a:pPr>
            <a:r>
              <a:rPr lang="ar-SA" sz="1600" dirty="0"/>
              <a:t>الاعتداء على الأسرى المرضى وتفتيش غرفهم، وضربهم على أسرّة المستشفى، وخلال نقلهم من السجن للمستشفى.</a:t>
            </a:r>
            <a:endParaRPr lang="en-GB" sz="1600" dirty="0"/>
          </a:p>
          <a:p>
            <a:pPr marL="285750" lvl="0" indent="-285750" algn="just" rtl="1">
              <a:lnSpc>
                <a:spcPct val="150000"/>
              </a:lnSpc>
              <a:buFont typeface="Arial" panose="020B0604020202020204" pitchFamily="34" charset="0"/>
              <a:buChar char="•"/>
            </a:pPr>
            <a:r>
              <a:rPr lang="ar-SA" sz="1600" dirty="0"/>
              <a:t>مساومة المرضى على تقديم اعترافات معينة مقابل توفير العلاج لهم.</a:t>
            </a:r>
            <a:endParaRPr lang="en-GB" sz="1600" dirty="0"/>
          </a:p>
          <a:p>
            <a:pPr marL="285750" lvl="0" indent="-285750" algn="just" rtl="1">
              <a:lnSpc>
                <a:spcPct val="150000"/>
              </a:lnSpc>
              <a:buFont typeface="Arial" panose="020B0604020202020204" pitchFamily="34" charset="0"/>
              <a:buChar char="•"/>
            </a:pPr>
            <a:r>
              <a:rPr lang="ar-SA" sz="1600" dirty="0"/>
              <a:t>يتم ينقل المعتقلين المرضى لحضور المحاكم، وهم مكبلو الأيدي والأرجل.</a:t>
            </a:r>
            <a:endParaRPr lang="en-GB" sz="1600" dirty="0"/>
          </a:p>
          <a:p>
            <a:pPr algn="just">
              <a:lnSpc>
                <a:spcPct val="150000"/>
              </a:lnSpc>
            </a:pPr>
            <a:endParaRPr lang="en-GB" sz="1600" dirty="0"/>
          </a:p>
          <a:p>
            <a:pPr algn="just">
              <a:lnSpc>
                <a:spcPct val="150000"/>
              </a:lnSpc>
            </a:pPr>
            <a:endParaRPr lang="ar-SA"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813" y="620688"/>
            <a:ext cx="2698799" cy="20132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813" y="2977844"/>
            <a:ext cx="2698799" cy="2467381"/>
          </a:xfrm>
          <a:prstGeom prst="rect">
            <a:avLst/>
          </a:prstGeom>
        </p:spPr>
      </p:pic>
    </p:spTree>
    <p:extLst>
      <p:ext uri="{BB962C8B-B14F-4D97-AF65-F5344CB8AC3E}">
        <p14:creationId xmlns:p14="http://schemas.microsoft.com/office/powerpoint/2010/main" xmlns="" val="85749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0" y="260648"/>
            <a:ext cx="5254312" cy="5770811"/>
          </a:xfrm>
          <a:prstGeom prst="rect">
            <a:avLst/>
          </a:prstGeom>
          <a:noFill/>
        </p:spPr>
        <p:txBody>
          <a:bodyPr wrap="square" rtlCol="0">
            <a:spAutoFit/>
          </a:bodyPr>
          <a:lstStyle/>
          <a:p>
            <a:pPr marL="285750" indent="-285750" algn="just" rtl="1">
              <a:lnSpc>
                <a:spcPct val="150000"/>
              </a:lnSpc>
              <a:buFont typeface="Wingdings" panose="05000000000000000000" pitchFamily="2" charset="2"/>
              <a:buChar char="v"/>
            </a:pPr>
            <a:r>
              <a:rPr lang="ar-SA" b="1" dirty="0"/>
              <a:t>الأسير جواد </a:t>
            </a:r>
            <a:r>
              <a:rPr lang="ar-SA" b="1" dirty="0" smtClean="0"/>
              <a:t>اشتية</a:t>
            </a:r>
            <a:r>
              <a:rPr lang="ar-SA" sz="1600" b="1" dirty="0" smtClean="0"/>
              <a:t>:</a:t>
            </a:r>
          </a:p>
          <a:p>
            <a:pPr algn="just">
              <a:lnSpc>
                <a:spcPct val="150000"/>
              </a:lnSpc>
            </a:pPr>
            <a:r>
              <a:rPr lang="ar-SA" sz="1600" dirty="0" smtClean="0"/>
              <a:t>الأسير جواد اشتية من </a:t>
            </a:r>
            <a:r>
              <a:rPr lang="ar-SA" sz="1600" dirty="0"/>
              <a:t>مدينة </a:t>
            </a:r>
            <a:r>
              <a:rPr lang="ar-SA" sz="1600" dirty="0" smtClean="0"/>
              <a:t>نابلس، </a:t>
            </a:r>
            <a:r>
              <a:rPr lang="ar-SA" sz="1600" dirty="0"/>
              <a:t>معتقل منذ عام 2001 ومحكوم بالسجن لمدة 30 </a:t>
            </a:r>
            <a:r>
              <a:rPr lang="ar-SA" sz="1600" dirty="0" smtClean="0"/>
              <a:t>عاماً</a:t>
            </a:r>
            <a:r>
              <a:rPr lang="ar-SA" sz="1600" dirty="0"/>
              <a:t> </a:t>
            </a:r>
            <a:r>
              <a:rPr lang="ar-SA" sz="1600" dirty="0" smtClean="0"/>
              <a:t>ويعاني من </a:t>
            </a:r>
            <a:r>
              <a:rPr lang="ar-SA" sz="1600" dirty="0"/>
              <a:t>مشاكل في الرؤية وبحاجة ماسة لزراعة </a:t>
            </a:r>
            <a:r>
              <a:rPr lang="ar-SA" sz="1600" dirty="0" smtClean="0"/>
              <a:t>قرنية. مازالت إدارة </a:t>
            </a:r>
            <a:r>
              <a:rPr lang="ar-SA" sz="1600" dirty="0"/>
              <a:t>سجون </a:t>
            </a:r>
            <a:r>
              <a:rPr lang="ar-SA" sz="1600" dirty="0" smtClean="0"/>
              <a:t>الاحتلال تماطل في </a:t>
            </a:r>
            <a:r>
              <a:rPr lang="ar-SA" sz="1600" dirty="0"/>
              <a:t>تحديد موعد العملية بالإضافة الى انها تتعمد عدم إعطائه قطرة </a:t>
            </a:r>
            <a:r>
              <a:rPr lang="ar-SA" sz="1600" dirty="0" smtClean="0"/>
              <a:t>العين التي يحتاجها </a:t>
            </a:r>
            <a:r>
              <a:rPr lang="ar-SA" sz="1600" dirty="0"/>
              <a:t>لتفادي </a:t>
            </a:r>
            <a:r>
              <a:rPr lang="ar-SA" sz="1600" dirty="0" smtClean="0"/>
              <a:t>الجفاف. </a:t>
            </a:r>
          </a:p>
          <a:p>
            <a:pPr marL="285750" indent="-285750" algn="just" rtl="1">
              <a:lnSpc>
                <a:spcPct val="150000"/>
              </a:lnSpc>
              <a:buFont typeface="Wingdings" panose="05000000000000000000" pitchFamily="2" charset="2"/>
              <a:buChar char="v"/>
            </a:pPr>
            <a:r>
              <a:rPr lang="ar-SA" b="1" dirty="0" smtClean="0"/>
              <a:t>الأسيرة اسراء جعابيص</a:t>
            </a:r>
            <a:r>
              <a:rPr lang="ar-SA" sz="1600" b="1" dirty="0" smtClean="0"/>
              <a:t>:</a:t>
            </a:r>
          </a:p>
          <a:p>
            <a:pPr algn="just">
              <a:lnSpc>
                <a:spcPct val="150000"/>
              </a:lnSpc>
            </a:pPr>
            <a:r>
              <a:rPr lang="ar-SA" sz="1600" dirty="0" smtClean="0"/>
              <a:t>الأسيرة اسراء جعابيص من مدينة القدس، تم اعتقالها في عام 2015 </a:t>
            </a:r>
            <a:r>
              <a:rPr lang="ar-SA" sz="1600" dirty="0"/>
              <a:t>بعد حريق شب في سيارتها وأصيبت على إثره بحروق من الدرجة الأولى والثانية والثالثة في 50% من جسدها، وفقدت 8 من أصابع يديها، وأصابتها تشوهات في منطقة الوجه والظهر.</a:t>
            </a:r>
            <a:endParaRPr lang="ar-SA" sz="1600" dirty="0" smtClean="0"/>
          </a:p>
          <a:p>
            <a:pPr algn="just">
              <a:lnSpc>
                <a:spcPct val="150000"/>
              </a:lnSpc>
            </a:pPr>
            <a:endParaRPr lang="ar-SA" sz="1600" dirty="0"/>
          </a:p>
          <a:p>
            <a:pPr marL="285750" indent="-285750" algn="just" rtl="1">
              <a:lnSpc>
                <a:spcPct val="150000"/>
              </a:lnSpc>
              <a:buFont typeface="Wingdings" panose="05000000000000000000" pitchFamily="2" charset="2"/>
              <a:buChar char="v"/>
            </a:pPr>
            <a:r>
              <a:rPr lang="ar-SA" b="1" dirty="0" smtClean="0"/>
              <a:t>مستشفى سجن الرملة</a:t>
            </a:r>
            <a:r>
              <a:rPr lang="ar-SA" sz="1600" b="1" dirty="0" smtClean="0"/>
              <a:t>:</a:t>
            </a:r>
            <a:r>
              <a:rPr lang="ar-SA" sz="1600" dirty="0" smtClean="0"/>
              <a:t> </a:t>
            </a:r>
          </a:p>
          <a:p>
            <a:pPr algn="just">
              <a:lnSpc>
                <a:spcPct val="150000"/>
              </a:lnSpc>
            </a:pPr>
            <a:r>
              <a:rPr lang="ar-SA" sz="1600" dirty="0" smtClean="0"/>
              <a:t>بناءً </a:t>
            </a:r>
            <a:r>
              <a:rPr lang="ar-SA" sz="1600" dirty="0"/>
              <a:t>على تقرير وزارة الأسرى والمحررين لشهر اب من العام الماضي، يقبع 13 أسيراً مريضاً في عيادة سجن الرملة، وقد مر على وجود بعضهم داخل هذه العيادة أكثر من عشر سنوات، دون أن يطرأ تغيير على حالتهم الصحية. </a:t>
            </a:r>
            <a:endParaRPr lang="ar-SA" sz="16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3455" y="3356993"/>
            <a:ext cx="2513219" cy="202911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3" y="548680"/>
            <a:ext cx="1442007" cy="2637312"/>
          </a:xfrm>
          <a:prstGeom prst="rect">
            <a:avLst/>
          </a:prstGeom>
        </p:spPr>
      </p:pic>
    </p:spTree>
    <p:extLst>
      <p:ext uri="{BB962C8B-B14F-4D97-AF65-F5344CB8AC3E}">
        <p14:creationId xmlns:p14="http://schemas.microsoft.com/office/powerpoint/2010/main" xmlns="" val="3250723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5041" y="692696"/>
            <a:ext cx="4951417" cy="5724644"/>
          </a:xfrm>
          <a:prstGeom prst="rect">
            <a:avLst/>
          </a:prstGeom>
          <a:noFill/>
        </p:spPr>
        <p:txBody>
          <a:bodyPr wrap="square" rtlCol="0">
            <a:spAutoFit/>
          </a:bodyPr>
          <a:lstStyle/>
          <a:p>
            <a:pPr marL="285750" indent="-285750" algn="just" rtl="1">
              <a:lnSpc>
                <a:spcPct val="150000"/>
              </a:lnSpc>
              <a:buFont typeface="Wingdings" panose="05000000000000000000" pitchFamily="2" charset="2"/>
              <a:buChar char="v"/>
            </a:pPr>
            <a:r>
              <a:rPr lang="ar-SA" b="1" dirty="0"/>
              <a:t>الأسرى الذين توفوا بسبب الإهمال الطبي:</a:t>
            </a:r>
            <a:endParaRPr lang="en-GB" b="1" dirty="0"/>
          </a:p>
          <a:p>
            <a:pPr algn="just" rtl="1">
              <a:lnSpc>
                <a:spcPct val="150000"/>
              </a:lnSpc>
            </a:pPr>
            <a:r>
              <a:rPr lang="ar-SA" sz="1600" dirty="0"/>
              <a:t>منذ عام 1967 استشهد 213 فلسطينياً داخل المعتقلات الإسرائيلية، منهم 72 أسيرا استشهدوا نتيجة التعذيب و60 أسيرا استشهدوا نتيجة الإهمال الطبي و74 أسيرا استشهدوا نتيجة القتل العمد بعد الاعتقال مباشرة و7 أسرى أصيبوا بأعيرة نارية وهم في المعتقلات. </a:t>
            </a:r>
            <a:endParaRPr lang="ar-SA" sz="1600" dirty="0" smtClean="0"/>
          </a:p>
          <a:p>
            <a:pPr algn="just" rtl="1">
              <a:lnSpc>
                <a:spcPct val="150000"/>
              </a:lnSpc>
            </a:pPr>
            <a:endParaRPr lang="en-GB" sz="1600" dirty="0"/>
          </a:p>
          <a:p>
            <a:pPr marL="285750" indent="-285750" algn="just" rtl="1">
              <a:lnSpc>
                <a:spcPct val="150000"/>
              </a:lnSpc>
              <a:buFont typeface="Wingdings" panose="05000000000000000000" pitchFamily="2" charset="2"/>
              <a:buChar char="v"/>
            </a:pPr>
            <a:r>
              <a:rPr lang="ar-SA" b="1" dirty="0" smtClean="0"/>
              <a:t>الأسير الشهيد </a:t>
            </a:r>
            <a:r>
              <a:rPr lang="ar-SA" b="1" dirty="0"/>
              <a:t>حسين حسني عطا </a:t>
            </a:r>
            <a:r>
              <a:rPr lang="ar-SA" b="1" dirty="0" smtClean="0"/>
              <a:t>الله:</a:t>
            </a:r>
          </a:p>
          <a:p>
            <a:pPr algn="just" rtl="1">
              <a:lnSpc>
                <a:spcPct val="150000"/>
              </a:lnSpc>
            </a:pPr>
            <a:r>
              <a:rPr lang="ar-SA" sz="1600" dirty="0" smtClean="0"/>
              <a:t>الشهيد حسين حسنى عطا الله </a:t>
            </a:r>
            <a:r>
              <a:rPr lang="ar-SA" sz="1600" dirty="0"/>
              <a:t>من سكان مدينة نابلس، </a:t>
            </a:r>
            <a:r>
              <a:rPr lang="ar-SA" sz="1600" dirty="0" smtClean="0"/>
              <a:t>متزوج </a:t>
            </a:r>
            <a:r>
              <a:rPr lang="ar-SA" sz="1600" dirty="0"/>
              <a:t>ويعيل 6 أبناء، ومحكوم بالسجن 32 عاما، قضى منها 21 </a:t>
            </a:r>
            <a:r>
              <a:rPr lang="ar-SA" sz="1600" dirty="0" smtClean="0"/>
              <a:t>عاما. استشهد </a:t>
            </a:r>
            <a:r>
              <a:rPr lang="ar-SA" sz="1600" dirty="0"/>
              <a:t>في 20 كانون الثاني </a:t>
            </a:r>
            <a:r>
              <a:rPr lang="ar-SA" sz="1600" dirty="0" smtClean="0"/>
              <a:t>2018 في </a:t>
            </a:r>
            <a:r>
              <a:rPr lang="ar-SA" sz="1600" dirty="0"/>
              <a:t>مستشفى "</a:t>
            </a:r>
            <a:r>
              <a:rPr lang="ar-SA" sz="1600" dirty="0" err="1"/>
              <a:t>سوروكا</a:t>
            </a:r>
            <a:r>
              <a:rPr lang="ar-SA" sz="1600" dirty="0"/>
              <a:t>"،</a:t>
            </a:r>
            <a:r>
              <a:rPr lang="ar-SA" sz="1600" dirty="0" smtClean="0"/>
              <a:t> </a:t>
            </a:r>
            <a:r>
              <a:rPr lang="ar-SA" sz="1600" dirty="0"/>
              <a:t>بسبب اصابته بمرض السرطان في خمسة أماكن في جسمه، الرئتين، والعمود الفقري، والكبد، والبنكرياس، والرأس. وقد أبلغ الأسير عطا الله محاميه </a:t>
            </a:r>
            <a:r>
              <a:rPr lang="ar-SA" sz="1600" dirty="0" smtClean="0"/>
              <a:t>قبل استشهاده </a:t>
            </a:r>
            <a:r>
              <a:rPr lang="ar-SA" sz="1600" dirty="0"/>
              <a:t>بأن الطاقم الطبي في مستشفى "</a:t>
            </a:r>
            <a:r>
              <a:rPr lang="ar-SA" sz="1600" dirty="0" err="1"/>
              <a:t>سوروكا</a:t>
            </a:r>
            <a:r>
              <a:rPr lang="ar-SA" sz="1600" dirty="0"/>
              <a:t>"، قد أبلغه أن وضعه الصحي خطير جدا، ويجب الإفراج عنه لخطورة وضعه، </a:t>
            </a:r>
            <a:r>
              <a:rPr lang="ar-SA" sz="1600" dirty="0" smtClean="0"/>
              <a:t>وكان </a:t>
            </a:r>
            <a:r>
              <a:rPr lang="ar-SA" sz="1600" dirty="0"/>
              <a:t>يقبع في المستشفى مقيد بالسرير ليل نهار، ويتم وضع الأوكسجين له طوال </a:t>
            </a:r>
            <a:r>
              <a:rPr lang="ar-SA" sz="1600" dirty="0" smtClean="0"/>
              <a:t>الوقت.</a:t>
            </a:r>
            <a:endParaRPr lang="en-GB"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9126" y="908720"/>
            <a:ext cx="2704012" cy="22764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124" y="3573017"/>
            <a:ext cx="2704013" cy="1762933"/>
          </a:xfrm>
          <a:prstGeom prst="rect">
            <a:avLst/>
          </a:prstGeom>
        </p:spPr>
      </p:pic>
    </p:spTree>
    <p:extLst>
      <p:ext uri="{BB962C8B-B14F-4D97-AF65-F5344CB8AC3E}">
        <p14:creationId xmlns:p14="http://schemas.microsoft.com/office/powerpoint/2010/main" xmlns="" val="731482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تقديمي1</Template>
  <TotalTime>583</TotalTime>
  <Words>2711</Words>
  <Application>Microsoft Office PowerPoint</Application>
  <PresentationFormat>عرض على الشاشة (3:4)‏</PresentationFormat>
  <Paragraphs>184</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عرض تقديمي1</vt:lpstr>
      <vt:lpstr>الحياة اليومية للأسرى خلف القضبان</vt:lpstr>
      <vt:lpstr>محاور المحاضرة:</vt:lpstr>
      <vt:lpstr>الحياة اليومية للأسرى ومعاناتهم </vt:lpstr>
      <vt:lpstr>الشريحة 4</vt:lpstr>
      <vt:lpstr>الظروف الصحية والإهمال الطبي:</vt:lpstr>
      <vt:lpstr>الشريحة 6</vt:lpstr>
      <vt:lpstr>الشريحة 7</vt:lpstr>
      <vt:lpstr>الشريحة 8</vt:lpstr>
      <vt:lpstr>الشريحة 9</vt:lpstr>
      <vt:lpstr>المصطلحات التي يستخدمها الأسرى في السجون:</vt:lpstr>
      <vt:lpstr>الشريحة 11</vt:lpstr>
      <vt:lpstr>الشريحة 12</vt:lpstr>
      <vt:lpstr>الشريحة 13</vt:lpstr>
      <vt:lpstr>التنسيق الإداري بين السجون:</vt:lpstr>
      <vt:lpstr>الفصائل والتنظيمات داخل السجون:</vt:lpstr>
      <vt:lpstr>الشريحة 16</vt:lpstr>
      <vt:lpstr>الوجبات الغذائية المقدمة للأسرى:</vt:lpstr>
      <vt:lpstr>الشريحة 18</vt:lpstr>
      <vt:lpstr>تواصل الأسير مع العالم الخارجي:</vt:lpstr>
      <vt:lpstr>الشريحة 20</vt:lpstr>
      <vt:lpstr>الشريحة 21</vt:lpstr>
      <vt:lpstr>الشريحة 22</vt:lpstr>
      <vt:lpstr>الشريحة 23</vt:lpstr>
      <vt:lpstr>الشريحة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user</cp:lastModifiedBy>
  <cp:revision>88</cp:revision>
  <dcterms:created xsi:type="dcterms:W3CDTF">2015-01-19T10:37:52Z</dcterms:created>
  <dcterms:modified xsi:type="dcterms:W3CDTF">2018-04-18T17:40:39Z</dcterms:modified>
</cp:coreProperties>
</file>