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8"/>
  </p:notesMasterIdLst>
  <p:sldIdLst>
    <p:sldId id="256" r:id="rId2"/>
    <p:sldId id="757" r:id="rId3"/>
    <p:sldId id="809" r:id="rId4"/>
    <p:sldId id="505" r:id="rId5"/>
    <p:sldId id="611" r:id="rId6"/>
    <p:sldId id="442" r:id="rId7"/>
    <p:sldId id="463" r:id="rId8"/>
    <p:sldId id="465" r:id="rId9"/>
    <p:sldId id="466" r:id="rId10"/>
    <p:sldId id="490" r:id="rId11"/>
    <p:sldId id="810" r:id="rId12"/>
    <p:sldId id="507" r:id="rId13"/>
    <p:sldId id="615" r:id="rId14"/>
    <p:sldId id="644" r:id="rId15"/>
    <p:sldId id="651" r:id="rId16"/>
    <p:sldId id="811" r:id="rId17"/>
    <p:sldId id="688" r:id="rId18"/>
    <p:sldId id="690" r:id="rId19"/>
    <p:sldId id="691" r:id="rId20"/>
    <p:sldId id="692" r:id="rId21"/>
    <p:sldId id="693" r:id="rId22"/>
    <p:sldId id="694" r:id="rId23"/>
    <p:sldId id="652" r:id="rId24"/>
    <p:sldId id="646" r:id="rId25"/>
    <p:sldId id="653" r:id="rId26"/>
    <p:sldId id="655" r:id="rId27"/>
    <p:sldId id="654" r:id="rId28"/>
    <p:sldId id="830" r:id="rId29"/>
    <p:sldId id="831" r:id="rId30"/>
    <p:sldId id="832" r:id="rId31"/>
    <p:sldId id="833" r:id="rId32"/>
    <p:sldId id="834" r:id="rId33"/>
    <p:sldId id="835" r:id="rId34"/>
    <p:sldId id="836" r:id="rId35"/>
    <p:sldId id="837" r:id="rId36"/>
    <p:sldId id="661" r:id="rId37"/>
    <p:sldId id="796" r:id="rId38"/>
    <p:sldId id="800" r:id="rId39"/>
    <p:sldId id="767" r:id="rId40"/>
    <p:sldId id="797" r:id="rId41"/>
    <p:sldId id="769" r:id="rId42"/>
    <p:sldId id="771" r:id="rId43"/>
    <p:sldId id="772" r:id="rId44"/>
    <p:sldId id="829" r:id="rId45"/>
    <p:sldId id="773" r:id="rId46"/>
    <p:sldId id="774" r:id="rId47"/>
    <p:sldId id="825" r:id="rId48"/>
    <p:sldId id="775" r:id="rId49"/>
    <p:sldId id="826" r:id="rId50"/>
    <p:sldId id="827" r:id="rId51"/>
    <p:sldId id="776" r:id="rId52"/>
    <p:sldId id="815" r:id="rId53"/>
    <p:sldId id="777" r:id="rId54"/>
    <p:sldId id="816" r:id="rId55"/>
    <p:sldId id="817" r:id="rId56"/>
    <p:sldId id="820" r:id="rId57"/>
    <p:sldId id="818" r:id="rId58"/>
    <p:sldId id="778" r:id="rId59"/>
    <p:sldId id="814" r:id="rId60"/>
    <p:sldId id="808" r:id="rId61"/>
    <p:sldId id="803" r:id="rId62"/>
    <p:sldId id="804" r:id="rId63"/>
    <p:sldId id="807" r:id="rId64"/>
    <p:sldId id="780" r:id="rId65"/>
    <p:sldId id="781" r:id="rId66"/>
    <p:sldId id="782" r:id="rId67"/>
    <p:sldId id="783" r:id="rId68"/>
    <p:sldId id="784" r:id="rId69"/>
    <p:sldId id="785" r:id="rId70"/>
    <p:sldId id="786" r:id="rId71"/>
    <p:sldId id="787" r:id="rId72"/>
    <p:sldId id="788" r:id="rId73"/>
    <p:sldId id="789" r:id="rId74"/>
    <p:sldId id="790" r:id="rId75"/>
    <p:sldId id="791" r:id="rId76"/>
    <p:sldId id="792" r:id="rId77"/>
    <p:sldId id="793" r:id="rId78"/>
    <p:sldId id="794" r:id="rId79"/>
    <p:sldId id="795" r:id="rId80"/>
    <p:sldId id="824" r:id="rId81"/>
    <p:sldId id="813" r:id="rId82"/>
    <p:sldId id="823" r:id="rId83"/>
    <p:sldId id="683" r:id="rId84"/>
    <p:sldId id="687" r:id="rId85"/>
    <p:sldId id="703" r:id="rId86"/>
    <p:sldId id="731" r:id="rId87"/>
    <p:sldId id="732" r:id="rId88"/>
    <p:sldId id="746" r:id="rId89"/>
    <p:sldId id="734" r:id="rId90"/>
    <p:sldId id="765" r:id="rId91"/>
    <p:sldId id="630" r:id="rId92"/>
    <p:sldId id="659" r:id="rId93"/>
    <p:sldId id="631" r:id="rId94"/>
    <p:sldId id="632" r:id="rId95"/>
    <p:sldId id="633" r:id="rId96"/>
    <p:sldId id="634" r:id="rId97"/>
    <p:sldId id="635" r:id="rId98"/>
    <p:sldId id="766" r:id="rId99"/>
    <p:sldId id="636" r:id="rId100"/>
    <p:sldId id="637" r:id="rId101"/>
    <p:sldId id="638" r:id="rId102"/>
    <p:sldId id="639" r:id="rId103"/>
    <p:sldId id="640" r:id="rId104"/>
    <p:sldId id="641" r:id="rId105"/>
    <p:sldId id="642" r:id="rId106"/>
    <p:sldId id="643"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حمد عمرو" initials="محمد" lastIdx="2" clrIdx="0">
    <p:extLst>
      <p:ext uri="{19B8F6BF-5375-455C-9EA6-DF929625EA0E}">
        <p15:presenceInfo xmlns:p15="http://schemas.microsoft.com/office/powerpoint/2012/main" userId="c81d6337b57822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0F1F"/>
    <a:srgbClr val="6C48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463" autoAdjust="0"/>
  </p:normalViewPr>
  <p:slideViewPr>
    <p:cSldViewPr snapToGrid="0">
      <p:cViewPr varScale="1">
        <p:scale>
          <a:sx n="67" d="100"/>
          <a:sy n="67" d="100"/>
        </p:scale>
        <p:origin x="77"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07" Type="http://schemas.openxmlformats.org/officeDocument/2006/relationships/slide" Target="slides/slide106.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102" Type="http://schemas.openxmlformats.org/officeDocument/2006/relationships/slide" Target="slides/slide101.xml" /><Relationship Id="rId110" Type="http://schemas.openxmlformats.org/officeDocument/2006/relationships/presProps" Target="presProp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13"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notesMaster" Target="notesMasters/notesMaster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commentAuthors" Target="commentAuthors.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4A5FD-BEA8-4B2D-AE7B-C8F524DA465B}" type="doc">
      <dgm:prSet loTypeId="urn:microsoft.com/office/officeart/2005/8/layout/pyramid2" loCatId="pyramid" qsTypeId="urn:microsoft.com/office/officeart/2005/8/quickstyle/3d2" qsCatId="3D" csTypeId="urn:microsoft.com/office/officeart/2005/8/colors/accent1_2" csCatId="accent1" phldr="1"/>
      <dgm:spPr/>
    </dgm:pt>
    <dgm:pt modelId="{EC91E100-15AA-4E8C-BE44-A28B97CEBB2F}" type="pres">
      <dgm:prSet presAssocID="{0BC4A5FD-BEA8-4B2D-AE7B-C8F524DA465B}" presName="compositeShape" presStyleCnt="0">
        <dgm:presLayoutVars>
          <dgm:dir/>
          <dgm:resizeHandles/>
        </dgm:presLayoutVars>
      </dgm:prSet>
      <dgm:spPr/>
    </dgm:pt>
  </dgm:ptLst>
  <dgm:cxnLst>
    <dgm:cxn modelId="{64BBF9F6-64C2-4F58-A0AE-23921307A596}" type="presOf" srcId="{0BC4A5FD-BEA8-4B2D-AE7B-C8F524DA465B}" destId="{EC91E100-15AA-4E8C-BE44-A28B97CEBB2F}" srcOrd="0"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4A5FD-BEA8-4B2D-AE7B-C8F524DA465B}" type="doc">
      <dgm:prSet loTypeId="urn:microsoft.com/office/officeart/2005/8/layout/pyramid2" loCatId="pyramid" qsTypeId="urn:microsoft.com/office/officeart/2005/8/quickstyle/3d2" qsCatId="3D" csTypeId="urn:microsoft.com/office/officeart/2005/8/colors/accent1_2" csCatId="accent1" phldr="1"/>
      <dgm:spPr/>
    </dgm:pt>
    <dgm:pt modelId="{E38E856A-A60F-47A9-A8EF-6C8464AE235B}">
      <dgm:prSet phldrT="[Text]" custT="1"/>
      <dgm:spPr/>
      <dgm:t>
        <a:bodyPr/>
        <a:lstStyle/>
        <a:p>
          <a:pPr rtl="1"/>
          <a:r>
            <a:rPr lang="ar-SA" sz="2400" b="1" dirty="0">
              <a:solidFill>
                <a:srgbClr val="002060"/>
              </a:solidFill>
              <a:latin typeface="Traditional Arabic" panose="02020603050405020304" pitchFamily="18" charset="-78"/>
              <a:cs typeface="Traditional Arabic" panose="02020603050405020304" pitchFamily="18" charset="-78"/>
            </a:rPr>
            <a:t>الإجراءات البريطانية لتمكين</a:t>
          </a:r>
        </a:p>
        <a:p>
          <a:pPr rtl="1"/>
          <a:r>
            <a:rPr lang="ar-SA" sz="2400" b="1" dirty="0">
              <a:solidFill>
                <a:srgbClr val="002060"/>
              </a:solidFill>
              <a:latin typeface="Traditional Arabic" panose="02020603050405020304" pitchFamily="18" charset="-78"/>
              <a:cs typeface="Traditional Arabic" panose="02020603050405020304" pitchFamily="18" charset="-78"/>
            </a:rPr>
            <a:t> المشروع الصهيوني</a:t>
          </a:r>
        </a:p>
      </dgm:t>
    </dgm:pt>
    <dgm:pt modelId="{1E45DD1E-D15B-4AEB-A9A9-15D818D5F988}" type="parTrans" cxnId="{D6AA43B3-BA56-4CD3-87A7-37A58CAE2F47}">
      <dgm:prSet/>
      <dgm:spPr/>
      <dgm:t>
        <a:bodyPr/>
        <a:lstStyle/>
        <a:p>
          <a:pPr rtl="1"/>
          <a:endParaRPr lang="ar-SA"/>
        </a:p>
      </dgm:t>
    </dgm:pt>
    <dgm:pt modelId="{A457E658-D217-421C-9DD0-777F3E65FA04}" type="sibTrans" cxnId="{D6AA43B3-BA56-4CD3-87A7-37A58CAE2F47}">
      <dgm:prSet/>
      <dgm:spPr/>
      <dgm:t>
        <a:bodyPr/>
        <a:lstStyle/>
        <a:p>
          <a:pPr rtl="1"/>
          <a:endParaRPr lang="ar-SA"/>
        </a:p>
      </dgm:t>
    </dgm:pt>
    <dgm:pt modelId="{EC91E100-15AA-4E8C-BE44-A28B97CEBB2F}" type="pres">
      <dgm:prSet presAssocID="{0BC4A5FD-BEA8-4B2D-AE7B-C8F524DA465B}" presName="compositeShape" presStyleCnt="0">
        <dgm:presLayoutVars>
          <dgm:dir/>
          <dgm:resizeHandles/>
        </dgm:presLayoutVars>
      </dgm:prSet>
      <dgm:spPr/>
    </dgm:pt>
    <dgm:pt modelId="{7BD8DAAE-420D-42AB-9D98-18D11AD36E16}" type="pres">
      <dgm:prSet presAssocID="{0BC4A5FD-BEA8-4B2D-AE7B-C8F524DA465B}" presName="pyramid" presStyleLbl="node1" presStyleIdx="0" presStyleCnt="1" custScaleX="119686" custScaleY="100000" custLinFactNeighborX="25009" custLinFactNeighborY="-931"/>
      <dgm:spPr>
        <a:solidFill>
          <a:schemeClr val="accent5">
            <a:lumMod val="75000"/>
          </a:schemeClr>
        </a:solidFill>
      </dgm:spPr>
    </dgm:pt>
    <dgm:pt modelId="{6843A88A-EB17-4E7D-BB53-FB76F8BFE2AD}" type="pres">
      <dgm:prSet presAssocID="{0BC4A5FD-BEA8-4B2D-AE7B-C8F524DA465B}" presName="theList" presStyleCnt="0"/>
      <dgm:spPr/>
    </dgm:pt>
    <dgm:pt modelId="{82580C92-DF5A-4B1B-8CFD-A6267F056932}" type="pres">
      <dgm:prSet presAssocID="{E38E856A-A60F-47A9-A8EF-6C8464AE235B}" presName="aNode" presStyleLbl="fgAcc1" presStyleIdx="0" presStyleCnt="1" custScaleX="189369" custScaleY="47439" custLinFactNeighborX="-12327" custLinFactNeighborY="40681">
        <dgm:presLayoutVars>
          <dgm:bulletEnabled val="1"/>
        </dgm:presLayoutVars>
      </dgm:prSet>
      <dgm:spPr/>
    </dgm:pt>
    <dgm:pt modelId="{8CBE111E-8CBA-412B-AEBD-CF317FFFDE81}" type="pres">
      <dgm:prSet presAssocID="{E38E856A-A60F-47A9-A8EF-6C8464AE235B}" presName="aSpace" presStyleCnt="0"/>
      <dgm:spPr/>
    </dgm:pt>
  </dgm:ptLst>
  <dgm:cxnLst>
    <dgm:cxn modelId="{D0C33A2D-6684-4277-B71D-56332628F184}" type="presOf" srcId="{0BC4A5FD-BEA8-4B2D-AE7B-C8F524DA465B}" destId="{EC91E100-15AA-4E8C-BE44-A28B97CEBB2F}" srcOrd="0" destOrd="0" presId="urn:microsoft.com/office/officeart/2005/8/layout/pyramid2"/>
    <dgm:cxn modelId="{D6AA43B3-BA56-4CD3-87A7-37A58CAE2F47}" srcId="{0BC4A5FD-BEA8-4B2D-AE7B-C8F524DA465B}" destId="{E38E856A-A60F-47A9-A8EF-6C8464AE235B}" srcOrd="0" destOrd="0" parTransId="{1E45DD1E-D15B-4AEB-A9A9-15D818D5F988}" sibTransId="{A457E658-D217-421C-9DD0-777F3E65FA04}"/>
    <dgm:cxn modelId="{B2D0D4E9-3A31-4970-BAD5-F2103F2F450E}" type="presOf" srcId="{E38E856A-A60F-47A9-A8EF-6C8464AE235B}" destId="{82580C92-DF5A-4B1B-8CFD-A6267F056932}" srcOrd="0" destOrd="0" presId="urn:microsoft.com/office/officeart/2005/8/layout/pyramid2"/>
    <dgm:cxn modelId="{69C527A6-A3BE-4422-9B7A-A2D060914147}" type="presParOf" srcId="{EC91E100-15AA-4E8C-BE44-A28B97CEBB2F}" destId="{7BD8DAAE-420D-42AB-9D98-18D11AD36E16}" srcOrd="0" destOrd="0" presId="urn:microsoft.com/office/officeart/2005/8/layout/pyramid2"/>
    <dgm:cxn modelId="{93D6A746-5CC1-44DB-AC1F-FBBEF83D79CB}" type="presParOf" srcId="{EC91E100-15AA-4E8C-BE44-A28B97CEBB2F}" destId="{6843A88A-EB17-4E7D-BB53-FB76F8BFE2AD}" srcOrd="1" destOrd="0" presId="urn:microsoft.com/office/officeart/2005/8/layout/pyramid2"/>
    <dgm:cxn modelId="{9220E6F4-78FC-40DC-B84F-266B6A2D2522}" type="presParOf" srcId="{6843A88A-EB17-4E7D-BB53-FB76F8BFE2AD}" destId="{82580C92-DF5A-4B1B-8CFD-A6267F056932}" srcOrd="0" destOrd="0" presId="urn:microsoft.com/office/officeart/2005/8/layout/pyramid2"/>
    <dgm:cxn modelId="{7E9B3ADB-DA36-44D2-BE7C-970A7FCA91B9}" type="presParOf" srcId="{6843A88A-EB17-4E7D-BB53-FB76F8BFE2AD}" destId="{8CBE111E-8CBA-412B-AEBD-CF317FFFDE81}"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C4A5FD-BEA8-4B2D-AE7B-C8F524DA465B}" type="doc">
      <dgm:prSet loTypeId="urn:microsoft.com/office/officeart/2005/8/layout/pyramid2" loCatId="pyramid" qsTypeId="urn:microsoft.com/office/officeart/2005/8/quickstyle/3d2" qsCatId="3D" csTypeId="urn:microsoft.com/office/officeart/2005/8/colors/accent1_2" csCatId="accent1" phldr="1"/>
      <dgm:spPr/>
    </dgm:pt>
    <dgm:pt modelId="{E38E856A-A60F-47A9-A8EF-6C8464AE235B}">
      <dgm:prSet phldrT="[Text]" custT="1"/>
      <dgm:spPr/>
      <dgm:t>
        <a:bodyPr/>
        <a:lstStyle/>
        <a:p>
          <a:pPr rtl="1"/>
          <a:r>
            <a:rPr lang="ar-SA" sz="3200" b="1" dirty="0">
              <a:solidFill>
                <a:srgbClr val="002060"/>
              </a:solidFill>
              <a:latin typeface="Traditional Arabic" panose="02020603050405020304" pitchFamily="18" charset="-78"/>
              <a:cs typeface="Traditional Arabic" panose="02020603050405020304" pitchFamily="18" charset="-78"/>
            </a:rPr>
            <a:t>ممارسات صموئيل على الأرض</a:t>
          </a:r>
        </a:p>
      </dgm:t>
    </dgm:pt>
    <dgm:pt modelId="{1E45DD1E-D15B-4AEB-A9A9-15D818D5F988}" type="parTrans" cxnId="{D6AA43B3-BA56-4CD3-87A7-37A58CAE2F47}">
      <dgm:prSet/>
      <dgm:spPr/>
      <dgm:t>
        <a:bodyPr/>
        <a:lstStyle/>
        <a:p>
          <a:pPr rtl="1"/>
          <a:endParaRPr lang="ar-SA"/>
        </a:p>
      </dgm:t>
    </dgm:pt>
    <dgm:pt modelId="{A457E658-D217-421C-9DD0-777F3E65FA04}" type="sibTrans" cxnId="{D6AA43B3-BA56-4CD3-87A7-37A58CAE2F47}">
      <dgm:prSet/>
      <dgm:spPr/>
      <dgm:t>
        <a:bodyPr/>
        <a:lstStyle/>
        <a:p>
          <a:pPr rtl="1"/>
          <a:endParaRPr lang="ar-SA"/>
        </a:p>
      </dgm:t>
    </dgm:pt>
    <dgm:pt modelId="{EC91E100-15AA-4E8C-BE44-A28B97CEBB2F}" type="pres">
      <dgm:prSet presAssocID="{0BC4A5FD-BEA8-4B2D-AE7B-C8F524DA465B}" presName="compositeShape" presStyleCnt="0">
        <dgm:presLayoutVars>
          <dgm:dir/>
          <dgm:resizeHandles/>
        </dgm:presLayoutVars>
      </dgm:prSet>
      <dgm:spPr/>
    </dgm:pt>
    <dgm:pt modelId="{7BD8DAAE-420D-42AB-9D98-18D11AD36E16}" type="pres">
      <dgm:prSet presAssocID="{0BC4A5FD-BEA8-4B2D-AE7B-C8F524DA465B}" presName="pyramid" presStyleLbl="node1" presStyleIdx="0" presStyleCnt="1" custScaleX="119686" custScaleY="100000" custLinFactNeighborX="25009" custLinFactNeighborY="-931"/>
      <dgm:spPr>
        <a:solidFill>
          <a:schemeClr val="accent6">
            <a:lumMod val="60000"/>
            <a:lumOff val="40000"/>
          </a:schemeClr>
        </a:solidFill>
      </dgm:spPr>
    </dgm:pt>
    <dgm:pt modelId="{6843A88A-EB17-4E7D-BB53-FB76F8BFE2AD}" type="pres">
      <dgm:prSet presAssocID="{0BC4A5FD-BEA8-4B2D-AE7B-C8F524DA465B}" presName="theList" presStyleCnt="0"/>
      <dgm:spPr/>
    </dgm:pt>
    <dgm:pt modelId="{82580C92-DF5A-4B1B-8CFD-A6267F056932}" type="pres">
      <dgm:prSet presAssocID="{E38E856A-A60F-47A9-A8EF-6C8464AE235B}" presName="aNode" presStyleLbl="fgAcc1" presStyleIdx="0" presStyleCnt="1" custScaleX="189369" custScaleY="47439" custLinFactNeighborX="-5352" custLinFactNeighborY="65505">
        <dgm:presLayoutVars>
          <dgm:bulletEnabled val="1"/>
        </dgm:presLayoutVars>
      </dgm:prSet>
      <dgm:spPr/>
    </dgm:pt>
    <dgm:pt modelId="{8CBE111E-8CBA-412B-AEBD-CF317FFFDE81}" type="pres">
      <dgm:prSet presAssocID="{E38E856A-A60F-47A9-A8EF-6C8464AE235B}" presName="aSpace" presStyleCnt="0"/>
      <dgm:spPr/>
    </dgm:pt>
  </dgm:ptLst>
  <dgm:cxnLst>
    <dgm:cxn modelId="{D6AA43B3-BA56-4CD3-87A7-37A58CAE2F47}" srcId="{0BC4A5FD-BEA8-4B2D-AE7B-C8F524DA465B}" destId="{E38E856A-A60F-47A9-A8EF-6C8464AE235B}" srcOrd="0" destOrd="0" parTransId="{1E45DD1E-D15B-4AEB-A9A9-15D818D5F988}" sibTransId="{A457E658-D217-421C-9DD0-777F3E65FA04}"/>
    <dgm:cxn modelId="{761003B4-06B0-4592-B5A0-8F83B589787D}" type="presOf" srcId="{0BC4A5FD-BEA8-4B2D-AE7B-C8F524DA465B}" destId="{EC91E100-15AA-4E8C-BE44-A28B97CEBB2F}" srcOrd="0" destOrd="0" presId="urn:microsoft.com/office/officeart/2005/8/layout/pyramid2"/>
    <dgm:cxn modelId="{B148FCB6-91E6-4085-AAEB-24A0D801B73E}" type="presOf" srcId="{E38E856A-A60F-47A9-A8EF-6C8464AE235B}" destId="{82580C92-DF5A-4B1B-8CFD-A6267F056932}" srcOrd="0" destOrd="0" presId="urn:microsoft.com/office/officeart/2005/8/layout/pyramid2"/>
    <dgm:cxn modelId="{C19D6D50-83EA-4CBE-8E15-6644EA6CEDB6}" type="presParOf" srcId="{EC91E100-15AA-4E8C-BE44-A28B97CEBB2F}" destId="{7BD8DAAE-420D-42AB-9D98-18D11AD36E16}" srcOrd="0" destOrd="0" presId="urn:microsoft.com/office/officeart/2005/8/layout/pyramid2"/>
    <dgm:cxn modelId="{C2FF7387-4DD8-4263-9147-1861F23D30FA}" type="presParOf" srcId="{EC91E100-15AA-4E8C-BE44-A28B97CEBB2F}" destId="{6843A88A-EB17-4E7D-BB53-FB76F8BFE2AD}" srcOrd="1" destOrd="0" presId="urn:microsoft.com/office/officeart/2005/8/layout/pyramid2"/>
    <dgm:cxn modelId="{72F77B0F-A838-4B6A-8ADD-0B6E10BC410F}" type="presParOf" srcId="{6843A88A-EB17-4E7D-BB53-FB76F8BFE2AD}" destId="{82580C92-DF5A-4B1B-8CFD-A6267F056932}" srcOrd="0" destOrd="0" presId="urn:microsoft.com/office/officeart/2005/8/layout/pyramid2"/>
    <dgm:cxn modelId="{76448C3F-2E07-4D01-9E54-31A05949A2C1}" type="presParOf" srcId="{6843A88A-EB17-4E7D-BB53-FB76F8BFE2AD}" destId="{8CBE111E-8CBA-412B-AEBD-CF317FFFDE81}"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4A5FD-BEA8-4B2D-AE7B-C8F524DA465B}" type="doc">
      <dgm:prSet loTypeId="urn:microsoft.com/office/officeart/2005/8/layout/pyramid2" loCatId="pyramid" qsTypeId="urn:microsoft.com/office/officeart/2005/8/quickstyle/3d2" qsCatId="3D" csTypeId="urn:microsoft.com/office/officeart/2005/8/colors/accent1_2" csCatId="accent1" phldr="1"/>
      <dgm:spPr/>
    </dgm:pt>
    <dgm:pt modelId="{E38E856A-A60F-47A9-A8EF-6C8464AE235B}">
      <dgm:prSet phldrT="[Text]" custT="1"/>
      <dgm:spPr/>
      <dgm:t>
        <a:bodyPr/>
        <a:lstStyle/>
        <a:p>
          <a:pPr rtl="1"/>
          <a:r>
            <a:rPr lang="ar-SA" sz="3200" b="1" dirty="0">
              <a:solidFill>
                <a:srgbClr val="002060"/>
              </a:solidFill>
              <a:latin typeface="Traditional Arabic" panose="02020603050405020304" pitchFamily="18" charset="-78"/>
              <a:cs typeface="Traditional Arabic" panose="02020603050405020304" pitchFamily="18" charset="-78"/>
            </a:rPr>
            <a:t>ممارسات صموئيل على الأرض</a:t>
          </a:r>
        </a:p>
      </dgm:t>
    </dgm:pt>
    <dgm:pt modelId="{1E45DD1E-D15B-4AEB-A9A9-15D818D5F988}" type="parTrans" cxnId="{D6AA43B3-BA56-4CD3-87A7-37A58CAE2F47}">
      <dgm:prSet/>
      <dgm:spPr/>
      <dgm:t>
        <a:bodyPr/>
        <a:lstStyle/>
        <a:p>
          <a:pPr rtl="1"/>
          <a:endParaRPr lang="ar-SA"/>
        </a:p>
      </dgm:t>
    </dgm:pt>
    <dgm:pt modelId="{A457E658-D217-421C-9DD0-777F3E65FA04}" type="sibTrans" cxnId="{D6AA43B3-BA56-4CD3-87A7-37A58CAE2F47}">
      <dgm:prSet/>
      <dgm:spPr/>
      <dgm:t>
        <a:bodyPr/>
        <a:lstStyle/>
        <a:p>
          <a:pPr rtl="1"/>
          <a:endParaRPr lang="ar-SA"/>
        </a:p>
      </dgm:t>
    </dgm:pt>
    <dgm:pt modelId="{EC91E100-15AA-4E8C-BE44-A28B97CEBB2F}" type="pres">
      <dgm:prSet presAssocID="{0BC4A5FD-BEA8-4B2D-AE7B-C8F524DA465B}" presName="compositeShape" presStyleCnt="0">
        <dgm:presLayoutVars>
          <dgm:dir/>
          <dgm:resizeHandles/>
        </dgm:presLayoutVars>
      </dgm:prSet>
      <dgm:spPr/>
    </dgm:pt>
    <dgm:pt modelId="{7BD8DAAE-420D-42AB-9D98-18D11AD36E16}" type="pres">
      <dgm:prSet presAssocID="{0BC4A5FD-BEA8-4B2D-AE7B-C8F524DA465B}" presName="pyramid" presStyleLbl="node1" presStyleIdx="0" presStyleCnt="1" custScaleX="119686" custScaleY="100000" custLinFactNeighborX="25009" custLinFactNeighborY="-931"/>
      <dgm:spPr>
        <a:solidFill>
          <a:schemeClr val="accent6">
            <a:lumMod val="60000"/>
            <a:lumOff val="40000"/>
          </a:schemeClr>
        </a:solidFill>
      </dgm:spPr>
    </dgm:pt>
    <dgm:pt modelId="{6843A88A-EB17-4E7D-BB53-FB76F8BFE2AD}" type="pres">
      <dgm:prSet presAssocID="{0BC4A5FD-BEA8-4B2D-AE7B-C8F524DA465B}" presName="theList" presStyleCnt="0"/>
      <dgm:spPr/>
    </dgm:pt>
    <dgm:pt modelId="{82580C92-DF5A-4B1B-8CFD-A6267F056932}" type="pres">
      <dgm:prSet presAssocID="{E38E856A-A60F-47A9-A8EF-6C8464AE235B}" presName="aNode" presStyleLbl="fgAcc1" presStyleIdx="0" presStyleCnt="1" custScaleX="189369" custScaleY="47439" custLinFactNeighborX="-5352" custLinFactNeighborY="65505">
        <dgm:presLayoutVars>
          <dgm:bulletEnabled val="1"/>
        </dgm:presLayoutVars>
      </dgm:prSet>
      <dgm:spPr/>
    </dgm:pt>
    <dgm:pt modelId="{8CBE111E-8CBA-412B-AEBD-CF317FFFDE81}" type="pres">
      <dgm:prSet presAssocID="{E38E856A-A60F-47A9-A8EF-6C8464AE235B}" presName="aSpace" presStyleCnt="0"/>
      <dgm:spPr/>
    </dgm:pt>
  </dgm:ptLst>
  <dgm:cxnLst>
    <dgm:cxn modelId="{48E7F658-84F3-4DEF-A15F-2D9A0EEC982B}" type="presOf" srcId="{E38E856A-A60F-47A9-A8EF-6C8464AE235B}" destId="{82580C92-DF5A-4B1B-8CFD-A6267F056932}" srcOrd="0" destOrd="0" presId="urn:microsoft.com/office/officeart/2005/8/layout/pyramid2"/>
    <dgm:cxn modelId="{D6AA43B3-BA56-4CD3-87A7-37A58CAE2F47}" srcId="{0BC4A5FD-BEA8-4B2D-AE7B-C8F524DA465B}" destId="{E38E856A-A60F-47A9-A8EF-6C8464AE235B}" srcOrd="0" destOrd="0" parTransId="{1E45DD1E-D15B-4AEB-A9A9-15D818D5F988}" sibTransId="{A457E658-D217-421C-9DD0-777F3E65FA04}"/>
    <dgm:cxn modelId="{3B5846E9-0D00-4DB8-A5C8-EABE7A8603A8}" type="presOf" srcId="{0BC4A5FD-BEA8-4B2D-AE7B-C8F524DA465B}" destId="{EC91E100-15AA-4E8C-BE44-A28B97CEBB2F}" srcOrd="0" destOrd="0" presId="urn:microsoft.com/office/officeart/2005/8/layout/pyramid2"/>
    <dgm:cxn modelId="{4F46D72B-DC2E-4AC1-A1DB-12213E240C97}" type="presParOf" srcId="{EC91E100-15AA-4E8C-BE44-A28B97CEBB2F}" destId="{7BD8DAAE-420D-42AB-9D98-18D11AD36E16}" srcOrd="0" destOrd="0" presId="urn:microsoft.com/office/officeart/2005/8/layout/pyramid2"/>
    <dgm:cxn modelId="{EC6AC13E-41AA-4698-ABEC-069F7CFA5D39}" type="presParOf" srcId="{EC91E100-15AA-4E8C-BE44-A28B97CEBB2F}" destId="{6843A88A-EB17-4E7D-BB53-FB76F8BFE2AD}" srcOrd="1" destOrd="0" presId="urn:microsoft.com/office/officeart/2005/8/layout/pyramid2"/>
    <dgm:cxn modelId="{82136EDC-14CA-41E8-B73F-780238B3940C}" type="presParOf" srcId="{6843A88A-EB17-4E7D-BB53-FB76F8BFE2AD}" destId="{82580C92-DF5A-4B1B-8CFD-A6267F056932}" srcOrd="0" destOrd="0" presId="urn:microsoft.com/office/officeart/2005/8/layout/pyramid2"/>
    <dgm:cxn modelId="{8545D35F-8B5A-43BC-A554-6E8750CF803E}" type="presParOf" srcId="{6843A88A-EB17-4E7D-BB53-FB76F8BFE2AD}" destId="{8CBE111E-8CBA-412B-AEBD-CF317FFFDE81}"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C4A5FD-BEA8-4B2D-AE7B-C8F524DA465B}" type="doc">
      <dgm:prSet loTypeId="urn:microsoft.com/office/officeart/2005/8/layout/pyramid2" loCatId="pyramid" qsTypeId="urn:microsoft.com/office/officeart/2005/8/quickstyle/3d2" qsCatId="3D" csTypeId="urn:microsoft.com/office/officeart/2005/8/colors/accent1_2" csCatId="accent1" phldr="1"/>
      <dgm:spPr/>
    </dgm:pt>
    <dgm:pt modelId="{E38E856A-A60F-47A9-A8EF-6C8464AE235B}">
      <dgm:prSet phldrT="[Text]" custT="1"/>
      <dgm:spPr/>
      <dgm:t>
        <a:bodyPr/>
        <a:lstStyle/>
        <a:p>
          <a:pPr rtl="1"/>
          <a:r>
            <a:rPr lang="ar-SA" sz="2400" b="1" dirty="0">
              <a:solidFill>
                <a:srgbClr val="002060"/>
              </a:solidFill>
              <a:latin typeface="Traditional Arabic" panose="02020603050405020304" pitchFamily="18" charset="-78"/>
              <a:cs typeface="Traditional Arabic" panose="02020603050405020304" pitchFamily="18" charset="-78"/>
            </a:rPr>
            <a:t>الإجراءات البريطانية لتمكين</a:t>
          </a:r>
        </a:p>
        <a:p>
          <a:pPr rtl="1"/>
          <a:r>
            <a:rPr lang="ar-SA" sz="2400" b="1" dirty="0">
              <a:solidFill>
                <a:srgbClr val="002060"/>
              </a:solidFill>
              <a:latin typeface="Traditional Arabic" panose="02020603050405020304" pitchFamily="18" charset="-78"/>
              <a:cs typeface="Traditional Arabic" panose="02020603050405020304" pitchFamily="18" charset="-78"/>
            </a:rPr>
            <a:t> المشروع الصهيوني</a:t>
          </a:r>
        </a:p>
      </dgm:t>
    </dgm:pt>
    <dgm:pt modelId="{1E45DD1E-D15B-4AEB-A9A9-15D818D5F988}" type="parTrans" cxnId="{D6AA43B3-BA56-4CD3-87A7-37A58CAE2F47}">
      <dgm:prSet/>
      <dgm:spPr/>
      <dgm:t>
        <a:bodyPr/>
        <a:lstStyle/>
        <a:p>
          <a:pPr rtl="1"/>
          <a:endParaRPr lang="ar-SA"/>
        </a:p>
      </dgm:t>
    </dgm:pt>
    <dgm:pt modelId="{A457E658-D217-421C-9DD0-777F3E65FA04}" type="sibTrans" cxnId="{D6AA43B3-BA56-4CD3-87A7-37A58CAE2F47}">
      <dgm:prSet/>
      <dgm:spPr/>
      <dgm:t>
        <a:bodyPr/>
        <a:lstStyle/>
        <a:p>
          <a:pPr rtl="1"/>
          <a:endParaRPr lang="ar-SA"/>
        </a:p>
      </dgm:t>
    </dgm:pt>
    <dgm:pt modelId="{EC91E100-15AA-4E8C-BE44-A28B97CEBB2F}" type="pres">
      <dgm:prSet presAssocID="{0BC4A5FD-BEA8-4B2D-AE7B-C8F524DA465B}" presName="compositeShape" presStyleCnt="0">
        <dgm:presLayoutVars>
          <dgm:dir/>
          <dgm:resizeHandles/>
        </dgm:presLayoutVars>
      </dgm:prSet>
      <dgm:spPr/>
    </dgm:pt>
    <dgm:pt modelId="{7BD8DAAE-420D-42AB-9D98-18D11AD36E16}" type="pres">
      <dgm:prSet presAssocID="{0BC4A5FD-BEA8-4B2D-AE7B-C8F524DA465B}" presName="pyramid" presStyleLbl="node1" presStyleIdx="0" presStyleCnt="1" custScaleX="119686" custScaleY="100000" custLinFactNeighborX="25009" custLinFactNeighborY="-931"/>
      <dgm:spPr>
        <a:solidFill>
          <a:schemeClr val="accent5">
            <a:lumMod val="75000"/>
          </a:schemeClr>
        </a:solidFill>
      </dgm:spPr>
    </dgm:pt>
    <dgm:pt modelId="{6843A88A-EB17-4E7D-BB53-FB76F8BFE2AD}" type="pres">
      <dgm:prSet presAssocID="{0BC4A5FD-BEA8-4B2D-AE7B-C8F524DA465B}" presName="theList" presStyleCnt="0"/>
      <dgm:spPr/>
    </dgm:pt>
    <dgm:pt modelId="{82580C92-DF5A-4B1B-8CFD-A6267F056932}" type="pres">
      <dgm:prSet presAssocID="{E38E856A-A60F-47A9-A8EF-6C8464AE235B}" presName="aNode" presStyleLbl="fgAcc1" presStyleIdx="0" presStyleCnt="1" custScaleX="189369" custScaleY="47439" custLinFactNeighborX="-12327" custLinFactNeighborY="40681">
        <dgm:presLayoutVars>
          <dgm:bulletEnabled val="1"/>
        </dgm:presLayoutVars>
      </dgm:prSet>
      <dgm:spPr/>
    </dgm:pt>
    <dgm:pt modelId="{8CBE111E-8CBA-412B-AEBD-CF317FFFDE81}" type="pres">
      <dgm:prSet presAssocID="{E38E856A-A60F-47A9-A8EF-6C8464AE235B}" presName="aSpace" presStyleCnt="0"/>
      <dgm:spPr/>
    </dgm:pt>
  </dgm:ptLst>
  <dgm:cxnLst>
    <dgm:cxn modelId="{A75C5C5C-C0CB-4197-9013-CB9F0C030D43}" type="presOf" srcId="{E38E856A-A60F-47A9-A8EF-6C8464AE235B}" destId="{82580C92-DF5A-4B1B-8CFD-A6267F056932}" srcOrd="0" destOrd="0" presId="urn:microsoft.com/office/officeart/2005/8/layout/pyramid2"/>
    <dgm:cxn modelId="{C911804A-88EB-4C02-B494-7414185A4570}" type="presOf" srcId="{0BC4A5FD-BEA8-4B2D-AE7B-C8F524DA465B}" destId="{EC91E100-15AA-4E8C-BE44-A28B97CEBB2F}" srcOrd="0" destOrd="0" presId="urn:microsoft.com/office/officeart/2005/8/layout/pyramid2"/>
    <dgm:cxn modelId="{D6AA43B3-BA56-4CD3-87A7-37A58CAE2F47}" srcId="{0BC4A5FD-BEA8-4B2D-AE7B-C8F524DA465B}" destId="{E38E856A-A60F-47A9-A8EF-6C8464AE235B}" srcOrd="0" destOrd="0" parTransId="{1E45DD1E-D15B-4AEB-A9A9-15D818D5F988}" sibTransId="{A457E658-D217-421C-9DD0-777F3E65FA04}"/>
    <dgm:cxn modelId="{6F4F4352-46D7-400D-897C-F1E23154A218}" type="presParOf" srcId="{EC91E100-15AA-4E8C-BE44-A28B97CEBB2F}" destId="{7BD8DAAE-420D-42AB-9D98-18D11AD36E16}" srcOrd="0" destOrd="0" presId="urn:microsoft.com/office/officeart/2005/8/layout/pyramid2"/>
    <dgm:cxn modelId="{6FB0E557-1ED3-4D13-AF0D-ACE7529CB70F}" type="presParOf" srcId="{EC91E100-15AA-4E8C-BE44-A28B97CEBB2F}" destId="{6843A88A-EB17-4E7D-BB53-FB76F8BFE2AD}" srcOrd="1" destOrd="0" presId="urn:microsoft.com/office/officeart/2005/8/layout/pyramid2"/>
    <dgm:cxn modelId="{515862AF-EC37-4E50-8328-B601360A2E73}" type="presParOf" srcId="{6843A88A-EB17-4E7D-BB53-FB76F8BFE2AD}" destId="{82580C92-DF5A-4B1B-8CFD-A6267F056932}" srcOrd="0" destOrd="0" presId="urn:microsoft.com/office/officeart/2005/8/layout/pyramid2"/>
    <dgm:cxn modelId="{D64BC396-6443-4281-A5B1-54851C398CEE}" type="presParOf" srcId="{6843A88A-EB17-4E7D-BB53-FB76F8BFE2AD}" destId="{8CBE111E-8CBA-412B-AEBD-CF317FFFDE81}"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8DAAE-420D-42AB-9D98-18D11AD36E16}">
      <dsp:nvSpPr>
        <dsp:cNvPr id="0" name=""/>
        <dsp:cNvSpPr/>
      </dsp:nvSpPr>
      <dsp:spPr>
        <a:xfrm>
          <a:off x="741750" y="0"/>
          <a:ext cx="3017329" cy="3584664"/>
        </a:xfrm>
        <a:prstGeom prst="triangle">
          <a:avLst/>
        </a:prstGeom>
        <a:solidFill>
          <a:schemeClr val="accent5">
            <a:lumMod val="75000"/>
          </a:schemeClr>
        </a:soli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580C92-DF5A-4B1B-8CFD-A6267F056932}">
      <dsp:nvSpPr>
        <dsp:cNvPr id="0" name=""/>
        <dsp:cNvSpPr/>
      </dsp:nvSpPr>
      <dsp:spPr>
        <a:xfrm>
          <a:off x="685695" y="1079411"/>
          <a:ext cx="3103141" cy="13590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rgbClr val="002060"/>
              </a:solidFill>
              <a:latin typeface="Traditional Arabic" panose="02020603050405020304" pitchFamily="18" charset="-78"/>
              <a:cs typeface="Traditional Arabic" panose="02020603050405020304" pitchFamily="18" charset="-78"/>
            </a:rPr>
            <a:t>الإجراءات البريطانية لتمكين</a:t>
          </a:r>
        </a:p>
        <a:p>
          <a:pPr marL="0" lvl="0" indent="0" algn="ctr" defTabSz="1066800" rtl="1">
            <a:lnSpc>
              <a:spcPct val="90000"/>
            </a:lnSpc>
            <a:spcBef>
              <a:spcPct val="0"/>
            </a:spcBef>
            <a:spcAft>
              <a:spcPct val="35000"/>
            </a:spcAft>
            <a:buNone/>
          </a:pPr>
          <a:r>
            <a:rPr lang="ar-SA" sz="2400" b="1" kern="1200" dirty="0">
              <a:solidFill>
                <a:srgbClr val="002060"/>
              </a:solidFill>
              <a:latin typeface="Traditional Arabic" panose="02020603050405020304" pitchFamily="18" charset="-78"/>
              <a:cs typeface="Traditional Arabic" panose="02020603050405020304" pitchFamily="18" charset="-78"/>
            </a:rPr>
            <a:t> المشروع الصهيوني</a:t>
          </a:r>
        </a:p>
      </dsp:txBody>
      <dsp:txXfrm>
        <a:off x="752041" y="1145757"/>
        <a:ext cx="2970449" cy="1226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8DAAE-420D-42AB-9D98-18D11AD36E16}">
      <dsp:nvSpPr>
        <dsp:cNvPr id="0" name=""/>
        <dsp:cNvSpPr/>
      </dsp:nvSpPr>
      <dsp:spPr>
        <a:xfrm>
          <a:off x="727992" y="0"/>
          <a:ext cx="3049033" cy="3797300"/>
        </a:xfrm>
        <a:prstGeom prst="triangle">
          <a:avLst/>
        </a:prstGeom>
        <a:solidFill>
          <a:schemeClr val="accent6">
            <a:lumMod val="60000"/>
            <a:lumOff val="40000"/>
          </a:schemeClr>
        </a:soli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580C92-DF5A-4B1B-8CFD-A6267F056932}">
      <dsp:nvSpPr>
        <dsp:cNvPr id="0" name=""/>
        <dsp:cNvSpPr/>
      </dsp:nvSpPr>
      <dsp:spPr>
        <a:xfrm>
          <a:off x="786847" y="1237612"/>
          <a:ext cx="3135747" cy="143971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solidFill>
                <a:srgbClr val="002060"/>
              </a:solidFill>
              <a:latin typeface="Traditional Arabic" panose="02020603050405020304" pitchFamily="18" charset="-78"/>
              <a:cs typeface="Traditional Arabic" panose="02020603050405020304" pitchFamily="18" charset="-78"/>
            </a:rPr>
            <a:t>ممارسات صموئيل على الأرض</a:t>
          </a:r>
        </a:p>
      </dsp:txBody>
      <dsp:txXfrm>
        <a:off x="857128" y="1307893"/>
        <a:ext cx="2995185" cy="1299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8DAAE-420D-42AB-9D98-18D11AD36E16}">
      <dsp:nvSpPr>
        <dsp:cNvPr id="0" name=""/>
        <dsp:cNvSpPr/>
      </dsp:nvSpPr>
      <dsp:spPr>
        <a:xfrm>
          <a:off x="727992" y="0"/>
          <a:ext cx="3049033" cy="3797300"/>
        </a:xfrm>
        <a:prstGeom prst="triangle">
          <a:avLst/>
        </a:prstGeom>
        <a:solidFill>
          <a:schemeClr val="accent6">
            <a:lumMod val="60000"/>
            <a:lumOff val="40000"/>
          </a:schemeClr>
        </a:soli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580C92-DF5A-4B1B-8CFD-A6267F056932}">
      <dsp:nvSpPr>
        <dsp:cNvPr id="0" name=""/>
        <dsp:cNvSpPr/>
      </dsp:nvSpPr>
      <dsp:spPr>
        <a:xfrm>
          <a:off x="786847" y="1237612"/>
          <a:ext cx="3135747" cy="143971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solidFill>
                <a:srgbClr val="002060"/>
              </a:solidFill>
              <a:latin typeface="Traditional Arabic" panose="02020603050405020304" pitchFamily="18" charset="-78"/>
              <a:cs typeface="Traditional Arabic" panose="02020603050405020304" pitchFamily="18" charset="-78"/>
            </a:rPr>
            <a:t>ممارسات صموئيل على الأرض</a:t>
          </a:r>
        </a:p>
      </dsp:txBody>
      <dsp:txXfrm>
        <a:off x="857128" y="1307893"/>
        <a:ext cx="2995185" cy="1299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8DAAE-420D-42AB-9D98-18D11AD36E16}">
      <dsp:nvSpPr>
        <dsp:cNvPr id="0" name=""/>
        <dsp:cNvSpPr/>
      </dsp:nvSpPr>
      <dsp:spPr>
        <a:xfrm>
          <a:off x="741750" y="0"/>
          <a:ext cx="3017329" cy="3584664"/>
        </a:xfrm>
        <a:prstGeom prst="triangle">
          <a:avLst/>
        </a:prstGeom>
        <a:solidFill>
          <a:schemeClr val="accent5">
            <a:lumMod val="75000"/>
          </a:schemeClr>
        </a:solidFill>
        <a:ln>
          <a:noFill/>
        </a:ln>
        <a:effectLst>
          <a:outerShdw blurRad="50800" dist="38100" dir="5400000" sy="96000" rotWithShape="0">
            <a:srgbClr val="000000">
              <a:alpha val="5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580C92-DF5A-4B1B-8CFD-A6267F056932}">
      <dsp:nvSpPr>
        <dsp:cNvPr id="0" name=""/>
        <dsp:cNvSpPr/>
      </dsp:nvSpPr>
      <dsp:spPr>
        <a:xfrm>
          <a:off x="685695" y="1079411"/>
          <a:ext cx="3103141" cy="13590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rgbClr val="002060"/>
              </a:solidFill>
              <a:latin typeface="Traditional Arabic" panose="02020603050405020304" pitchFamily="18" charset="-78"/>
              <a:cs typeface="Traditional Arabic" panose="02020603050405020304" pitchFamily="18" charset="-78"/>
            </a:rPr>
            <a:t>الإجراءات البريطانية لتمكين</a:t>
          </a:r>
        </a:p>
        <a:p>
          <a:pPr marL="0" lvl="0" indent="0" algn="ctr" defTabSz="1066800" rtl="1">
            <a:lnSpc>
              <a:spcPct val="90000"/>
            </a:lnSpc>
            <a:spcBef>
              <a:spcPct val="0"/>
            </a:spcBef>
            <a:spcAft>
              <a:spcPct val="35000"/>
            </a:spcAft>
            <a:buNone/>
          </a:pPr>
          <a:r>
            <a:rPr lang="ar-SA" sz="2400" b="1" kern="1200" dirty="0">
              <a:solidFill>
                <a:srgbClr val="002060"/>
              </a:solidFill>
              <a:latin typeface="Traditional Arabic" panose="02020603050405020304" pitchFamily="18" charset="-78"/>
              <a:cs typeface="Traditional Arabic" panose="02020603050405020304" pitchFamily="18" charset="-78"/>
            </a:rPr>
            <a:t> المشروع الصهيوني</a:t>
          </a:r>
        </a:p>
      </dsp:txBody>
      <dsp:txXfrm>
        <a:off x="752041" y="1145757"/>
        <a:ext cx="2970449" cy="122640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B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4581811-223F-4A87-A8C3-C67767383817}" type="datetimeFigureOut">
              <a:rPr lang="ar-BH" smtClean="0"/>
              <a:t>13/03/1440</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B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577BD46-0538-4F48-98F7-32F24817E1AA}" type="slidenum">
              <a:rPr lang="ar-BH" smtClean="0"/>
              <a:t>‹#›</a:t>
            </a:fld>
            <a:endParaRPr lang="ar-BH"/>
          </a:p>
        </p:txBody>
      </p:sp>
    </p:spTree>
    <p:extLst>
      <p:ext uri="{BB962C8B-B14F-4D97-AF65-F5344CB8AC3E}">
        <p14:creationId xmlns:p14="http://schemas.microsoft.com/office/powerpoint/2010/main" val="267768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577BD46-0538-4F48-98F7-32F24817E1AA}" type="slidenum">
              <a:rPr lang="ar-BH" smtClean="0"/>
              <a:t>14</a:t>
            </a:fld>
            <a:endParaRPr lang="ar-BH"/>
          </a:p>
        </p:txBody>
      </p:sp>
    </p:spTree>
    <p:extLst>
      <p:ext uri="{BB962C8B-B14F-4D97-AF65-F5344CB8AC3E}">
        <p14:creationId xmlns:p14="http://schemas.microsoft.com/office/powerpoint/2010/main" val="168573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B577BD46-0538-4F48-98F7-32F24817E1AA}" type="slidenum">
              <a:rPr lang="ar-BH" smtClean="0"/>
              <a:t>84</a:t>
            </a:fld>
            <a:endParaRPr lang="ar-BH"/>
          </a:p>
        </p:txBody>
      </p:sp>
    </p:spTree>
    <p:extLst>
      <p:ext uri="{BB962C8B-B14F-4D97-AF65-F5344CB8AC3E}">
        <p14:creationId xmlns:p14="http://schemas.microsoft.com/office/powerpoint/2010/main" val="405868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2EC88B-70DE-4503-959A-71306D47BD03}" type="datetime8">
              <a:rPr lang="ar-BH" smtClean="0"/>
              <a:t>21 تشرين الثاني، 18</a:t>
            </a:fld>
            <a:endParaRPr lang="ar-BH"/>
          </a:p>
        </p:txBody>
      </p:sp>
      <p:sp>
        <p:nvSpPr>
          <p:cNvPr id="5" name="Footer Placeholder 4"/>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6" name="Slide Number Placeholder 5"/>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27033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EF0748-31CB-4C89-9F9D-19F3A20397EE}" type="datetime8">
              <a:rPr lang="ar-BH" smtClean="0"/>
              <a:t>21 تشرين الثاني، 18</a:t>
            </a:fld>
            <a:endParaRPr lang="ar-BH"/>
          </a:p>
        </p:txBody>
      </p:sp>
      <p:sp>
        <p:nvSpPr>
          <p:cNvPr id="6" name="Footer Placeholder 5"/>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7" name="Slide Number Placeholder 6"/>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210419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64708A-FDB7-43D4-9171-42A7E0EB97F9}" type="datetime8">
              <a:rPr lang="ar-BH" smtClean="0"/>
              <a:t>21 تشرين الثاني، 18</a:t>
            </a:fld>
            <a:endParaRPr lang="ar-BH"/>
          </a:p>
        </p:txBody>
      </p:sp>
      <p:sp>
        <p:nvSpPr>
          <p:cNvPr id="6" name="Footer Placeholder 5"/>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7" name="Slide Number Placeholder 6"/>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171069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02B3F0-DA98-43BE-A291-9351ED9C0836}" type="datetime8">
              <a:rPr lang="ar-BH" smtClean="0"/>
              <a:t>21 تشرين الثاني، 18</a:t>
            </a:fld>
            <a:endParaRPr lang="ar-BH"/>
          </a:p>
        </p:txBody>
      </p:sp>
      <p:sp>
        <p:nvSpPr>
          <p:cNvPr id="6" name="Footer Placeholder 5"/>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7" name="Slide Number Placeholder 6"/>
          <p:cNvSpPr>
            <a:spLocks noGrp="1"/>
          </p:cNvSpPr>
          <p:nvPr>
            <p:ph type="sldNum" sz="quarter" idx="12"/>
          </p:nvPr>
        </p:nvSpPr>
        <p:spPr/>
        <p:txBody>
          <a:bodyPr/>
          <a:lstStyle/>
          <a:p>
            <a:fld id="{7AD09C2E-F338-43C9-A2BB-C3A1E4A8E0E4}" type="slidenum">
              <a:rPr lang="ar-BH" smtClean="0"/>
              <a:t>‹#›</a:t>
            </a:fld>
            <a:endParaRPr lang="ar-BH"/>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884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12E3F-ACD0-4399-ACAA-2EC9136C3437}" type="datetime8">
              <a:rPr lang="ar-BH" smtClean="0"/>
              <a:t>21 تشرين الثاني، 18</a:t>
            </a:fld>
            <a:endParaRPr lang="ar-BH"/>
          </a:p>
        </p:txBody>
      </p:sp>
      <p:sp>
        <p:nvSpPr>
          <p:cNvPr id="6" name="Footer Placeholder 5"/>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7" name="Slide Number Placeholder 6"/>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226621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1C75469-56A6-4F60-AA71-FCF56007042C}" type="datetime8">
              <a:rPr lang="ar-BH" smtClean="0"/>
              <a:t>21 تشرين الثاني، 18</a:t>
            </a:fld>
            <a:endParaRPr lang="ar-BH"/>
          </a:p>
        </p:txBody>
      </p:sp>
      <p:sp>
        <p:nvSpPr>
          <p:cNvPr id="4" name="Footer Placeholder 3"/>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5" name="Slide Number Placeholder 4"/>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381097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702C17C-721B-4909-A66A-3B35B8F81CC3}" type="datetime8">
              <a:rPr lang="ar-BH" smtClean="0"/>
              <a:t>21 تشرين الثاني، 18</a:t>
            </a:fld>
            <a:endParaRPr lang="ar-BH"/>
          </a:p>
        </p:txBody>
      </p:sp>
      <p:sp>
        <p:nvSpPr>
          <p:cNvPr id="4" name="Footer Placeholder 3"/>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5" name="Slide Number Placeholder 4"/>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666484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017932-5746-49A8-88E0-518E7F45FA8B}" type="datetime8">
              <a:rPr lang="ar-BH" smtClean="0"/>
              <a:t>21 تشرين الثاني، 18</a:t>
            </a:fld>
            <a:endParaRPr lang="ar-BH"/>
          </a:p>
        </p:txBody>
      </p:sp>
      <p:sp>
        <p:nvSpPr>
          <p:cNvPr id="5" name="Footer Placeholder 4"/>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6" name="Slide Number Placeholder 5"/>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92964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83E20-9F11-44DD-806B-BF62442214C9}" type="datetime8">
              <a:rPr lang="ar-BH" smtClean="0"/>
              <a:t>21 تشرين الثاني، 18</a:t>
            </a:fld>
            <a:endParaRPr lang="ar-BH"/>
          </a:p>
        </p:txBody>
      </p:sp>
      <p:sp>
        <p:nvSpPr>
          <p:cNvPr id="5" name="Footer Placeholder 4"/>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6" name="Slide Number Placeholder 5"/>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353231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5376EB-5EA4-45C2-A112-45DA10BC5A08}" type="datetime8">
              <a:rPr lang="ar-BH" smtClean="0"/>
              <a:t>21 تشرين الثاني، 18</a:t>
            </a:fld>
            <a:endParaRPr lang="ar-BH"/>
          </a:p>
        </p:txBody>
      </p:sp>
      <p:sp>
        <p:nvSpPr>
          <p:cNvPr id="5" name="Footer Placeholder 4"/>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6" name="Slide Number Placeholder 5"/>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415433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4D1B1A-E6B0-485B-AD39-CD1F6545DF23}" type="datetime8">
              <a:rPr lang="ar-BH" smtClean="0"/>
              <a:t>21 تشرين الثاني، 18</a:t>
            </a:fld>
            <a:endParaRPr lang="ar-BH"/>
          </a:p>
        </p:txBody>
      </p:sp>
      <p:sp>
        <p:nvSpPr>
          <p:cNvPr id="5" name="Footer Placeholder 4"/>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6" name="Slide Number Placeholder 5"/>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148905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F419BB-22F3-4C9B-84D6-134CD15DEDBD}" type="datetime8">
              <a:rPr lang="ar-BH" smtClean="0"/>
              <a:t>21 تشرين الثاني، 18</a:t>
            </a:fld>
            <a:endParaRPr lang="ar-BH"/>
          </a:p>
        </p:txBody>
      </p:sp>
      <p:sp>
        <p:nvSpPr>
          <p:cNvPr id="6" name="Footer Placeholder 5"/>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7" name="Slide Number Placeholder 6"/>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238071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95F772-AC7C-4CD6-82B8-FD00E264B5D9}" type="datetime8">
              <a:rPr lang="ar-BH" smtClean="0"/>
              <a:t>21 تشرين الثاني، 18</a:t>
            </a:fld>
            <a:endParaRPr lang="ar-BH"/>
          </a:p>
        </p:txBody>
      </p:sp>
      <p:sp>
        <p:nvSpPr>
          <p:cNvPr id="8" name="Footer Placeholder 7"/>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9" name="Slide Number Placeholder 8"/>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341434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55D07-31C3-4405-904B-1341930EE8D3}" type="datetime8">
              <a:rPr lang="ar-BH" smtClean="0"/>
              <a:t>21 تشرين الثاني، 18</a:t>
            </a:fld>
            <a:endParaRPr lang="ar-BH"/>
          </a:p>
        </p:txBody>
      </p:sp>
      <p:sp>
        <p:nvSpPr>
          <p:cNvPr id="4" name="Footer Placeholder 3"/>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5" name="Slide Number Placeholder 4"/>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103183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CF44D-0FCC-4FA8-ABF1-E831FA2F39DE}" type="datetime8">
              <a:rPr lang="ar-BH" smtClean="0"/>
              <a:t>21 تشرين الثاني، 18</a:t>
            </a:fld>
            <a:endParaRPr lang="ar-BH"/>
          </a:p>
        </p:txBody>
      </p:sp>
      <p:sp>
        <p:nvSpPr>
          <p:cNvPr id="3" name="Footer Placeholder 2"/>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4" name="Slide Number Placeholder 3"/>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391782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F023A5-49D7-4043-8A98-B5AF6DBC6372}" type="datetime8">
              <a:rPr lang="ar-BH" smtClean="0"/>
              <a:t>21 تشرين الثاني، 18</a:t>
            </a:fld>
            <a:endParaRPr lang="ar-BH"/>
          </a:p>
        </p:txBody>
      </p:sp>
      <p:sp>
        <p:nvSpPr>
          <p:cNvPr id="6" name="Footer Placeholder 5"/>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7" name="Slide Number Placeholder 6"/>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204797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ACAFD-7A5E-4560-98CF-A7C5118962A7}" type="datetime8">
              <a:rPr lang="ar-BH" smtClean="0"/>
              <a:t>21 تشرين الثاني، 18</a:t>
            </a:fld>
            <a:endParaRPr lang="ar-BH"/>
          </a:p>
        </p:txBody>
      </p:sp>
      <p:sp>
        <p:nvSpPr>
          <p:cNvPr id="6" name="Footer Placeholder 5"/>
          <p:cNvSpPr>
            <a:spLocks noGrp="1"/>
          </p:cNvSpPr>
          <p:nvPr>
            <p:ph type="ftr" sz="quarter" idx="11"/>
          </p:nvPr>
        </p:nvSpPr>
        <p:spPr/>
        <p:txBody>
          <a:bodyPr/>
          <a:lstStyle/>
          <a:p>
            <a:r>
              <a:rPr lang="ar-BH"/>
              <a:t>أكاديمية دراسات اللاجئين - مدخل لقضية اللاجئين الفلسطينيين</a:t>
            </a:r>
          </a:p>
        </p:txBody>
      </p:sp>
      <p:sp>
        <p:nvSpPr>
          <p:cNvPr id="7" name="Slide Number Placeholder 6"/>
          <p:cNvSpPr>
            <a:spLocks noGrp="1"/>
          </p:cNvSpPr>
          <p:nvPr>
            <p:ph type="sldNum" sz="quarter" idx="12"/>
          </p:nvPr>
        </p:nvSpPr>
        <p:spPr/>
        <p:txBody>
          <a:bodyPr/>
          <a:lstStyle/>
          <a:p>
            <a:fld id="{7AD09C2E-F338-43C9-A2BB-C3A1E4A8E0E4}" type="slidenum">
              <a:rPr lang="ar-BH" smtClean="0"/>
              <a:t>‹#›</a:t>
            </a:fld>
            <a:endParaRPr lang="ar-BH"/>
          </a:p>
        </p:txBody>
      </p:sp>
    </p:spTree>
    <p:extLst>
      <p:ext uri="{BB962C8B-B14F-4D97-AF65-F5344CB8AC3E}">
        <p14:creationId xmlns:p14="http://schemas.microsoft.com/office/powerpoint/2010/main" val="132339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738810-CE66-4BB9-9A86-2DDAF5A2A895}" type="datetime8">
              <a:rPr lang="ar-BH" smtClean="0"/>
              <a:t>21 تشرين الثاني، 18</a:t>
            </a:fld>
            <a:endParaRPr lang="ar-BH"/>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ar-BH"/>
              <a:t>أكاديمية دراسات اللاجئين - مدخل لقضية اللاجئين الفلسطينيين</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AD09C2E-F338-43C9-A2BB-C3A1E4A8E0E4}" type="slidenum">
              <a:rPr lang="ar-BH" smtClean="0"/>
              <a:t>‹#›</a:t>
            </a:fld>
            <a:endParaRPr lang="ar-BH"/>
          </a:p>
        </p:txBody>
      </p:sp>
    </p:spTree>
    <p:extLst>
      <p:ext uri="{BB962C8B-B14F-4D97-AF65-F5344CB8AC3E}">
        <p14:creationId xmlns:p14="http://schemas.microsoft.com/office/powerpoint/2010/main" val="3090017743"/>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sldNum="0" hdr="0" ftr="0" dt="0"/>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image" Target="../media/image61.jpeg"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Relationship Id="rId2" Type="http://schemas.openxmlformats.org/officeDocument/2006/relationships/image" Target="../media/image62.png" /><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2" Type="http://schemas.openxmlformats.org/officeDocument/2006/relationships/image" Target="../media/image63.jpeg" /><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2" Type="http://schemas.openxmlformats.org/officeDocument/2006/relationships/image" Target="../media/image64.jpeg" /><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image" Target="../media/image65.jpeg"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3" Type="http://schemas.openxmlformats.org/officeDocument/2006/relationships/image" Target="../media/image60.png" /><Relationship Id="rId2" Type="http://schemas.openxmlformats.org/officeDocument/2006/relationships/hyperlink" Target="http://ar.wikipedia.org/w/index.php?title=%D9%85%D9%84%D9%81:%D8%AE%D8%A7%D8%B1%D8%B7%D8%A9_%D9%81%D9%84%D8%B3%D8%B7%D9%8A%D9%86.png&amp;filetimestamp=20120824174220" TargetMode="External"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2" Type="http://schemas.openxmlformats.org/officeDocument/2006/relationships/hyperlink" Target="http://www.pal-cpr.org/" TargetMode="Externa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xml"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6.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29.jp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31.jp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JP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3" Type="http://schemas.openxmlformats.org/officeDocument/2006/relationships/image" Target="../media/image36.jpg" /><Relationship Id="rId2" Type="http://schemas.openxmlformats.org/officeDocument/2006/relationships/image" Target="../media/image35.jp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diagramLayout" Target="../diagrams/layout1.xml" /><Relationship Id="rId7" Type="http://schemas.openxmlformats.org/officeDocument/2006/relationships/image" Target="../media/image37.pn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 Id="rId9" Type="http://schemas.openxmlformats.org/officeDocument/2006/relationships/image" Target="../media/image38.png" /></Relationships>
</file>

<file path=ppt/slides/_rels/slide61.xml.rels><?xml version="1.0" encoding="UTF-8" standalone="yes"?>
<Relationships xmlns="http://schemas.openxmlformats.org/package/2006/relationships"><Relationship Id="rId2" Type="http://schemas.openxmlformats.org/officeDocument/2006/relationships/image" Target="../media/image39.jp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3" Type="http://schemas.openxmlformats.org/officeDocument/2006/relationships/image" Target="../media/image40.jpg" /><Relationship Id="rId2" Type="http://schemas.openxmlformats.org/officeDocument/2006/relationships/image" Target="../media/image37.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3" Type="http://schemas.openxmlformats.org/officeDocument/2006/relationships/image" Target="../media/image47.png" /><Relationship Id="rId2" Type="http://schemas.openxmlformats.org/officeDocument/2006/relationships/image" Target="../media/image4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image" Target="../media/image49.jpg" /><Relationship Id="rId2" Type="http://schemas.openxmlformats.org/officeDocument/2006/relationships/image" Target="../media/image48.jpe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50.pn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51.jpeg"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image" Target="../media/image52.jpeg"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2" Type="http://schemas.openxmlformats.org/officeDocument/2006/relationships/image" Target="../media/image5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image" Target="../media/image54.jpeg"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9.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2" Type="http://schemas.openxmlformats.org/officeDocument/2006/relationships/image" Target="../media/image55.jpeg" /><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2" Type="http://schemas.openxmlformats.org/officeDocument/2006/relationships/image" Target="../media/image56.jpeg" /><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2" Type="http://schemas.openxmlformats.org/officeDocument/2006/relationships/image" Target="../media/image57.jpeg" /><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3" Type="http://schemas.openxmlformats.org/officeDocument/2006/relationships/image" Target="../media/image58.jpeg" /><Relationship Id="rId2" Type="http://schemas.openxmlformats.org/officeDocument/2006/relationships/hyperlink" Target="http://www.refugeeacademy.org/pages/index.php?id=24&amp;campID=4&amp;pageNo=45&amp;mailpageNo=1" TargetMode="External"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3" Type="http://schemas.openxmlformats.org/officeDocument/2006/relationships/image" Target="../media/image60.png" /><Relationship Id="rId2" Type="http://schemas.openxmlformats.org/officeDocument/2006/relationships/hyperlink" Target="http://ar.wikipedia.org/w/index.php?title=%D9%85%D9%84%D9%81:%D8%AE%D8%A7%D8%B1%D8%B7%D8%A9_%D9%81%D9%84%D8%B3%D8%B7%D9%8A%D9%86.png&amp;filetimestamp=20120824174220"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9826" y="-359816"/>
            <a:ext cx="9001462" cy="2387600"/>
          </a:xfrm>
        </p:spPr>
        <p:txBody>
          <a:bodyPr>
            <a:normAutofit/>
          </a:bodyPr>
          <a:lstStyle/>
          <a:p>
            <a:r>
              <a:rPr lang="ar-SA" sz="8800" b="0" dirty="0">
                <a:effectLst/>
                <a:latin typeface="ae_AlArabiya" panose="02060603050605020204" pitchFamily="18" charset="-78"/>
                <a:cs typeface="ae_AlArabiya" panose="02060603050605020204" pitchFamily="18" charset="-78"/>
              </a:rPr>
              <a:t>مدخل لقضية اللاجئين</a:t>
            </a:r>
            <a:endParaRPr lang="ar-BH" sz="8800" b="0" dirty="0">
              <a:effectLst/>
              <a:latin typeface="ae_AlArabiya" panose="02060603050605020204" pitchFamily="18" charset="-78"/>
              <a:cs typeface="ae_AlArabiya" panose="02060603050605020204" pitchFamily="18" charset="-78"/>
            </a:endParaRPr>
          </a:p>
        </p:txBody>
      </p:sp>
      <p:sp>
        <p:nvSpPr>
          <p:cNvPr id="3" name="Subtitle 2"/>
          <p:cNvSpPr>
            <a:spLocks noGrp="1"/>
          </p:cNvSpPr>
          <p:nvPr>
            <p:ph type="subTitle" idx="1"/>
          </p:nvPr>
        </p:nvSpPr>
        <p:spPr>
          <a:xfrm>
            <a:off x="1636150" y="2027784"/>
            <a:ext cx="9001462" cy="1655762"/>
          </a:xfrm>
        </p:spPr>
        <p:txBody>
          <a:bodyPr>
            <a:normAutofit/>
          </a:bodyPr>
          <a:lstStyle/>
          <a:p>
            <a:r>
              <a:rPr lang="ar-BH" sz="5400" cap="all" dirty="0">
                <a:solidFill>
                  <a:srgbClr val="FFFF00"/>
                </a:solidFill>
                <a:effectLst/>
                <a:latin typeface="ae_AlArabiya" panose="02060603050605020204" pitchFamily="18" charset="-78"/>
                <a:ea typeface="+mj-ea"/>
                <a:cs typeface="ae_AlArabiya" panose="02060603050605020204" pitchFamily="18" charset="-78"/>
              </a:rPr>
              <a:t>إعداد وتقديم: د. محمد ياسر عمرو</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02" y="3396792"/>
            <a:ext cx="5317715" cy="31497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557" y="3396792"/>
            <a:ext cx="5599509" cy="3149724"/>
          </a:xfrm>
          <a:prstGeom prst="rect">
            <a:avLst/>
          </a:prstGeom>
        </p:spPr>
      </p:pic>
    </p:spTree>
    <p:extLst>
      <p:ext uri="{BB962C8B-B14F-4D97-AF65-F5344CB8AC3E}">
        <p14:creationId xmlns:p14="http://schemas.microsoft.com/office/powerpoint/2010/main" val="498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67EAF-0583-43BF-BBD2-3739F07D70FE}"/>
              </a:ext>
            </a:extLst>
          </p:cNvPr>
          <p:cNvPicPr>
            <a:picLocks noChangeAspect="1"/>
          </p:cNvPicPr>
          <p:nvPr/>
        </p:nvPicPr>
        <p:blipFill>
          <a:blip r:embed="rId2"/>
          <a:stretch>
            <a:fillRect/>
          </a:stretch>
        </p:blipFill>
        <p:spPr>
          <a:xfrm>
            <a:off x="885032" y="2239682"/>
            <a:ext cx="3787038" cy="3455672"/>
          </a:xfrm>
          <a:prstGeom prst="rect">
            <a:avLst/>
          </a:prstGeom>
        </p:spPr>
      </p:pic>
      <p:sp>
        <p:nvSpPr>
          <p:cNvPr id="6" name="Rectangle 2">
            <a:extLst>
              <a:ext uri="{FF2B5EF4-FFF2-40B4-BE49-F238E27FC236}">
                <a16:creationId xmlns:a16="http://schemas.microsoft.com/office/drawing/2014/main" id="{D8B6FF5E-BF8D-43C8-AAE3-35706E7CA4AE}"/>
              </a:ext>
            </a:extLst>
          </p:cNvPr>
          <p:cNvSpPr txBox="1">
            <a:spLocks noChangeArrowheads="1"/>
          </p:cNvSpPr>
          <p:nvPr/>
        </p:nvSpPr>
        <p:spPr>
          <a:xfrm>
            <a:off x="4891489" y="2239682"/>
            <a:ext cx="5398265" cy="3455672"/>
          </a:xfrm>
          <a:prstGeom prst="rect">
            <a:avLst/>
          </a:prstGeom>
          <a:ln>
            <a:solidFill>
              <a:srgbClr val="FFFF00"/>
            </a:solidFill>
          </a:ln>
        </p:spPr>
        <p:txBody>
          <a:bodyPr vert="horz" lIns="91440" tIns="45720" rIns="91440" bIns="45720" rtlCol="0" anchor="ctr">
            <a:normAutofit/>
          </a:bodyPr>
          <a:lst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ar-BH" sz="6600" dirty="0">
                <a:solidFill>
                  <a:srgbClr val="FFFF00"/>
                </a:solidFill>
                <a:latin typeface="Traditional Arabic" pitchFamily="18" charset="-78"/>
                <a:cs typeface="Traditional Arabic" pitchFamily="18" charset="-78"/>
              </a:rPr>
              <a:t>هم الوحيدون الذين لم تقدم لهم الحماية الدولية</a:t>
            </a:r>
            <a:endParaRPr lang="en-US" sz="8800" dirty="0">
              <a:solidFill>
                <a:srgbClr val="FFFF00"/>
              </a:solidFill>
              <a:latin typeface="Traditional Arabic" pitchFamily="18" charset="-78"/>
              <a:cs typeface="Traditional Arabic" pitchFamily="18" charset="-78"/>
            </a:endParaRPr>
          </a:p>
        </p:txBody>
      </p:sp>
      <p:sp>
        <p:nvSpPr>
          <p:cNvPr id="7" name="Text Box 8"/>
          <p:cNvSpPr txBox="1">
            <a:spLocks noChangeArrowheads="1"/>
          </p:cNvSpPr>
          <p:nvPr/>
        </p:nvSpPr>
        <p:spPr bwMode="auto">
          <a:xfrm rot="439771">
            <a:off x="2023574" y="367360"/>
            <a:ext cx="6819900" cy="923330"/>
          </a:xfrm>
          <a:prstGeom prst="rect">
            <a:avLst/>
          </a:prstGeom>
          <a:noFill/>
          <a:ln w="9525">
            <a:solidFill>
              <a:schemeClr val="accent1">
                <a:lumMod val="60000"/>
                <a:lumOff val="40000"/>
              </a:schemeClr>
            </a:solidFill>
            <a:miter lim="800000"/>
            <a:headEnd/>
            <a:tailEnd/>
          </a:ln>
          <a:effectLst/>
          <a:scene3d>
            <a:camera prst="isometricOffAxis1Right"/>
            <a:lightRig rig="threePt" dir="t"/>
          </a:scene3d>
        </p:spPr>
        <p:txBody>
          <a:bodyPr wrap="square">
            <a:spAutoFit/>
          </a:bodyPr>
          <a:lstStyle/>
          <a:p>
            <a:pPr algn="ctr" rtl="1">
              <a:spcBef>
                <a:spcPct val="50000"/>
              </a:spcBef>
              <a:defRPr/>
            </a:pPr>
            <a:r>
              <a:rPr lang="ar-BH" sz="5400" b="1" dirty="0">
                <a:solidFill>
                  <a:srgbClr val="FFFF00"/>
                </a:solidFill>
                <a:effectLst>
                  <a:outerShdw blurRad="38100" dist="38100" dir="2700000" algn="tl">
                    <a:srgbClr val="C0C0C0"/>
                  </a:outerShdw>
                </a:effectLst>
                <a:cs typeface="Traditional Arabic" pitchFamily="2" charset="-78"/>
              </a:rPr>
              <a:t>مكانة  قضية اللاجئ الفلسطيني</a:t>
            </a:r>
            <a:endParaRPr lang="en-US" sz="5400" b="1" dirty="0">
              <a:solidFill>
                <a:srgbClr val="FFFF00"/>
              </a:solidFill>
              <a:effectLst>
                <a:outerShdw blurRad="38100" dist="38100" dir="2700000" algn="tl">
                  <a:srgbClr val="C0C0C0"/>
                </a:outerShdw>
              </a:effectLst>
              <a:cs typeface="Traditional Arabic" pitchFamily="2" charset="-78"/>
            </a:endParaRPr>
          </a:p>
        </p:txBody>
      </p:sp>
    </p:spTree>
    <p:extLst>
      <p:ext uri="{BB962C8B-B14F-4D97-AF65-F5344CB8AC3E}">
        <p14:creationId xmlns:p14="http://schemas.microsoft.com/office/powerpoint/2010/main" val="41389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ZAi\Desktop\20_19438.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6237719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مستطيل 8"/>
          <p:cNvSpPr>
            <a:spLocks noChangeArrowheads="1"/>
          </p:cNvSpPr>
          <p:nvPr/>
        </p:nvSpPr>
        <p:spPr bwMode="auto">
          <a:xfrm>
            <a:off x="5473700" y="1514667"/>
            <a:ext cx="6184900" cy="415498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a:pPr>
            <a:r>
              <a:rPr lang="ar-SA" sz="8800" b="1" dirty="0">
                <a:solidFill>
                  <a:srgbClr val="FF0000"/>
                </a:solidFill>
                <a:latin typeface="Traditional Arabic" pitchFamily="18" charset="-78"/>
                <a:cs typeface="Traditional Arabic" pitchFamily="18" charset="-78"/>
              </a:rPr>
              <a:t>الجزائر تحررت من الاستعمار الفرنسي بعد 130 سنة</a:t>
            </a:r>
          </a:p>
        </p:txBody>
      </p:sp>
      <p:pic>
        <p:nvPicPr>
          <p:cNvPr id="88070" name="Picture 2" descr="http://forum.hwaml.com/imgcache2/hwaml.com_1340254267_195.gif"/>
          <p:cNvPicPr>
            <a:picLocks noChangeAspect="1" noChangeArrowheads="1"/>
          </p:cNvPicPr>
          <p:nvPr/>
        </p:nvPicPr>
        <p:blipFill>
          <a:blip r:embed="rId2" cstate="print"/>
          <a:srcRect/>
          <a:stretch>
            <a:fillRect/>
          </a:stretch>
        </p:blipFill>
        <p:spPr bwMode="auto">
          <a:xfrm>
            <a:off x="914400" y="1514667"/>
            <a:ext cx="3822700" cy="4280474"/>
          </a:xfrm>
          <a:prstGeom prst="rect">
            <a:avLst/>
          </a:prstGeom>
          <a:noFill/>
          <a:ln w="9525">
            <a:noFill/>
            <a:miter lim="800000"/>
            <a:headEnd/>
            <a:tailEnd/>
          </a:ln>
        </p:spPr>
      </p:pic>
    </p:spTree>
    <p:extLst>
      <p:ext uri="{BB962C8B-B14F-4D97-AF65-F5344CB8AC3E}">
        <p14:creationId xmlns:p14="http://schemas.microsoft.com/office/powerpoint/2010/main" val="34303223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مستطيل 8"/>
          <p:cNvSpPr>
            <a:spLocks noChangeArrowheads="1"/>
          </p:cNvSpPr>
          <p:nvPr/>
        </p:nvSpPr>
        <p:spPr bwMode="auto">
          <a:xfrm>
            <a:off x="5664200" y="1449893"/>
            <a:ext cx="6032500" cy="415498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ar-SA" sz="8800" b="1" dirty="0">
                <a:solidFill>
                  <a:srgbClr val="002060"/>
                </a:solidFill>
                <a:latin typeface="Traditional Arabic" pitchFamily="18" charset="-78"/>
                <a:cs typeface="Traditional Arabic" pitchFamily="18" charset="-78"/>
              </a:rPr>
              <a:t>المغرب تحررت من الاستعمار المغرب: 126 سنة</a:t>
            </a:r>
          </a:p>
        </p:txBody>
      </p:sp>
      <p:pic>
        <p:nvPicPr>
          <p:cNvPr id="120834" name="Picture 2" descr="http://www.alamelarab.com/a-map/morocco.jpg"/>
          <p:cNvPicPr>
            <a:picLocks noChangeAspect="1" noChangeArrowheads="1"/>
          </p:cNvPicPr>
          <p:nvPr/>
        </p:nvPicPr>
        <p:blipFill>
          <a:blip r:embed="rId2" cstate="print"/>
          <a:srcRect/>
          <a:stretch>
            <a:fillRect/>
          </a:stretch>
        </p:blipFill>
        <p:spPr bwMode="auto">
          <a:xfrm>
            <a:off x="854044" y="1502404"/>
            <a:ext cx="4048156" cy="4406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26971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مستطيل 8"/>
          <p:cNvSpPr>
            <a:spLocks noChangeArrowheads="1"/>
          </p:cNvSpPr>
          <p:nvPr/>
        </p:nvSpPr>
        <p:spPr bwMode="auto">
          <a:xfrm>
            <a:off x="6515100" y="1439862"/>
            <a:ext cx="4411663" cy="452431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ar-SA" sz="7200" b="1" dirty="0">
                <a:solidFill>
                  <a:schemeClr val="accent4">
                    <a:lumMod val="75000"/>
                  </a:schemeClr>
                </a:solidFill>
                <a:latin typeface="Traditional Arabic" pitchFamily="18" charset="-78"/>
                <a:cs typeface="Traditional Arabic" pitchFamily="18" charset="-78"/>
              </a:rPr>
              <a:t>الإمارات تحررت من الاستعمار الانجليزي بعد 152 سنة</a:t>
            </a:r>
          </a:p>
        </p:txBody>
      </p:sp>
      <p:pic>
        <p:nvPicPr>
          <p:cNvPr id="90118" name="Picture 2" descr="http://www.arab-ency.com/servers/gallery/3416-2.jpg"/>
          <p:cNvPicPr>
            <a:picLocks noChangeAspect="1" noChangeArrowheads="1"/>
          </p:cNvPicPr>
          <p:nvPr/>
        </p:nvPicPr>
        <p:blipFill>
          <a:blip r:embed="rId2" cstate="print"/>
          <a:srcRect/>
          <a:stretch>
            <a:fillRect/>
          </a:stretch>
        </p:blipFill>
        <p:spPr bwMode="auto">
          <a:xfrm>
            <a:off x="1422400" y="1450976"/>
            <a:ext cx="4598988" cy="4593707"/>
          </a:xfrm>
          <a:prstGeom prst="rect">
            <a:avLst/>
          </a:prstGeom>
          <a:noFill/>
          <a:ln w="9525">
            <a:noFill/>
            <a:miter lim="800000"/>
            <a:headEnd/>
            <a:tailEnd/>
          </a:ln>
        </p:spPr>
      </p:pic>
    </p:spTree>
    <p:extLst>
      <p:ext uri="{BB962C8B-B14F-4D97-AF65-F5344CB8AC3E}">
        <p14:creationId xmlns:p14="http://schemas.microsoft.com/office/powerpoint/2010/main" val="30036179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مستطيل 8"/>
          <p:cNvSpPr>
            <a:spLocks noChangeArrowheads="1"/>
          </p:cNvSpPr>
          <p:nvPr/>
        </p:nvSpPr>
        <p:spPr bwMode="auto">
          <a:xfrm>
            <a:off x="6337300" y="892664"/>
            <a:ext cx="4602163" cy="50167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ar-SA" sz="8000" b="1" dirty="0">
                <a:solidFill>
                  <a:srgbClr val="8E0000"/>
                </a:solidFill>
                <a:latin typeface="Traditional Arabic" pitchFamily="18" charset="-78"/>
                <a:cs typeface="Traditional Arabic" pitchFamily="18" charset="-78"/>
              </a:rPr>
              <a:t>البحرين تحررت من الاستعمار الانجليزي بعد 110 سنة</a:t>
            </a:r>
          </a:p>
        </p:txBody>
      </p:sp>
      <p:pic>
        <p:nvPicPr>
          <p:cNvPr id="91142" name="Picture 2" descr="http://old.bayanonline.com/dswmedia/maps/032.jpg"/>
          <p:cNvPicPr>
            <a:picLocks noChangeAspect="1" noChangeArrowheads="1"/>
          </p:cNvPicPr>
          <p:nvPr/>
        </p:nvPicPr>
        <p:blipFill>
          <a:blip r:embed="rId2" cstate="print"/>
          <a:srcRect/>
          <a:stretch>
            <a:fillRect/>
          </a:stretch>
        </p:blipFill>
        <p:spPr bwMode="auto">
          <a:xfrm>
            <a:off x="1512889" y="790224"/>
            <a:ext cx="3859211" cy="5221639"/>
          </a:xfrm>
          <a:prstGeom prst="rect">
            <a:avLst/>
          </a:prstGeom>
          <a:noFill/>
          <a:ln w="9525">
            <a:noFill/>
            <a:miter lim="800000"/>
            <a:headEnd/>
            <a:tailEnd/>
          </a:ln>
        </p:spPr>
      </p:pic>
    </p:spTree>
    <p:extLst>
      <p:ext uri="{BB962C8B-B14F-4D97-AF65-F5344CB8AC3E}">
        <p14:creationId xmlns:p14="http://schemas.microsoft.com/office/powerpoint/2010/main" val="40736276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مستطيل 8"/>
          <p:cNvSpPr>
            <a:spLocks noChangeArrowheads="1"/>
          </p:cNvSpPr>
          <p:nvPr/>
        </p:nvSpPr>
        <p:spPr bwMode="auto">
          <a:xfrm>
            <a:off x="6024563" y="1928814"/>
            <a:ext cx="4000500" cy="41544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ar-BH" sz="6600" b="1" dirty="0">
                <a:solidFill>
                  <a:srgbClr val="632423"/>
                </a:solidFill>
                <a:latin typeface="Traditional Arabic" pitchFamily="18" charset="-78"/>
                <a:ea typeface="Calibri" pitchFamily="34" charset="0"/>
                <a:cs typeface="Traditional Arabic" pitchFamily="18" charset="-78"/>
              </a:rPr>
              <a:t>فلسطين احتلت قبل </a:t>
            </a:r>
            <a:r>
              <a:rPr lang="ar-SA" sz="6600" b="1" dirty="0">
                <a:solidFill>
                  <a:srgbClr val="632423"/>
                </a:solidFill>
                <a:latin typeface="Traditional Arabic" pitchFamily="18" charset="-78"/>
                <a:ea typeface="Calibri" pitchFamily="34" charset="0"/>
                <a:cs typeface="Traditional Arabic" pitchFamily="18" charset="-78"/>
              </a:rPr>
              <a:t>70</a:t>
            </a:r>
            <a:r>
              <a:rPr lang="ar-BH" sz="6600" b="1" dirty="0">
                <a:solidFill>
                  <a:srgbClr val="632423"/>
                </a:solidFill>
                <a:latin typeface="Traditional Arabic" pitchFamily="18" charset="-78"/>
                <a:ea typeface="Calibri" pitchFamily="34" charset="0"/>
                <a:cs typeface="Traditional Arabic" pitchFamily="18" charset="-78"/>
              </a:rPr>
              <a:t> سنة </a:t>
            </a:r>
          </a:p>
          <a:p>
            <a:pPr algn="ctr" eaLnBrk="0" hangingPunct="0">
              <a:defRPr/>
            </a:pPr>
            <a:r>
              <a:rPr lang="ar-BH" sz="6600" b="1" dirty="0">
                <a:solidFill>
                  <a:srgbClr val="632423"/>
                </a:solidFill>
                <a:latin typeface="Traditional Arabic" pitchFamily="18" charset="-78"/>
                <a:ea typeface="Calibri" pitchFamily="34" charset="0"/>
                <a:cs typeface="Traditional Arabic" pitchFamily="18" charset="-78"/>
              </a:rPr>
              <a:t>لماذا نقول مستحيل</a:t>
            </a:r>
            <a:endParaRPr lang="en-US" sz="2000" dirty="0">
              <a:latin typeface="Traditional Arabic" pitchFamily="18" charset="-78"/>
              <a:ea typeface="Calibri" pitchFamily="34" charset="0"/>
              <a:cs typeface="Traditional Arabic" pitchFamily="18" charset="-78"/>
            </a:endParaRPr>
          </a:p>
        </p:txBody>
      </p:sp>
      <p:pic>
        <p:nvPicPr>
          <p:cNvPr id="92166" name="Picture 13" descr="خارطة فلسطين.png">
            <a:hlinkClick r:id="rId2"/>
          </p:cNvPr>
          <p:cNvPicPr>
            <a:picLocks noChangeAspect="1" noChangeArrowheads="1"/>
          </p:cNvPicPr>
          <p:nvPr/>
        </p:nvPicPr>
        <p:blipFill>
          <a:blip r:embed="rId3" cstate="print"/>
          <a:srcRect/>
          <a:stretch>
            <a:fillRect/>
          </a:stretch>
        </p:blipFill>
        <p:spPr bwMode="auto">
          <a:xfrm>
            <a:off x="2595563" y="1928813"/>
            <a:ext cx="3071812" cy="4214812"/>
          </a:xfrm>
          <a:prstGeom prst="rect">
            <a:avLst/>
          </a:prstGeom>
          <a:noFill/>
          <a:ln w="9525">
            <a:noFill/>
            <a:miter lim="800000"/>
            <a:headEnd/>
            <a:tailEnd/>
          </a:ln>
        </p:spPr>
      </p:pic>
    </p:spTree>
    <p:extLst>
      <p:ext uri="{BB962C8B-B14F-4D97-AF65-F5344CB8AC3E}">
        <p14:creationId xmlns:p14="http://schemas.microsoft.com/office/powerpoint/2010/main" val="22236101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ستطيل 58">
            <a:hlinkClick r:id="rId2"/>
          </p:cNvPr>
          <p:cNvSpPr/>
          <p:nvPr/>
        </p:nvSpPr>
        <p:spPr>
          <a:xfrm>
            <a:off x="1155700" y="1295618"/>
            <a:ext cx="9982201" cy="4339650"/>
          </a:xfrm>
          <a:prstGeom prst="rect">
            <a:avLst/>
          </a:prstGeom>
        </p:spPr>
        <p:txBody>
          <a:bodyPr wrap="square">
            <a:spAutoFit/>
          </a:bodyPr>
          <a:lstStyle/>
          <a:p>
            <a:pPr algn="ctr" rtl="1">
              <a:defRPr/>
            </a:pPr>
            <a:r>
              <a:rPr lang="ar-BH" sz="8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GA Dimnah Regular" pitchFamily="2" charset="-78"/>
              </a:rPr>
              <a:t>     </a:t>
            </a:r>
            <a:r>
              <a:rPr lang="ar-BH" sz="13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GA Dimnah Regular" pitchFamily="2" charset="-78"/>
              </a:rPr>
              <a:t>أكاديمية</a:t>
            </a:r>
          </a:p>
          <a:p>
            <a:pPr algn="ctr" rtl="1">
              <a:defRPr/>
            </a:pPr>
            <a:r>
              <a:rPr lang="ar-BH" sz="13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GA Dimnah Regular" pitchFamily="2" charset="-78"/>
              </a:rPr>
              <a:t> دراسات اللاجئين</a:t>
            </a:r>
            <a:endParaRPr lang="ar-EG" sz="13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AGA Dimnah Regular" pitchFamily="2" charset="-78"/>
            </a:endParaRPr>
          </a:p>
        </p:txBody>
      </p:sp>
    </p:spTree>
    <p:extLst>
      <p:ext uri="{BB962C8B-B14F-4D97-AF65-F5344CB8AC3E}">
        <p14:creationId xmlns:p14="http://schemas.microsoft.com/office/powerpoint/2010/main" val="18561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ثلث قائم الزاوية 5"/>
          <p:cNvSpPr/>
          <p:nvPr/>
        </p:nvSpPr>
        <p:spPr>
          <a:xfrm flipH="1">
            <a:off x="613954" y="2168434"/>
            <a:ext cx="11578046" cy="46895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3244640" y="434747"/>
            <a:ext cx="5576713" cy="542812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lvl="0" algn="ctr" rtl="1"/>
            <a:r>
              <a:rPr lang="ar-BH" sz="7200" b="1" dirty="0">
                <a:solidFill>
                  <a:srgbClr val="FFFF00"/>
                </a:solidFill>
                <a:effectLst>
                  <a:outerShdw blurRad="38100" dist="38100" dir="2700000" algn="tl">
                    <a:srgbClr val="C0C0C0"/>
                  </a:outerShdw>
                </a:effectLst>
                <a:cs typeface="Traditional Arabic" pitchFamily="2" charset="-78"/>
              </a:rPr>
              <a:t>   مصطلحات </a:t>
            </a:r>
          </a:p>
          <a:p>
            <a:pPr lvl="0" algn="ctr" rtl="1"/>
            <a:r>
              <a:rPr lang="ar-BH" sz="7200" b="1" dirty="0">
                <a:solidFill>
                  <a:srgbClr val="FFFF00"/>
                </a:solidFill>
                <a:effectLst>
                  <a:outerShdw blurRad="38100" dist="38100" dir="2700000" algn="tl">
                    <a:srgbClr val="C0C0C0"/>
                  </a:outerShdw>
                </a:effectLst>
                <a:cs typeface="Traditional Arabic" pitchFamily="2" charset="-78"/>
              </a:rPr>
              <a:t>اللجوء</a:t>
            </a:r>
            <a:endParaRPr lang="ar-SA" sz="7200" b="1" dirty="0">
              <a:solidFill>
                <a:srgbClr val="FFFF00"/>
              </a:solidFill>
            </a:endParaRPr>
          </a:p>
        </p:txBody>
      </p:sp>
    </p:spTree>
    <p:extLst>
      <p:ext uri="{BB962C8B-B14F-4D97-AF65-F5344CB8AC3E}">
        <p14:creationId xmlns:p14="http://schemas.microsoft.com/office/powerpoint/2010/main" val="404859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8B6FF5E-BF8D-43C8-AAE3-35706E7CA4AE}"/>
              </a:ext>
            </a:extLst>
          </p:cNvPr>
          <p:cNvSpPr txBox="1">
            <a:spLocks noChangeArrowheads="1"/>
          </p:cNvSpPr>
          <p:nvPr/>
        </p:nvSpPr>
        <p:spPr>
          <a:xfrm>
            <a:off x="6054994" y="1694994"/>
            <a:ext cx="5398265" cy="4000553"/>
          </a:xfrm>
          <a:prstGeom prst="rect">
            <a:avLst/>
          </a:prstGeom>
          <a:ln w="38100">
            <a:solidFill>
              <a:srgbClr val="FFFF00"/>
            </a:solidFill>
          </a:ln>
        </p:spPr>
        <p:txBody>
          <a:bodyPr vert="horz" lIns="91440" tIns="45720" rIns="91440" bIns="45720" rtlCol="0" anchor="ctr">
            <a:normAutofit/>
          </a:bodyPr>
          <a:lst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ar-SA" altLang="ar-BH" sz="9600" dirty="0">
                <a:effectLst/>
                <a:latin typeface="Traditional Arabic" panose="02020603050405020304" pitchFamily="18" charset="-78"/>
                <a:cs typeface="Traditional Arabic" panose="02020603050405020304" pitchFamily="18" charset="-78"/>
              </a:rPr>
              <a:t>مصطلحات اللجوء</a:t>
            </a:r>
            <a:endParaRPr lang="en-US" altLang="ar-BH" sz="9600" dirty="0">
              <a:effectLst/>
              <a:latin typeface="Traditional Arabic" panose="02020603050405020304" pitchFamily="18" charset="-78"/>
              <a:cs typeface="Traditional Arabic" panose="02020603050405020304" pitchFamily="18" charset="-78"/>
            </a:endParaRPr>
          </a:p>
        </p:txBody>
      </p:sp>
      <p:sp>
        <p:nvSpPr>
          <p:cNvPr id="7" name="Rectangle 2">
            <a:extLst>
              <a:ext uri="{FF2B5EF4-FFF2-40B4-BE49-F238E27FC236}">
                <a16:creationId xmlns:a16="http://schemas.microsoft.com/office/drawing/2014/main" id="{D8B6FF5E-BF8D-43C8-AAE3-35706E7CA4AE}"/>
              </a:ext>
            </a:extLst>
          </p:cNvPr>
          <p:cNvSpPr txBox="1">
            <a:spLocks noChangeArrowheads="1"/>
          </p:cNvSpPr>
          <p:nvPr/>
        </p:nvSpPr>
        <p:spPr>
          <a:xfrm>
            <a:off x="403494" y="1694994"/>
            <a:ext cx="5398265" cy="4000553"/>
          </a:xfrm>
          <a:prstGeom prst="rect">
            <a:avLst/>
          </a:prstGeom>
          <a:ln w="38100">
            <a:solidFill>
              <a:srgbClr val="FFFF00"/>
            </a:solidFill>
          </a:ln>
        </p:spPr>
        <p:txBody>
          <a:bodyPr vert="horz" lIns="91440" tIns="45720" rIns="91440" bIns="45720" rtlCol="0" anchor="ctr">
            <a:normAutofit/>
          </a:bodyPr>
          <a:lst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ar-SA" altLang="ar-BH" sz="8800" dirty="0">
                <a:effectLst/>
                <a:latin typeface="Traditional Arabic" panose="02020603050405020304" pitchFamily="18" charset="-78"/>
                <a:cs typeface="Traditional Arabic" panose="02020603050405020304" pitchFamily="18" charset="-78"/>
              </a:rPr>
              <a:t>اللجوء - النزوح</a:t>
            </a:r>
            <a:endParaRPr lang="en-US" altLang="ar-BH" sz="8800" dirty="0">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65407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C2C0943-AAC7-4071-8121-91790569463A}"/>
              </a:ext>
            </a:extLst>
          </p:cNvPr>
          <p:cNvGrpSpPr/>
          <p:nvPr/>
        </p:nvGrpSpPr>
        <p:grpSpPr>
          <a:xfrm>
            <a:off x="140903" y="395902"/>
            <a:ext cx="10493153" cy="6554158"/>
            <a:chOff x="203200" y="1350335"/>
            <a:chExt cx="10493153" cy="4745665"/>
          </a:xfrm>
        </p:grpSpPr>
        <p:sp>
          <p:nvSpPr>
            <p:cNvPr id="7" name="AutoShape 3">
              <a:extLst>
                <a:ext uri="{FF2B5EF4-FFF2-40B4-BE49-F238E27FC236}">
                  <a16:creationId xmlns:a16="http://schemas.microsoft.com/office/drawing/2014/main" id="{9218458E-B6EF-4EF5-B3F9-4DE9C6B87037}"/>
                </a:ext>
              </a:extLst>
            </p:cNvPr>
            <p:cNvSpPr>
              <a:spLocks noChangeArrowheads="1"/>
            </p:cNvSpPr>
            <p:nvPr/>
          </p:nvSpPr>
          <p:spPr bwMode="ltGray">
            <a:xfrm flipH="1">
              <a:off x="203200" y="1350335"/>
              <a:ext cx="10493153" cy="4745665"/>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pic>
          <p:nvPicPr>
            <p:cNvPr id="5" name="Picture 4">
              <a:extLst>
                <a:ext uri="{FF2B5EF4-FFF2-40B4-BE49-F238E27FC236}">
                  <a16:creationId xmlns:a16="http://schemas.microsoft.com/office/drawing/2014/main" id="{A60562B3-0BC4-4550-AB77-DCBB34904CD2}"/>
                </a:ext>
              </a:extLst>
            </p:cNvPr>
            <p:cNvPicPr>
              <a:picLocks noChangeAspect="1"/>
            </p:cNvPicPr>
            <p:nvPr/>
          </p:nvPicPr>
          <p:blipFill>
            <a:blip r:embed="rId2"/>
            <a:stretch>
              <a:fillRect/>
            </a:stretch>
          </p:blipFill>
          <p:spPr>
            <a:xfrm>
              <a:off x="955893" y="3108999"/>
              <a:ext cx="1687683" cy="1031362"/>
            </a:xfrm>
            <a:prstGeom prst="rect">
              <a:avLst/>
            </a:prstGeom>
            <a:ln>
              <a:noFill/>
            </a:ln>
            <a:effectLst>
              <a:outerShdw blurRad="152400" dist="317500" dir="5400000" sx="90000" sy="-19000" rotWithShape="0">
                <a:prstClr val="black">
                  <a:alpha val="15000"/>
                </a:prstClr>
              </a:outerShdw>
              <a:reflection blurRad="6350" stA="50000" endA="300" endPos="90000" dist="50800" dir="5400000" sy="-100000" algn="bl" rotWithShape="0"/>
            </a:effectLst>
            <a:scene3d>
              <a:camera prst="perspectiveFront"/>
              <a:lightRig rig="threePt" dir="t">
                <a:rot lat="0" lon="0" rev="2700000"/>
              </a:lightRig>
            </a:scene3d>
            <a:sp3d>
              <a:bevelT w="63500" h="50800"/>
            </a:sp3d>
          </p:spPr>
        </p:pic>
      </p:grpSp>
      <p:sp>
        <p:nvSpPr>
          <p:cNvPr id="2" name="Title 1">
            <a:extLst>
              <a:ext uri="{FF2B5EF4-FFF2-40B4-BE49-F238E27FC236}">
                <a16:creationId xmlns:a16="http://schemas.microsoft.com/office/drawing/2014/main" id="{A33B005D-B134-4254-80D9-312C1E6AB1E8}"/>
              </a:ext>
            </a:extLst>
          </p:cNvPr>
          <p:cNvSpPr>
            <a:spLocks noGrp="1"/>
          </p:cNvSpPr>
          <p:nvPr>
            <p:ph type="title"/>
          </p:nvPr>
        </p:nvSpPr>
        <p:spPr>
          <a:xfrm>
            <a:off x="2807584" y="-133318"/>
            <a:ext cx="4419600" cy="1400530"/>
          </a:xfrm>
        </p:spPr>
        <p:txBody>
          <a:bodyPr>
            <a:normAutofit/>
          </a:bodyPr>
          <a:lstStyle/>
          <a:p>
            <a:r>
              <a:rPr lang="ar-BH" sz="4000" dirty="0">
                <a:solidFill>
                  <a:schemeClr val="accent1">
                    <a:lumMod val="20000"/>
                    <a:lumOff val="80000"/>
                  </a:schemeClr>
                </a:solidFill>
                <a:latin typeface="Traditional Arabic" panose="02020603050405020304" pitchFamily="18" charset="-78"/>
                <a:cs typeface="Traditional Arabic" panose="02020603050405020304" pitchFamily="18" charset="-78"/>
              </a:rPr>
              <a:t>الفيروزأبادي 1997</a:t>
            </a:r>
          </a:p>
        </p:txBody>
      </p:sp>
      <p:sp>
        <p:nvSpPr>
          <p:cNvPr id="4" name="Rectangle 3">
            <a:extLst>
              <a:ext uri="{FF2B5EF4-FFF2-40B4-BE49-F238E27FC236}">
                <a16:creationId xmlns:a16="http://schemas.microsoft.com/office/drawing/2014/main" id="{C1182ACD-9717-4BEA-B0EA-CDFBD143963D}"/>
              </a:ext>
            </a:extLst>
          </p:cNvPr>
          <p:cNvSpPr/>
          <p:nvPr/>
        </p:nvSpPr>
        <p:spPr>
          <a:xfrm>
            <a:off x="7832150" y="132804"/>
            <a:ext cx="4123429" cy="830997"/>
          </a:xfrm>
          <a:prstGeom prst="rect">
            <a:avLst/>
          </a:prstGeom>
          <a:ln>
            <a:solidFill>
              <a:schemeClr val="accent2">
                <a:lumMod val="20000"/>
                <a:lumOff val="80000"/>
              </a:schemeClr>
            </a:solidFill>
          </a:ln>
        </p:spPr>
        <p:txBody>
          <a:bodyPr wrap="square">
            <a:spAutoFit/>
          </a:bodyPr>
          <a:lstStyle/>
          <a:p>
            <a:r>
              <a:rPr lang="ar-BH" altLang="ar-BH" sz="4800" dirty="0">
                <a:solidFill>
                  <a:srgbClr val="FFFF00"/>
                </a:solidFill>
                <a:latin typeface="ae_AlArabiya" panose="02060603050605020204" pitchFamily="18" charset="-78"/>
                <a:cs typeface="ae_AlArabiya" panose="02060603050605020204" pitchFamily="18" charset="-78"/>
              </a:rPr>
              <a:t>تعريف </a:t>
            </a:r>
            <a:r>
              <a:rPr lang="ar-SA" altLang="ar-BH" sz="4800" dirty="0">
                <a:solidFill>
                  <a:srgbClr val="FFFF00"/>
                </a:solidFill>
                <a:latin typeface="ae_AlArabiya" panose="02060603050605020204" pitchFamily="18" charset="-78"/>
                <a:cs typeface="ae_AlArabiya" panose="02060603050605020204" pitchFamily="18" charset="-78"/>
              </a:rPr>
              <a:t>اللجوء لغة </a:t>
            </a:r>
            <a:endParaRPr lang="ar-BH" sz="4800" dirty="0">
              <a:solidFill>
                <a:srgbClr val="FFFF00"/>
              </a:solidFill>
            </a:endParaRPr>
          </a:p>
        </p:txBody>
      </p:sp>
      <p:sp>
        <p:nvSpPr>
          <p:cNvPr id="8" name="AutoShape 4">
            <a:extLst>
              <a:ext uri="{FF2B5EF4-FFF2-40B4-BE49-F238E27FC236}">
                <a16:creationId xmlns:a16="http://schemas.microsoft.com/office/drawing/2014/main" id="{34371228-0C9E-464A-904C-F0B23D9D5C6E}"/>
              </a:ext>
            </a:extLst>
          </p:cNvPr>
          <p:cNvSpPr>
            <a:spLocks noChangeArrowheads="1"/>
          </p:cNvSpPr>
          <p:nvPr/>
        </p:nvSpPr>
        <p:spPr bwMode="blackWhite">
          <a:xfrm>
            <a:off x="2959100" y="1580163"/>
            <a:ext cx="7439540" cy="1010093"/>
          </a:xfrm>
          <a:prstGeom prst="roundRect">
            <a:avLst>
              <a:gd name="adj" fmla="val 9106"/>
            </a:avLst>
          </a:prstGeom>
          <a:solidFill>
            <a:schemeClr val="accent5">
              <a:lumMod val="75000"/>
            </a:schemeClr>
          </a:solidFill>
          <a:ln w="25400">
            <a:solidFill>
              <a:schemeClr val="bg1"/>
            </a:solidFill>
            <a:round/>
            <a:headEnd/>
            <a:tailEnd/>
          </a:ln>
          <a:effectLst/>
        </p:spPr>
        <p:txBody>
          <a:bodyPr wrap="none" anchor="ctr"/>
          <a:lstStyle/>
          <a:p>
            <a:pPr algn="ctr" eaLnBrk="0" hangingPunct="0"/>
            <a:r>
              <a:rPr lang="ar-BH" sz="4000" b="1" dirty="0">
                <a:solidFill>
                  <a:srgbClr val="FFFF00"/>
                </a:solidFill>
                <a:latin typeface="Traditional Arabic" pitchFamily="18" charset="-78"/>
                <a:cs typeface="Traditional Arabic" pitchFamily="18" charset="-78"/>
              </a:rPr>
              <a:t>اللجوء هو البحث عن مكان آمن</a:t>
            </a:r>
            <a:endParaRPr lang="en-US" altLang="ar-BH" sz="4000" b="1" dirty="0">
              <a:solidFill>
                <a:schemeClr val="tx1">
                  <a:lumMod val="95000"/>
                </a:schemeClr>
              </a:solidFill>
              <a:latin typeface="Traditional Arabic" panose="02020603050405020304" pitchFamily="18" charset="-78"/>
              <a:cs typeface="Traditional Arabic" panose="02020603050405020304" pitchFamily="18" charset="-78"/>
            </a:endParaRPr>
          </a:p>
        </p:txBody>
      </p:sp>
      <p:sp>
        <p:nvSpPr>
          <p:cNvPr id="9" name="AutoShape 5">
            <a:extLst>
              <a:ext uri="{FF2B5EF4-FFF2-40B4-BE49-F238E27FC236}">
                <a16:creationId xmlns:a16="http://schemas.microsoft.com/office/drawing/2014/main" id="{F9F68CC1-A1C9-4038-B2EB-9B282BC5EB58}"/>
              </a:ext>
            </a:extLst>
          </p:cNvPr>
          <p:cNvSpPr>
            <a:spLocks noChangeArrowheads="1"/>
          </p:cNvSpPr>
          <p:nvPr/>
        </p:nvSpPr>
        <p:spPr bwMode="blackWhite">
          <a:xfrm>
            <a:off x="2934584" y="2723163"/>
            <a:ext cx="7464056" cy="2052037"/>
          </a:xfrm>
          <a:prstGeom prst="roundRect">
            <a:avLst>
              <a:gd name="adj" fmla="val 9106"/>
            </a:avLst>
          </a:prstGeom>
          <a:solidFill>
            <a:schemeClr val="accent4">
              <a:lumMod val="50000"/>
            </a:schemeClr>
          </a:solidFill>
          <a:ln w="25400">
            <a:solidFill>
              <a:schemeClr val="bg1"/>
            </a:solidFill>
            <a:round/>
            <a:headEnd/>
            <a:tailEnd/>
          </a:ln>
          <a:effectLst/>
        </p:spPr>
        <p:txBody>
          <a:bodyPr wrap="none" anchor="ctr"/>
          <a:lstStyle/>
          <a:p>
            <a:pPr lvl="1" algn="ctr" rtl="1">
              <a:defRPr/>
            </a:pPr>
            <a:r>
              <a:rPr lang="ar-BH" sz="4000" b="1" dirty="0">
                <a:latin typeface="Traditional Arabic" pitchFamily="18" charset="-78"/>
                <a:cs typeface="Traditional Arabic" pitchFamily="18" charset="-78"/>
              </a:rPr>
              <a:t>الشخص الذي يجبر على ترك بيته ويجتاز</a:t>
            </a:r>
            <a:r>
              <a:rPr lang="ar-SA" sz="4000" b="1" dirty="0">
                <a:latin typeface="Traditional Arabic" pitchFamily="18" charset="-78"/>
                <a:cs typeface="Traditional Arabic" pitchFamily="18" charset="-78"/>
              </a:rPr>
              <a:t> </a:t>
            </a:r>
            <a:r>
              <a:rPr lang="ar-BH" sz="4000" b="1" dirty="0">
                <a:latin typeface="Traditional Arabic" pitchFamily="18" charset="-78"/>
                <a:cs typeface="Traditional Arabic" pitchFamily="18" charset="-78"/>
              </a:rPr>
              <a:t>الشخص </a:t>
            </a:r>
            <a:endParaRPr lang="ar-SA" sz="4000" b="1" dirty="0">
              <a:latin typeface="Traditional Arabic" pitchFamily="18" charset="-78"/>
              <a:cs typeface="Traditional Arabic" pitchFamily="18" charset="-78"/>
            </a:endParaRPr>
          </a:p>
          <a:p>
            <a:pPr lvl="1" algn="ctr" rtl="1">
              <a:defRPr/>
            </a:pPr>
            <a:r>
              <a:rPr lang="ar-BH" sz="4000" b="1" dirty="0">
                <a:latin typeface="Traditional Arabic" pitchFamily="18" charset="-78"/>
                <a:cs typeface="Traditional Arabic" pitchFamily="18" charset="-78"/>
              </a:rPr>
              <a:t>الذي يجبر على ترك بيته ويجتاز</a:t>
            </a:r>
            <a:r>
              <a:rPr lang="ar-SA" sz="4000" b="1" dirty="0">
                <a:latin typeface="Traditional Arabic" pitchFamily="18" charset="-78"/>
                <a:cs typeface="Traditional Arabic" pitchFamily="18" charset="-78"/>
              </a:rPr>
              <a:t> حدود وطنه</a:t>
            </a:r>
            <a:r>
              <a:rPr lang="ar-BH" sz="4000" b="1" dirty="0">
                <a:latin typeface="Traditional Arabic" pitchFamily="18" charset="-78"/>
                <a:cs typeface="Traditional Arabic" pitchFamily="18" charset="-78"/>
              </a:rPr>
              <a:t> </a:t>
            </a:r>
          </a:p>
        </p:txBody>
      </p:sp>
      <p:sp>
        <p:nvSpPr>
          <p:cNvPr id="11" name="AutoShape 4">
            <a:extLst>
              <a:ext uri="{FF2B5EF4-FFF2-40B4-BE49-F238E27FC236}">
                <a16:creationId xmlns:a16="http://schemas.microsoft.com/office/drawing/2014/main" id="{34371228-0C9E-464A-904C-F0B23D9D5C6E}"/>
              </a:ext>
            </a:extLst>
          </p:cNvPr>
          <p:cNvSpPr>
            <a:spLocks noChangeArrowheads="1"/>
          </p:cNvSpPr>
          <p:nvPr/>
        </p:nvSpPr>
        <p:spPr bwMode="blackWhite">
          <a:xfrm>
            <a:off x="2934584" y="4908107"/>
            <a:ext cx="7464056" cy="1010093"/>
          </a:xfrm>
          <a:prstGeom prst="roundRect">
            <a:avLst>
              <a:gd name="adj" fmla="val 9106"/>
            </a:avLst>
          </a:prstGeom>
          <a:solidFill>
            <a:schemeClr val="accent5">
              <a:lumMod val="75000"/>
            </a:schemeClr>
          </a:solidFill>
          <a:ln w="25400">
            <a:solidFill>
              <a:schemeClr val="bg1"/>
            </a:solidFill>
            <a:round/>
            <a:headEnd/>
            <a:tailEnd/>
          </a:ln>
          <a:effectLst/>
        </p:spPr>
        <p:txBody>
          <a:bodyPr wrap="none" anchor="ctr"/>
          <a:lstStyle/>
          <a:p>
            <a:pPr algn="ctr" eaLnBrk="0" hangingPunct="0"/>
            <a:r>
              <a:rPr lang="ar-BH" sz="3600" b="1" dirty="0">
                <a:solidFill>
                  <a:srgbClr val="FFFF00"/>
                </a:solidFill>
                <a:latin typeface="Traditional Arabic" pitchFamily="18" charset="-78"/>
                <a:cs typeface="Traditional Arabic" pitchFamily="18" charset="-78"/>
              </a:rPr>
              <a:t>أشخاص اجتازوا حدودا دولية لأسباب تتعلق بالاضطهاد</a:t>
            </a:r>
            <a:endParaRPr lang="en-US" altLang="ar-BH" sz="3600" b="1" dirty="0">
              <a:solidFill>
                <a:schemeClr val="tx1">
                  <a:lumMod val="95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777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35" y="-26910"/>
            <a:ext cx="10353761" cy="1326321"/>
          </a:xfrm>
        </p:spPr>
        <p:txBody>
          <a:bodyPr>
            <a:normAutofit/>
          </a:bodyPr>
          <a:lstStyle/>
          <a:p>
            <a:pPr defTabSz="457200" rtl="0"/>
            <a:r>
              <a:rPr lang="ar-SA" sz="4800" b="0" dirty="0">
                <a:solidFill>
                  <a:schemeClr val="tx1">
                    <a:lumMod val="95000"/>
                  </a:schemeClr>
                </a:solidFill>
                <a:effectLst/>
                <a:latin typeface="ae_AlArabiya" panose="02060603050605020204" pitchFamily="18" charset="-78"/>
                <a:ea typeface="+mn-ea"/>
                <a:cs typeface="ae_AlArabiya" panose="02060603050605020204" pitchFamily="18" charset="-78"/>
              </a:rPr>
              <a:t>مقارنة بين اللجوء والنزوح</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513" y="1299411"/>
            <a:ext cx="3998362" cy="54591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137" y="1299411"/>
            <a:ext cx="4021997" cy="5459128"/>
          </a:xfrm>
          <a:prstGeom prst="rect">
            <a:avLst/>
          </a:prstGeom>
        </p:spPr>
      </p:pic>
      <p:sp>
        <p:nvSpPr>
          <p:cNvPr id="9" name="Rectangle 8"/>
          <p:cNvSpPr/>
          <p:nvPr/>
        </p:nvSpPr>
        <p:spPr>
          <a:xfrm>
            <a:off x="8419499" y="3924159"/>
            <a:ext cx="3352197" cy="2616101"/>
          </a:xfrm>
          <a:prstGeom prst="rect">
            <a:avLst/>
          </a:prstGeom>
        </p:spPr>
        <p:txBody>
          <a:bodyPr wrap="square">
            <a:spAutoFit/>
          </a:bodyPr>
          <a:lstStyle/>
          <a:p>
            <a:pPr algn="ctr" rtl="1"/>
            <a:r>
              <a:rPr lang="ar-SA" sz="6600" b="1" baseline="-25000" dirty="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ترك مكان الإقامة في نطاق الدولة</a:t>
            </a:r>
          </a:p>
          <a:p>
            <a:pPr algn="r" rtl="1"/>
            <a:endParaRPr lang="ar-SA" sz="6600" b="1" baseline="-25000" dirty="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a:p>
            <a:pPr algn="r" rtl="1"/>
            <a:endParaRPr lang="ar-SA" sz="3200" dirty="0">
              <a:solidFill>
                <a:srgbClr val="002060"/>
              </a:solidFill>
              <a:latin typeface="Traditional Arabic" panose="02020603050405020304" pitchFamily="18" charset="-78"/>
              <a:cs typeface="Traditional Arabic" panose="02020603050405020304" pitchFamily="18" charset="-78"/>
            </a:endParaRPr>
          </a:p>
        </p:txBody>
      </p:sp>
      <p:sp>
        <p:nvSpPr>
          <p:cNvPr id="10" name="Rectangle 9"/>
          <p:cNvSpPr/>
          <p:nvPr/>
        </p:nvSpPr>
        <p:spPr>
          <a:xfrm>
            <a:off x="4644251" y="4028975"/>
            <a:ext cx="3070391" cy="1569660"/>
          </a:xfrm>
          <a:prstGeom prst="rect">
            <a:avLst/>
          </a:prstGeom>
        </p:spPr>
        <p:txBody>
          <a:bodyPr wrap="none">
            <a:spAutoFit/>
          </a:bodyPr>
          <a:lstStyle/>
          <a:p>
            <a:pPr marL="109728" indent="0" algn="ctr" rtl="1">
              <a:buNone/>
              <a:defRPr/>
            </a:pPr>
            <a:r>
              <a:rPr lang="ar-SA" sz="7200" b="1" baseline="-25000" dirty="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الخروج من حدود</a:t>
            </a:r>
          </a:p>
          <a:p>
            <a:pPr marL="109728" indent="0" algn="ctr" rtl="1">
              <a:buNone/>
              <a:defRPr/>
            </a:pPr>
            <a:r>
              <a:rPr lang="ar-SA" sz="7200" b="1" baseline="-25000" dirty="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الدولة</a:t>
            </a:r>
          </a:p>
        </p:txBody>
      </p:sp>
      <p:sp>
        <p:nvSpPr>
          <p:cNvPr id="3" name="TextBox 2"/>
          <p:cNvSpPr txBox="1"/>
          <p:nvPr/>
        </p:nvSpPr>
        <p:spPr>
          <a:xfrm>
            <a:off x="9456516" y="1866900"/>
            <a:ext cx="1597307" cy="769441"/>
          </a:xfrm>
          <a:prstGeom prst="rect">
            <a:avLst/>
          </a:prstGeom>
          <a:noFill/>
        </p:spPr>
        <p:txBody>
          <a:bodyPr wrap="square" rtlCol="1">
            <a:spAutoFit/>
          </a:bodyPr>
          <a:lstStyle/>
          <a:p>
            <a:pPr algn="ctr" rtl="1"/>
            <a:r>
              <a:rPr lang="ar-SA" sz="4400" b="1" dirty="0">
                <a:solidFill>
                  <a:srgbClr val="FFFF00"/>
                </a:solidFill>
                <a:latin typeface="Traditional Arabic" panose="02020603050405020304" pitchFamily="18" charset="-78"/>
                <a:cs typeface="Traditional Arabic" panose="02020603050405020304" pitchFamily="18" charset="-78"/>
              </a:rPr>
              <a:t>النزوح</a:t>
            </a:r>
          </a:p>
        </p:txBody>
      </p:sp>
      <p:sp>
        <p:nvSpPr>
          <p:cNvPr id="12" name="TextBox 11"/>
          <p:cNvSpPr txBox="1"/>
          <p:nvPr/>
        </p:nvSpPr>
        <p:spPr>
          <a:xfrm>
            <a:off x="5312781" y="1842343"/>
            <a:ext cx="1742680" cy="769441"/>
          </a:xfrm>
          <a:prstGeom prst="rect">
            <a:avLst/>
          </a:prstGeom>
          <a:noFill/>
        </p:spPr>
        <p:txBody>
          <a:bodyPr wrap="square" rtlCol="1">
            <a:spAutoFit/>
          </a:bodyPr>
          <a:lstStyle/>
          <a:p>
            <a:pPr algn="ctr"/>
            <a:r>
              <a:rPr lang="ar-SA" sz="4400" b="1" dirty="0">
                <a:solidFill>
                  <a:srgbClr val="FFFF00"/>
                </a:solidFill>
                <a:latin typeface="Traditional Arabic" panose="02020603050405020304" pitchFamily="18" charset="-78"/>
                <a:cs typeface="Traditional Arabic" panose="02020603050405020304" pitchFamily="18" charset="-78"/>
              </a:rPr>
              <a:t>اللجوء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1299411"/>
            <a:ext cx="4290037" cy="5459128"/>
          </a:xfrm>
          <a:prstGeom prst="rect">
            <a:avLst/>
          </a:prstGeom>
        </p:spPr>
      </p:pic>
      <p:sp>
        <p:nvSpPr>
          <p:cNvPr id="14" name="TextBox 13"/>
          <p:cNvSpPr txBox="1"/>
          <p:nvPr/>
        </p:nvSpPr>
        <p:spPr>
          <a:xfrm>
            <a:off x="1181100" y="1842343"/>
            <a:ext cx="2552700" cy="646331"/>
          </a:xfrm>
          <a:prstGeom prst="rect">
            <a:avLst/>
          </a:prstGeom>
          <a:noFill/>
        </p:spPr>
        <p:txBody>
          <a:bodyPr wrap="square" rtlCol="1">
            <a:spAutoFit/>
          </a:bodyPr>
          <a:lstStyle/>
          <a:p>
            <a:r>
              <a:rPr lang="ar-SA" sz="3600" b="1" dirty="0">
                <a:solidFill>
                  <a:srgbClr val="FFFF00"/>
                </a:solidFill>
                <a:latin typeface="Traditional Arabic" panose="02020603050405020304" pitchFamily="18" charset="-78"/>
                <a:cs typeface="Traditional Arabic" panose="02020603050405020304" pitchFamily="18" charset="-78"/>
              </a:rPr>
              <a:t>كلاهما يشترك</a:t>
            </a:r>
          </a:p>
        </p:txBody>
      </p:sp>
      <p:sp>
        <p:nvSpPr>
          <p:cNvPr id="15" name="Rectangle 14"/>
          <p:cNvSpPr/>
          <p:nvPr/>
        </p:nvSpPr>
        <p:spPr>
          <a:xfrm>
            <a:off x="120037" y="4130575"/>
            <a:ext cx="3926396" cy="2308324"/>
          </a:xfrm>
          <a:prstGeom prst="rect">
            <a:avLst/>
          </a:prstGeom>
        </p:spPr>
        <p:txBody>
          <a:bodyPr wrap="none">
            <a:spAutoFit/>
          </a:bodyPr>
          <a:lstStyle/>
          <a:p>
            <a:pPr marL="109728" indent="0" algn="ctr" rtl="1">
              <a:buNone/>
              <a:defRPr/>
            </a:pPr>
            <a:r>
              <a:rPr lang="ar-SA" sz="7200" b="1" baseline="-25000" dirty="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كلاهما يخرج من</a:t>
            </a:r>
          </a:p>
          <a:p>
            <a:pPr marL="109728" indent="0" algn="ctr" rtl="1">
              <a:buNone/>
              <a:defRPr/>
            </a:pPr>
            <a:r>
              <a:rPr lang="ar-SA" sz="7200" b="1" baseline="-25000" dirty="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سكناه مضطهدا مجبراً</a:t>
            </a:r>
          </a:p>
          <a:p>
            <a:pPr marL="109728" indent="0" algn="ctr" rtl="1">
              <a:buNone/>
              <a:defRPr/>
            </a:pPr>
            <a:r>
              <a:rPr lang="ar-SA" sz="7200" b="1" baseline="-25000" dirty="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والقانون يحميه</a:t>
            </a:r>
          </a:p>
        </p:txBody>
      </p:sp>
    </p:spTree>
    <p:extLst>
      <p:ext uri="{BB962C8B-B14F-4D97-AF65-F5344CB8AC3E}">
        <p14:creationId xmlns:p14="http://schemas.microsoft.com/office/powerpoint/2010/main" val="982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3" grpId="0"/>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174B0F4-8F24-41E3-AB1C-34F96695CD7D}"/>
              </a:ext>
            </a:extLst>
          </p:cNvPr>
          <p:cNvSpPr>
            <a:spLocks noGrp="1" noChangeArrowheads="1"/>
          </p:cNvSpPr>
          <p:nvPr>
            <p:ph type="title"/>
          </p:nvPr>
        </p:nvSpPr>
        <p:spPr>
          <a:xfrm>
            <a:off x="2064170" y="210853"/>
            <a:ext cx="10353761" cy="1326321"/>
          </a:xfrm>
        </p:spPr>
        <p:txBody>
          <a:bodyPr/>
          <a:lstStyle/>
          <a:p>
            <a:pPr>
              <a:defRPr/>
            </a:pPr>
            <a:r>
              <a:rPr lang="ar-BH" sz="6000" dirty="0">
                <a:solidFill>
                  <a:srgbClr val="FFFF00"/>
                </a:solidFill>
                <a:latin typeface="Traditional Arabic" pitchFamily="18" charset="-78"/>
                <a:cs typeface="Traditional Arabic" pitchFamily="18" charset="-78"/>
              </a:rPr>
              <a:t>أنواع الاضطهاد</a:t>
            </a:r>
          </a:p>
        </p:txBody>
      </p:sp>
      <p:grpSp>
        <p:nvGrpSpPr>
          <p:cNvPr id="65539" name="Group 3">
            <a:extLst>
              <a:ext uri="{FF2B5EF4-FFF2-40B4-BE49-F238E27FC236}">
                <a16:creationId xmlns:a16="http://schemas.microsoft.com/office/drawing/2014/main" id="{D6010F43-407F-403F-AC24-D1FB8680B218}"/>
              </a:ext>
            </a:extLst>
          </p:cNvPr>
          <p:cNvGrpSpPr>
            <a:grpSpLocks/>
          </p:cNvGrpSpPr>
          <p:nvPr/>
        </p:nvGrpSpPr>
        <p:grpSpPr bwMode="auto">
          <a:xfrm>
            <a:off x="10209028" y="2035493"/>
            <a:ext cx="762000" cy="665162"/>
            <a:chOff x="1110" y="2656"/>
            <a:chExt cx="1549" cy="1351"/>
          </a:xfrm>
        </p:grpSpPr>
        <p:sp>
          <p:nvSpPr>
            <p:cNvPr id="65540" name="AutoShape 4">
              <a:extLst>
                <a:ext uri="{FF2B5EF4-FFF2-40B4-BE49-F238E27FC236}">
                  <a16:creationId xmlns:a16="http://schemas.microsoft.com/office/drawing/2014/main" id="{8DC55A7C-142C-4100-A869-1EDDF8E4E8C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41" name="AutoShape 5">
              <a:extLst>
                <a:ext uri="{FF2B5EF4-FFF2-40B4-BE49-F238E27FC236}">
                  <a16:creationId xmlns:a16="http://schemas.microsoft.com/office/drawing/2014/main" id="{3816A748-CBAE-463D-AF22-6CA76B068F42}"/>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42" name="AutoShape 6">
              <a:extLst>
                <a:ext uri="{FF2B5EF4-FFF2-40B4-BE49-F238E27FC236}">
                  <a16:creationId xmlns:a16="http://schemas.microsoft.com/office/drawing/2014/main" id="{00D6C593-12A2-42F4-86E4-9EC1402F9B9D}"/>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grpSp>
      <p:grpSp>
        <p:nvGrpSpPr>
          <p:cNvPr id="65543" name="Group 7">
            <a:extLst>
              <a:ext uri="{FF2B5EF4-FFF2-40B4-BE49-F238E27FC236}">
                <a16:creationId xmlns:a16="http://schemas.microsoft.com/office/drawing/2014/main" id="{A7E0BA30-5DF7-4E4A-92F6-3AFE44298A7F}"/>
              </a:ext>
            </a:extLst>
          </p:cNvPr>
          <p:cNvGrpSpPr>
            <a:grpSpLocks/>
          </p:cNvGrpSpPr>
          <p:nvPr/>
        </p:nvGrpSpPr>
        <p:grpSpPr bwMode="auto">
          <a:xfrm>
            <a:off x="10212225" y="2887574"/>
            <a:ext cx="762000" cy="665162"/>
            <a:chOff x="3174" y="2656"/>
            <a:chExt cx="1549" cy="1351"/>
          </a:xfrm>
        </p:grpSpPr>
        <p:sp>
          <p:nvSpPr>
            <p:cNvPr id="65544" name="AutoShape 8">
              <a:extLst>
                <a:ext uri="{FF2B5EF4-FFF2-40B4-BE49-F238E27FC236}">
                  <a16:creationId xmlns:a16="http://schemas.microsoft.com/office/drawing/2014/main" id="{41E4F3A5-44B4-4749-BCEC-755DCD0B0DF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45" name="AutoShape 9">
              <a:extLst>
                <a:ext uri="{FF2B5EF4-FFF2-40B4-BE49-F238E27FC236}">
                  <a16:creationId xmlns:a16="http://schemas.microsoft.com/office/drawing/2014/main" id="{52790D7A-313B-433D-B155-98EE3C537E33}"/>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46" name="AutoShape 10">
              <a:extLst>
                <a:ext uri="{FF2B5EF4-FFF2-40B4-BE49-F238E27FC236}">
                  <a16:creationId xmlns:a16="http://schemas.microsoft.com/office/drawing/2014/main" id="{ECF0069D-74C6-499F-BA10-1DDA7637D8B9}"/>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grpSp>
      <p:sp>
        <p:nvSpPr>
          <p:cNvPr id="65547" name="Line 11">
            <a:extLst>
              <a:ext uri="{FF2B5EF4-FFF2-40B4-BE49-F238E27FC236}">
                <a16:creationId xmlns:a16="http://schemas.microsoft.com/office/drawing/2014/main" id="{729CD342-D93F-4242-9D02-B65722CF5514}"/>
              </a:ext>
            </a:extLst>
          </p:cNvPr>
          <p:cNvSpPr>
            <a:spLocks noChangeShapeType="1"/>
          </p:cNvSpPr>
          <p:nvPr/>
        </p:nvSpPr>
        <p:spPr bwMode="auto">
          <a:xfrm>
            <a:off x="5408428" y="2633663"/>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49" name="Text Box 13">
            <a:extLst>
              <a:ext uri="{FF2B5EF4-FFF2-40B4-BE49-F238E27FC236}">
                <a16:creationId xmlns:a16="http://schemas.microsoft.com/office/drawing/2014/main" id="{2CFB21B8-9047-4837-9A17-47EE4518B794}"/>
              </a:ext>
            </a:extLst>
          </p:cNvPr>
          <p:cNvSpPr txBox="1">
            <a:spLocks noChangeArrowheads="1"/>
          </p:cNvSpPr>
          <p:nvPr/>
        </p:nvSpPr>
        <p:spPr bwMode="gray">
          <a:xfrm>
            <a:off x="10402186" y="2154446"/>
            <a:ext cx="3577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ar-BH" sz="2400" b="1" dirty="0"/>
              <a:t>1</a:t>
            </a:r>
          </a:p>
        </p:txBody>
      </p:sp>
      <p:sp>
        <p:nvSpPr>
          <p:cNvPr id="65550" name="Line 14">
            <a:extLst>
              <a:ext uri="{FF2B5EF4-FFF2-40B4-BE49-F238E27FC236}">
                <a16:creationId xmlns:a16="http://schemas.microsoft.com/office/drawing/2014/main" id="{45E78007-AA33-4957-B394-E9B2E3BD9442}"/>
              </a:ext>
            </a:extLst>
          </p:cNvPr>
          <p:cNvSpPr>
            <a:spLocks noChangeShapeType="1"/>
          </p:cNvSpPr>
          <p:nvPr/>
        </p:nvSpPr>
        <p:spPr bwMode="auto">
          <a:xfrm>
            <a:off x="5408428" y="3548063"/>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51" name="Text Box 15">
            <a:extLst>
              <a:ext uri="{FF2B5EF4-FFF2-40B4-BE49-F238E27FC236}">
                <a16:creationId xmlns:a16="http://schemas.microsoft.com/office/drawing/2014/main" id="{5B06A1E9-8F15-4529-ADB1-338AD70C5006}"/>
              </a:ext>
            </a:extLst>
          </p:cNvPr>
          <p:cNvSpPr txBox="1">
            <a:spLocks noChangeArrowheads="1"/>
          </p:cNvSpPr>
          <p:nvPr/>
        </p:nvSpPr>
        <p:spPr bwMode="auto">
          <a:xfrm>
            <a:off x="5402033" y="1987332"/>
            <a:ext cx="47597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defRPr/>
            </a:pPr>
            <a:r>
              <a:rPr lang="ar-BH" sz="3600" b="1" dirty="0">
                <a:solidFill>
                  <a:srgbClr val="FFFF00"/>
                </a:solidFill>
                <a:latin typeface="Traditional Arabic" pitchFamily="18" charset="-78"/>
                <a:ea typeface="Batang" pitchFamily="18" charset="-127"/>
                <a:cs typeface="Traditional Arabic" pitchFamily="18" charset="-78"/>
              </a:rPr>
              <a:t> الاضطهاد بسبب ال</a:t>
            </a:r>
            <a:r>
              <a:rPr lang="ar-LB" sz="3600" b="1" dirty="0">
                <a:solidFill>
                  <a:srgbClr val="FFFF00"/>
                </a:solidFill>
                <a:latin typeface="Traditional Arabic" pitchFamily="18" charset="-78"/>
                <a:ea typeface="Batang" pitchFamily="18" charset="-127"/>
                <a:cs typeface="Traditional Arabic" pitchFamily="18" charset="-78"/>
              </a:rPr>
              <a:t>عرق</a:t>
            </a:r>
            <a:endParaRPr lang="ar-BH" sz="3600" b="1" dirty="0">
              <a:solidFill>
                <a:srgbClr val="FFFF00"/>
              </a:solidFill>
              <a:latin typeface="Traditional Arabic" pitchFamily="18" charset="-78"/>
              <a:ea typeface="Batang" pitchFamily="18" charset="-127"/>
              <a:cs typeface="Traditional Arabic" pitchFamily="18" charset="-78"/>
            </a:endParaRPr>
          </a:p>
        </p:txBody>
      </p:sp>
      <p:sp>
        <p:nvSpPr>
          <p:cNvPr id="65552" name="Text Box 16">
            <a:extLst>
              <a:ext uri="{FF2B5EF4-FFF2-40B4-BE49-F238E27FC236}">
                <a16:creationId xmlns:a16="http://schemas.microsoft.com/office/drawing/2014/main" id="{990B6AAB-5922-46A5-86E0-E8A367F27E73}"/>
              </a:ext>
            </a:extLst>
          </p:cNvPr>
          <p:cNvSpPr txBox="1">
            <a:spLocks noChangeArrowheads="1"/>
          </p:cNvSpPr>
          <p:nvPr/>
        </p:nvSpPr>
        <p:spPr bwMode="gray">
          <a:xfrm>
            <a:off x="10454758" y="2983660"/>
            <a:ext cx="3577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ar-BH" sz="2400" b="1" dirty="0">
                <a:solidFill>
                  <a:srgbClr val="FFFF00"/>
                </a:solidFill>
              </a:rPr>
              <a:t>2</a:t>
            </a:r>
          </a:p>
        </p:txBody>
      </p:sp>
      <p:grpSp>
        <p:nvGrpSpPr>
          <p:cNvPr id="65553" name="Group 17">
            <a:extLst>
              <a:ext uri="{FF2B5EF4-FFF2-40B4-BE49-F238E27FC236}">
                <a16:creationId xmlns:a16="http://schemas.microsoft.com/office/drawing/2014/main" id="{1834B10E-806B-40FE-ACE1-1FBB2206ECD0}"/>
              </a:ext>
            </a:extLst>
          </p:cNvPr>
          <p:cNvGrpSpPr>
            <a:grpSpLocks/>
          </p:cNvGrpSpPr>
          <p:nvPr/>
        </p:nvGrpSpPr>
        <p:grpSpPr bwMode="auto">
          <a:xfrm>
            <a:off x="10239939" y="3805090"/>
            <a:ext cx="762000" cy="665162"/>
            <a:chOff x="1110" y="2656"/>
            <a:chExt cx="1549" cy="1351"/>
          </a:xfrm>
        </p:grpSpPr>
        <p:sp>
          <p:nvSpPr>
            <p:cNvPr id="65554" name="AutoShape 18">
              <a:extLst>
                <a:ext uri="{FF2B5EF4-FFF2-40B4-BE49-F238E27FC236}">
                  <a16:creationId xmlns:a16="http://schemas.microsoft.com/office/drawing/2014/main" id="{1FF4CCC9-B924-4366-BAC5-F66EBD1E845A}"/>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55" name="AutoShape 19">
              <a:extLst>
                <a:ext uri="{FF2B5EF4-FFF2-40B4-BE49-F238E27FC236}">
                  <a16:creationId xmlns:a16="http://schemas.microsoft.com/office/drawing/2014/main" id="{8B7ED745-8507-49C3-992B-840E5182BEC6}"/>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56" name="AutoShape 20">
              <a:extLst>
                <a:ext uri="{FF2B5EF4-FFF2-40B4-BE49-F238E27FC236}">
                  <a16:creationId xmlns:a16="http://schemas.microsoft.com/office/drawing/2014/main" id="{7161575F-56F7-4621-BEC4-749577C4D391}"/>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grpSp>
      <p:grpSp>
        <p:nvGrpSpPr>
          <p:cNvPr id="65557" name="Group 21">
            <a:extLst>
              <a:ext uri="{FF2B5EF4-FFF2-40B4-BE49-F238E27FC236}">
                <a16:creationId xmlns:a16="http://schemas.microsoft.com/office/drawing/2014/main" id="{7F2ABC28-A743-407B-B12F-82A255F01308}"/>
              </a:ext>
            </a:extLst>
          </p:cNvPr>
          <p:cNvGrpSpPr>
            <a:grpSpLocks/>
          </p:cNvGrpSpPr>
          <p:nvPr/>
        </p:nvGrpSpPr>
        <p:grpSpPr bwMode="auto">
          <a:xfrm>
            <a:off x="10188516" y="4731082"/>
            <a:ext cx="762000" cy="665162"/>
            <a:chOff x="3174" y="2656"/>
            <a:chExt cx="1549" cy="1351"/>
          </a:xfrm>
        </p:grpSpPr>
        <p:sp>
          <p:nvSpPr>
            <p:cNvPr id="65558" name="AutoShape 22">
              <a:extLst>
                <a:ext uri="{FF2B5EF4-FFF2-40B4-BE49-F238E27FC236}">
                  <a16:creationId xmlns:a16="http://schemas.microsoft.com/office/drawing/2014/main" id="{AD6BBD69-9412-4214-B783-CD0DC3839A78}"/>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59" name="AutoShape 23">
              <a:extLst>
                <a:ext uri="{FF2B5EF4-FFF2-40B4-BE49-F238E27FC236}">
                  <a16:creationId xmlns:a16="http://schemas.microsoft.com/office/drawing/2014/main" id="{4E5FDE81-33D3-4B9C-B4ED-0E4BA503FA9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60" name="AutoShape 24">
              <a:extLst>
                <a:ext uri="{FF2B5EF4-FFF2-40B4-BE49-F238E27FC236}">
                  <a16:creationId xmlns:a16="http://schemas.microsoft.com/office/drawing/2014/main" id="{5A8CBC56-3C5F-46EA-A05A-39EAAD686442}"/>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grpSp>
      <p:sp>
        <p:nvSpPr>
          <p:cNvPr id="65561" name="Line 25">
            <a:extLst>
              <a:ext uri="{FF2B5EF4-FFF2-40B4-BE49-F238E27FC236}">
                <a16:creationId xmlns:a16="http://schemas.microsoft.com/office/drawing/2014/main" id="{05EE6E76-7790-4850-961C-F79E72100518}"/>
              </a:ext>
            </a:extLst>
          </p:cNvPr>
          <p:cNvSpPr>
            <a:spLocks noChangeShapeType="1"/>
          </p:cNvSpPr>
          <p:nvPr/>
        </p:nvSpPr>
        <p:spPr bwMode="auto">
          <a:xfrm>
            <a:off x="5408428" y="4440238"/>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62" name="Text Box 26">
            <a:extLst>
              <a:ext uri="{FF2B5EF4-FFF2-40B4-BE49-F238E27FC236}">
                <a16:creationId xmlns:a16="http://schemas.microsoft.com/office/drawing/2014/main" id="{6BAF5F06-DBF3-49BA-8820-515FDFB883E6}"/>
              </a:ext>
            </a:extLst>
          </p:cNvPr>
          <p:cNvSpPr txBox="1">
            <a:spLocks noChangeArrowheads="1"/>
          </p:cNvSpPr>
          <p:nvPr/>
        </p:nvSpPr>
        <p:spPr bwMode="auto">
          <a:xfrm>
            <a:off x="5619134" y="3701764"/>
            <a:ext cx="53623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defRPr/>
            </a:pPr>
            <a:r>
              <a:rPr lang="ar-BH" sz="3600" b="1" dirty="0">
                <a:solidFill>
                  <a:srgbClr val="FFFF00"/>
                </a:solidFill>
                <a:latin typeface="Traditional Arabic" pitchFamily="18" charset="-78"/>
                <a:ea typeface="Batang" pitchFamily="18" charset="-127"/>
                <a:cs typeface="Traditional Arabic" pitchFamily="18" charset="-78"/>
              </a:rPr>
              <a:t>الاضطهاد بسبب الدين</a:t>
            </a:r>
          </a:p>
        </p:txBody>
      </p:sp>
      <p:sp>
        <p:nvSpPr>
          <p:cNvPr id="65563" name="Text Box 27">
            <a:extLst>
              <a:ext uri="{FF2B5EF4-FFF2-40B4-BE49-F238E27FC236}">
                <a16:creationId xmlns:a16="http://schemas.microsoft.com/office/drawing/2014/main" id="{C285AAAE-CB3C-43AA-BE54-EE05866E1CD7}"/>
              </a:ext>
            </a:extLst>
          </p:cNvPr>
          <p:cNvSpPr txBox="1">
            <a:spLocks noChangeArrowheads="1"/>
          </p:cNvSpPr>
          <p:nvPr/>
        </p:nvSpPr>
        <p:spPr bwMode="gray">
          <a:xfrm>
            <a:off x="10477779" y="3901176"/>
            <a:ext cx="3577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ar-BH" sz="2400" b="1" dirty="0"/>
              <a:t>3</a:t>
            </a:r>
          </a:p>
        </p:txBody>
      </p:sp>
      <p:sp>
        <p:nvSpPr>
          <p:cNvPr id="65564" name="Line 28">
            <a:extLst>
              <a:ext uri="{FF2B5EF4-FFF2-40B4-BE49-F238E27FC236}">
                <a16:creationId xmlns:a16="http://schemas.microsoft.com/office/drawing/2014/main" id="{7563AF3F-4E58-4D57-B0C5-D2310F9F996C}"/>
              </a:ext>
            </a:extLst>
          </p:cNvPr>
          <p:cNvSpPr>
            <a:spLocks noChangeShapeType="1"/>
          </p:cNvSpPr>
          <p:nvPr/>
        </p:nvSpPr>
        <p:spPr bwMode="auto">
          <a:xfrm>
            <a:off x="5408428" y="5354638"/>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65565" name="Text Box 29">
            <a:extLst>
              <a:ext uri="{FF2B5EF4-FFF2-40B4-BE49-F238E27FC236}">
                <a16:creationId xmlns:a16="http://schemas.microsoft.com/office/drawing/2014/main" id="{CD00A8D1-3AA1-4C10-9CAC-B8DE0823ACBA}"/>
              </a:ext>
            </a:extLst>
          </p:cNvPr>
          <p:cNvSpPr txBox="1">
            <a:spLocks noChangeArrowheads="1"/>
          </p:cNvSpPr>
          <p:nvPr/>
        </p:nvSpPr>
        <p:spPr bwMode="auto">
          <a:xfrm>
            <a:off x="5303520" y="4678026"/>
            <a:ext cx="47382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r>
              <a:rPr lang="ar-BH" sz="3600" b="1" dirty="0">
                <a:solidFill>
                  <a:srgbClr val="FFFF00"/>
                </a:solidFill>
                <a:latin typeface="Traditional Arabic" pitchFamily="18" charset="-78"/>
                <a:ea typeface="Batang" pitchFamily="18" charset="-127"/>
                <a:cs typeface="Traditional Arabic" pitchFamily="18" charset="-78"/>
              </a:rPr>
              <a:t>الاضطهاد بسبب ال</a:t>
            </a:r>
            <a:r>
              <a:rPr lang="ar-LB" sz="3600" b="1" dirty="0">
                <a:solidFill>
                  <a:srgbClr val="FFFF00"/>
                </a:solidFill>
                <a:latin typeface="Traditional Arabic" pitchFamily="18" charset="-78"/>
                <a:ea typeface="Batang" pitchFamily="18" charset="-127"/>
                <a:cs typeface="Traditional Arabic" pitchFamily="18" charset="-78"/>
              </a:rPr>
              <a:t>رأي </a:t>
            </a:r>
            <a:r>
              <a:rPr lang="ar-BH" sz="3600" b="1" dirty="0">
                <a:solidFill>
                  <a:srgbClr val="FFFF00"/>
                </a:solidFill>
                <a:latin typeface="Traditional Arabic" pitchFamily="18" charset="-78"/>
                <a:ea typeface="Batang" pitchFamily="18" charset="-127"/>
                <a:cs typeface="Traditional Arabic" pitchFamily="18" charset="-78"/>
              </a:rPr>
              <a:t>”</a:t>
            </a:r>
            <a:r>
              <a:rPr lang="ar-LB" sz="3600" b="1" dirty="0">
                <a:solidFill>
                  <a:srgbClr val="FFFF00"/>
                </a:solidFill>
                <a:latin typeface="Traditional Arabic" pitchFamily="18" charset="-78"/>
                <a:ea typeface="Batang" pitchFamily="18" charset="-127"/>
                <a:cs typeface="Traditional Arabic" pitchFamily="18" charset="-78"/>
              </a:rPr>
              <a:t>سياسي</a:t>
            </a:r>
            <a:r>
              <a:rPr lang="ar-BH" sz="3600" b="1" dirty="0">
                <a:solidFill>
                  <a:srgbClr val="FFFF00"/>
                </a:solidFill>
                <a:latin typeface="Traditional Arabic" pitchFamily="18" charset="-78"/>
                <a:ea typeface="Batang" pitchFamily="18" charset="-127"/>
                <a:cs typeface="Traditional Arabic" pitchFamily="18" charset="-78"/>
              </a:rPr>
              <a:t>“</a:t>
            </a:r>
            <a:endParaRPr lang="en-US" altLang="ar-BH" sz="3600" b="1" dirty="0">
              <a:solidFill>
                <a:srgbClr val="FFFF00"/>
              </a:solidFill>
              <a:latin typeface="Traditional Arabic" panose="02020603050405020304" pitchFamily="18" charset="-78"/>
              <a:cs typeface="Traditional Arabic" panose="02020603050405020304" pitchFamily="18" charset="-78"/>
            </a:endParaRPr>
          </a:p>
        </p:txBody>
      </p:sp>
      <p:sp>
        <p:nvSpPr>
          <p:cNvPr id="65566" name="Text Box 30">
            <a:extLst>
              <a:ext uri="{FF2B5EF4-FFF2-40B4-BE49-F238E27FC236}">
                <a16:creationId xmlns:a16="http://schemas.microsoft.com/office/drawing/2014/main" id="{1735FEC0-C4D0-4DE6-8ADC-C4EE60D2C480}"/>
              </a:ext>
            </a:extLst>
          </p:cNvPr>
          <p:cNvSpPr txBox="1">
            <a:spLocks noChangeArrowheads="1"/>
          </p:cNvSpPr>
          <p:nvPr/>
        </p:nvSpPr>
        <p:spPr bwMode="gray">
          <a:xfrm>
            <a:off x="10385948" y="4838492"/>
            <a:ext cx="3577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ar-BH" sz="2400" b="1" dirty="0">
                <a:solidFill>
                  <a:srgbClr val="FFFF00"/>
                </a:solidFill>
              </a:rPr>
              <a:t>4</a:t>
            </a:r>
          </a:p>
        </p:txBody>
      </p:sp>
      <p:sp>
        <p:nvSpPr>
          <p:cNvPr id="65567" name="Text Box 31">
            <a:extLst>
              <a:ext uri="{FF2B5EF4-FFF2-40B4-BE49-F238E27FC236}">
                <a16:creationId xmlns:a16="http://schemas.microsoft.com/office/drawing/2014/main" id="{25EAD39E-4D22-4E9A-ABED-1C36577D11ED}"/>
              </a:ext>
            </a:extLst>
          </p:cNvPr>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ar-BH" altLang="ar-BH"/>
          </a:p>
        </p:txBody>
      </p:sp>
      <p:sp>
        <p:nvSpPr>
          <p:cNvPr id="32" name="Text Box 15">
            <a:extLst>
              <a:ext uri="{FF2B5EF4-FFF2-40B4-BE49-F238E27FC236}">
                <a16:creationId xmlns:a16="http://schemas.microsoft.com/office/drawing/2014/main" id="{6964363A-66A2-4494-BC85-1DA1E36655FF}"/>
              </a:ext>
            </a:extLst>
          </p:cNvPr>
          <p:cNvSpPr txBox="1">
            <a:spLocks noChangeArrowheads="1"/>
          </p:cNvSpPr>
          <p:nvPr/>
        </p:nvSpPr>
        <p:spPr bwMode="auto">
          <a:xfrm>
            <a:off x="5619134" y="2798994"/>
            <a:ext cx="44850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ar-BH" sz="3600" b="1" dirty="0">
                <a:solidFill>
                  <a:srgbClr val="FFFF00"/>
                </a:solidFill>
                <a:latin typeface="Traditional Arabic" pitchFamily="18" charset="-78"/>
                <a:ea typeface="Batang" pitchFamily="18" charset="-127"/>
                <a:cs typeface="Traditional Arabic" pitchFamily="18" charset="-78"/>
              </a:rPr>
              <a:t>الاضطهاد بسبب اللون</a:t>
            </a:r>
          </a:p>
        </p:txBody>
      </p:sp>
      <p:sp>
        <p:nvSpPr>
          <p:cNvPr id="34" name="مستطيل 4"/>
          <p:cNvSpPr/>
          <p:nvPr/>
        </p:nvSpPr>
        <p:spPr>
          <a:xfrm>
            <a:off x="5402034" y="5528002"/>
            <a:ext cx="4711984" cy="584775"/>
          </a:xfrm>
          <a:prstGeom prst="rect">
            <a:avLst/>
          </a:prstGeom>
        </p:spPr>
        <p:txBody>
          <a:bodyPr wrap="square">
            <a:spAutoFit/>
          </a:bodyPr>
          <a:lstStyle/>
          <a:p>
            <a:pPr algn="ctr" rtl="1">
              <a:defRPr/>
            </a:pPr>
            <a:r>
              <a:rPr lang="ar-BH" sz="3200" b="1" dirty="0">
                <a:solidFill>
                  <a:srgbClr val="FFFF00"/>
                </a:solidFill>
                <a:latin typeface="Traditional Arabic" pitchFamily="18" charset="-78"/>
                <a:ea typeface="Batang" pitchFamily="18" charset="-127"/>
                <a:cs typeface="Traditional Arabic" pitchFamily="18" charset="-78"/>
              </a:rPr>
              <a:t>الاضطهاد بسبب الانتماء إلى فئة</a:t>
            </a:r>
          </a:p>
        </p:txBody>
      </p:sp>
      <p:grpSp>
        <p:nvGrpSpPr>
          <p:cNvPr id="35" name="Group 21">
            <a:extLst>
              <a:ext uri="{FF2B5EF4-FFF2-40B4-BE49-F238E27FC236}">
                <a16:creationId xmlns:a16="http://schemas.microsoft.com/office/drawing/2014/main" id="{7F2ABC28-A743-407B-B12F-82A255F01308}"/>
              </a:ext>
            </a:extLst>
          </p:cNvPr>
          <p:cNvGrpSpPr>
            <a:grpSpLocks/>
          </p:cNvGrpSpPr>
          <p:nvPr/>
        </p:nvGrpSpPr>
        <p:grpSpPr bwMode="auto">
          <a:xfrm>
            <a:off x="10267176" y="5724140"/>
            <a:ext cx="762000" cy="665162"/>
            <a:chOff x="3174" y="2656"/>
            <a:chExt cx="1549" cy="1351"/>
          </a:xfrm>
        </p:grpSpPr>
        <p:sp>
          <p:nvSpPr>
            <p:cNvPr id="36" name="AutoShape 22">
              <a:extLst>
                <a:ext uri="{FF2B5EF4-FFF2-40B4-BE49-F238E27FC236}">
                  <a16:creationId xmlns:a16="http://schemas.microsoft.com/office/drawing/2014/main" id="{AD6BBD69-9412-4214-B783-CD0DC3839A78}"/>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37" name="AutoShape 23">
              <a:extLst>
                <a:ext uri="{FF2B5EF4-FFF2-40B4-BE49-F238E27FC236}">
                  <a16:creationId xmlns:a16="http://schemas.microsoft.com/office/drawing/2014/main" id="{4E5FDE81-33D3-4B9C-B4ED-0E4BA503FA96}"/>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38" name="AutoShape 24">
              <a:extLst>
                <a:ext uri="{FF2B5EF4-FFF2-40B4-BE49-F238E27FC236}">
                  <a16:creationId xmlns:a16="http://schemas.microsoft.com/office/drawing/2014/main" id="{5A8CBC56-3C5F-46EA-A05A-39EAAD686442}"/>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grpSp>
      <p:sp>
        <p:nvSpPr>
          <p:cNvPr id="39" name="Line 28">
            <a:extLst>
              <a:ext uri="{FF2B5EF4-FFF2-40B4-BE49-F238E27FC236}">
                <a16:creationId xmlns:a16="http://schemas.microsoft.com/office/drawing/2014/main" id="{7563AF3F-4E58-4D57-B0C5-D2310F9F996C}"/>
              </a:ext>
            </a:extLst>
          </p:cNvPr>
          <p:cNvSpPr>
            <a:spLocks noChangeShapeType="1"/>
          </p:cNvSpPr>
          <p:nvPr/>
        </p:nvSpPr>
        <p:spPr bwMode="auto">
          <a:xfrm>
            <a:off x="5487088" y="6347696"/>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ar-BH" sz="3600" b="1" dirty="0">
                <a:solidFill>
                  <a:srgbClr val="FFFF00"/>
                </a:solidFill>
                <a:latin typeface="Traditional Arabic" pitchFamily="18" charset="-78"/>
                <a:ea typeface="Batang" pitchFamily="18" charset="-127"/>
                <a:cs typeface="Traditional Arabic" pitchFamily="18" charset="-78"/>
              </a:rPr>
              <a:t>.</a:t>
            </a:r>
          </a:p>
        </p:txBody>
      </p:sp>
      <p:sp>
        <p:nvSpPr>
          <p:cNvPr id="40" name="Text Box 30">
            <a:extLst>
              <a:ext uri="{FF2B5EF4-FFF2-40B4-BE49-F238E27FC236}">
                <a16:creationId xmlns:a16="http://schemas.microsoft.com/office/drawing/2014/main" id="{1735FEC0-C4D0-4DE6-8ADC-C4EE60D2C480}"/>
              </a:ext>
            </a:extLst>
          </p:cNvPr>
          <p:cNvSpPr txBox="1">
            <a:spLocks noChangeArrowheads="1"/>
          </p:cNvSpPr>
          <p:nvPr/>
        </p:nvSpPr>
        <p:spPr bwMode="gray">
          <a:xfrm>
            <a:off x="10464608" y="5820226"/>
            <a:ext cx="3577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ar-BH" sz="2400" b="1" dirty="0">
                <a:solidFill>
                  <a:srgbClr val="FFFF00"/>
                </a:solidFill>
              </a:rPr>
              <a:t>5</a:t>
            </a:r>
          </a:p>
        </p:txBody>
      </p:sp>
      <p:sp>
        <p:nvSpPr>
          <p:cNvPr id="41" name="مستطيل 5"/>
          <p:cNvSpPr/>
          <p:nvPr/>
        </p:nvSpPr>
        <p:spPr>
          <a:xfrm>
            <a:off x="365985" y="905669"/>
            <a:ext cx="4236280" cy="5570756"/>
          </a:xfrm>
          <a:prstGeom prst="rect">
            <a:avLst/>
          </a:prstGeom>
          <a:ln w="38100">
            <a:solidFill>
              <a:schemeClr val="tx1"/>
            </a:solidFill>
          </a:ln>
        </p:spPr>
        <p:txBody>
          <a:bodyPr wrap="square">
            <a:spAutoFit/>
          </a:bodyPr>
          <a:lstStyle/>
          <a:p>
            <a:pPr algn="ctr" rtl="1">
              <a:defRPr/>
            </a:pPr>
            <a:r>
              <a:rPr lang="ar-BH"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aditional Arabic" pitchFamily="18" charset="-78"/>
                <a:cs typeface="Traditional Arabic" pitchFamily="18" charset="-78"/>
              </a:rPr>
              <a:t>هناك تعبير قانوني: خوف له ما يبرره</a:t>
            </a:r>
            <a:endParaRPr lang="ar-SA"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aditional Arabic" pitchFamily="18" charset="-78"/>
              <a:cs typeface="Traditional Arabic" pitchFamily="18" charset="-78"/>
            </a:endParaRPr>
          </a:p>
          <a:p>
            <a:pPr algn="ctr" rtl="1">
              <a:defRPr/>
            </a:pPr>
            <a:r>
              <a:rPr lang="ar-SA" sz="8000" b="1" dirty="0">
                <a:ln w="13462">
                  <a:solidFill>
                    <a:schemeClr val="bg1"/>
                  </a:solidFill>
                  <a:prstDash val="solid"/>
                </a:ln>
                <a:solidFill>
                  <a:srgbClr val="FFFF00"/>
                </a:solidFill>
                <a:effectLst>
                  <a:outerShdw dist="38100" dir="2700000" algn="bl" rotWithShape="0">
                    <a:schemeClr val="accent5"/>
                  </a:outerShdw>
                </a:effectLst>
                <a:latin typeface="Traditional Arabic" pitchFamily="18" charset="-78"/>
                <a:cs typeface="Traditional Arabic" pitchFamily="18" charset="-78"/>
              </a:rPr>
              <a:t>«مبرر»</a:t>
            </a:r>
            <a:br>
              <a:rPr lang="ar-BH"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aditional Arabic" pitchFamily="18" charset="-78"/>
                <a:cs typeface="Traditional Arabic" pitchFamily="18" charset="-78"/>
              </a:rPr>
            </a:br>
            <a:endParaRPr lang="ar-BH"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37139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heel(1)">
                                      <p:cBhvr>
                                        <p:cTn id="7" dur="2000"/>
                                        <p:tgtEl>
                                          <p:spTgt spid="6553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wheel(1)">
                                      <p:cBhvr>
                                        <p:cTn id="10" dur="2000"/>
                                        <p:tgtEl>
                                          <p:spTgt spid="6554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5551"/>
                                        </p:tgtEl>
                                        <p:attrNameLst>
                                          <p:attrName>style.visibility</p:attrName>
                                        </p:attrNameLst>
                                      </p:cBhvr>
                                      <p:to>
                                        <p:strVal val="visible"/>
                                      </p:to>
                                    </p:set>
                                    <p:animEffect transition="in" filter="wheel(1)">
                                      <p:cBhvr>
                                        <p:cTn id="13" dur="2000"/>
                                        <p:tgtEl>
                                          <p:spTgt spid="6555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5547"/>
                                        </p:tgtEl>
                                        <p:attrNameLst>
                                          <p:attrName>style.visibility</p:attrName>
                                        </p:attrNameLst>
                                      </p:cBhvr>
                                      <p:to>
                                        <p:strVal val="visible"/>
                                      </p:to>
                                    </p:set>
                                    <p:animEffect transition="in" filter="wheel(1)">
                                      <p:cBhvr>
                                        <p:cTn id="16" dur="2000"/>
                                        <p:tgtEl>
                                          <p:spTgt spid="655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5550"/>
                                        </p:tgtEl>
                                        <p:attrNameLst>
                                          <p:attrName>style.visibility</p:attrName>
                                        </p:attrNameLst>
                                      </p:cBhvr>
                                      <p:to>
                                        <p:strVal val="visible"/>
                                      </p:to>
                                    </p:set>
                                    <p:animEffect transition="in" filter="wipe(down)">
                                      <p:cBhvr>
                                        <p:cTn id="24" dur="500"/>
                                        <p:tgtEl>
                                          <p:spTgt spid="6555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552"/>
                                        </p:tgtEl>
                                        <p:attrNameLst>
                                          <p:attrName>style.visibility</p:attrName>
                                        </p:attrNameLst>
                                      </p:cBhvr>
                                      <p:to>
                                        <p:strVal val="visible"/>
                                      </p:to>
                                    </p:set>
                                    <p:animEffect transition="in" filter="wipe(down)">
                                      <p:cBhvr>
                                        <p:cTn id="27" dur="500"/>
                                        <p:tgtEl>
                                          <p:spTgt spid="65552"/>
                                        </p:tgtEl>
                                      </p:cBhvr>
                                    </p:animEffect>
                                  </p:childTnLst>
                                </p:cTn>
                              </p:par>
                              <p:par>
                                <p:cTn id="28" presetID="22" presetClass="entr" presetSubtype="4" fill="hold" nodeType="withEffect">
                                  <p:stCondLst>
                                    <p:cond delay="0"/>
                                  </p:stCondLst>
                                  <p:childTnLst>
                                    <p:set>
                                      <p:cBhvr>
                                        <p:cTn id="29" dur="1" fill="hold">
                                          <p:stCondLst>
                                            <p:cond delay="0"/>
                                          </p:stCondLst>
                                        </p:cTn>
                                        <p:tgtEl>
                                          <p:spTgt spid="65543"/>
                                        </p:tgtEl>
                                        <p:attrNameLst>
                                          <p:attrName>style.visibility</p:attrName>
                                        </p:attrNameLst>
                                      </p:cBhvr>
                                      <p:to>
                                        <p:strVal val="visible"/>
                                      </p:to>
                                    </p:set>
                                    <p:animEffect transition="in" filter="wipe(down)">
                                      <p:cBhvr>
                                        <p:cTn id="30" dur="500"/>
                                        <p:tgtEl>
                                          <p:spTgt spid="6554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5562"/>
                                        </p:tgtEl>
                                        <p:attrNameLst>
                                          <p:attrName>style.visibility</p:attrName>
                                        </p:attrNameLst>
                                      </p:cBhvr>
                                      <p:to>
                                        <p:strVal val="visible"/>
                                      </p:to>
                                    </p:set>
                                    <p:animEffect transition="in" filter="wheel(1)">
                                      <p:cBhvr>
                                        <p:cTn id="35" dur="2000"/>
                                        <p:tgtEl>
                                          <p:spTgt spid="65562"/>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65561"/>
                                        </p:tgtEl>
                                        <p:attrNameLst>
                                          <p:attrName>style.visibility</p:attrName>
                                        </p:attrNameLst>
                                      </p:cBhvr>
                                      <p:to>
                                        <p:strVal val="visible"/>
                                      </p:to>
                                    </p:set>
                                    <p:animEffect transition="in" filter="wheel(1)">
                                      <p:cBhvr>
                                        <p:cTn id="38" dur="2000"/>
                                        <p:tgtEl>
                                          <p:spTgt spid="65561"/>
                                        </p:tgtEl>
                                      </p:cBhvr>
                                    </p:animEffect>
                                  </p:childTnLst>
                                </p:cTn>
                              </p:par>
                              <p:par>
                                <p:cTn id="39" presetID="21" presetClass="entr" presetSubtype="1" fill="hold" nodeType="withEffect">
                                  <p:stCondLst>
                                    <p:cond delay="0"/>
                                  </p:stCondLst>
                                  <p:childTnLst>
                                    <p:set>
                                      <p:cBhvr>
                                        <p:cTn id="40" dur="1" fill="hold">
                                          <p:stCondLst>
                                            <p:cond delay="0"/>
                                          </p:stCondLst>
                                        </p:cTn>
                                        <p:tgtEl>
                                          <p:spTgt spid="65553"/>
                                        </p:tgtEl>
                                        <p:attrNameLst>
                                          <p:attrName>style.visibility</p:attrName>
                                        </p:attrNameLst>
                                      </p:cBhvr>
                                      <p:to>
                                        <p:strVal val="visible"/>
                                      </p:to>
                                    </p:set>
                                    <p:animEffect transition="in" filter="wheel(1)">
                                      <p:cBhvr>
                                        <p:cTn id="41" dur="2000"/>
                                        <p:tgtEl>
                                          <p:spTgt spid="6555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65563"/>
                                        </p:tgtEl>
                                        <p:attrNameLst>
                                          <p:attrName>style.visibility</p:attrName>
                                        </p:attrNameLst>
                                      </p:cBhvr>
                                      <p:to>
                                        <p:strVal val="visible"/>
                                      </p:to>
                                    </p:set>
                                    <p:animEffect transition="in" filter="wheel(1)">
                                      <p:cBhvr>
                                        <p:cTn id="44" dur="2000"/>
                                        <p:tgtEl>
                                          <p:spTgt spid="6556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65557"/>
                                        </p:tgtEl>
                                        <p:attrNameLst>
                                          <p:attrName>style.visibility</p:attrName>
                                        </p:attrNameLst>
                                      </p:cBhvr>
                                      <p:to>
                                        <p:strVal val="visible"/>
                                      </p:to>
                                    </p:set>
                                    <p:animEffect transition="in" filter="wheel(1)">
                                      <p:cBhvr>
                                        <p:cTn id="49" dur="2000"/>
                                        <p:tgtEl>
                                          <p:spTgt spid="6555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65566"/>
                                        </p:tgtEl>
                                        <p:attrNameLst>
                                          <p:attrName>style.visibility</p:attrName>
                                        </p:attrNameLst>
                                      </p:cBhvr>
                                      <p:to>
                                        <p:strVal val="visible"/>
                                      </p:to>
                                    </p:set>
                                    <p:animEffect transition="in" filter="wheel(1)">
                                      <p:cBhvr>
                                        <p:cTn id="52" dur="2000"/>
                                        <p:tgtEl>
                                          <p:spTgt spid="6556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65565"/>
                                        </p:tgtEl>
                                        <p:attrNameLst>
                                          <p:attrName>style.visibility</p:attrName>
                                        </p:attrNameLst>
                                      </p:cBhvr>
                                      <p:to>
                                        <p:strVal val="visible"/>
                                      </p:to>
                                    </p:set>
                                    <p:animEffect transition="in" filter="wheel(1)">
                                      <p:cBhvr>
                                        <p:cTn id="55" dur="2000"/>
                                        <p:tgtEl>
                                          <p:spTgt spid="65565"/>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65564"/>
                                        </p:tgtEl>
                                        <p:attrNameLst>
                                          <p:attrName>style.visibility</p:attrName>
                                        </p:attrNameLst>
                                      </p:cBhvr>
                                      <p:to>
                                        <p:strVal val="visible"/>
                                      </p:to>
                                    </p:set>
                                    <p:animEffect transition="in" filter="wheel(1)">
                                      <p:cBhvr>
                                        <p:cTn id="58" dur="2000"/>
                                        <p:tgtEl>
                                          <p:spTgt spid="6556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heel(1)">
                                      <p:cBhvr>
                                        <p:cTn id="63" dur="20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34">
                                            <p:txEl>
                                              <p:pRg st="0" end="0"/>
                                            </p:txEl>
                                          </p:spTgt>
                                        </p:tgtEl>
                                        <p:attrNameLst>
                                          <p:attrName>style.visibility</p:attrName>
                                        </p:attrNameLst>
                                      </p:cBhvr>
                                      <p:to>
                                        <p:strVal val="visible"/>
                                      </p:to>
                                    </p:set>
                                    <p:animEffect transition="in" filter="checkerboard(across)">
                                      <p:cBhvr>
                                        <p:cTn id="68" dur="500"/>
                                        <p:tgtEl>
                                          <p:spTgt spid="34">
                                            <p:txEl>
                                              <p:pRg st="0" end="0"/>
                                            </p:txEl>
                                          </p:spTgt>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heel(1)">
                                      <p:cBhvr>
                                        <p:cTn id="71" dur="2000"/>
                                        <p:tgtEl>
                                          <p:spTgt spid="39"/>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heel(1)">
                                      <p:cBhvr>
                                        <p:cTn id="74" dur="2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1">
                                            <p:txEl>
                                              <p:pRg st="0" end="0"/>
                                            </p:txEl>
                                          </p:spTgt>
                                        </p:tgtEl>
                                        <p:attrNameLst>
                                          <p:attrName>style.visibility</p:attrName>
                                        </p:attrNameLst>
                                      </p:cBhvr>
                                      <p:to>
                                        <p:strVal val="visible"/>
                                      </p:to>
                                    </p:set>
                                    <p:anim calcmode="lin" valueType="num">
                                      <p:cBhvr additive="base">
                                        <p:cTn id="79"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1">
                                            <p:txEl>
                                              <p:pRg st="1" end="1"/>
                                            </p:txEl>
                                          </p:spTgt>
                                        </p:tgtEl>
                                        <p:attrNameLst>
                                          <p:attrName>style.visibility</p:attrName>
                                        </p:attrNameLst>
                                      </p:cBhvr>
                                      <p:to>
                                        <p:strVal val="visible"/>
                                      </p:to>
                                    </p:set>
                                    <p:anim calcmode="lin" valueType="num">
                                      <p:cBhvr additive="base">
                                        <p:cTn id="85"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7" grpId="0" animBg="1"/>
      <p:bldP spid="65549" grpId="0"/>
      <p:bldP spid="65550" grpId="0" animBg="1"/>
      <p:bldP spid="65551" grpId="0"/>
      <p:bldP spid="65552" grpId="0"/>
      <p:bldP spid="65561" grpId="0" animBg="1"/>
      <p:bldP spid="65562" grpId="0"/>
      <p:bldP spid="65563" grpId="0"/>
      <p:bldP spid="65564" grpId="0" animBg="1"/>
      <p:bldP spid="65565" grpId="0"/>
      <p:bldP spid="65566" grpId="0"/>
      <p:bldP spid="32" grpId="0"/>
      <p:bldP spid="39"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ثلث قائم الزاوية 5"/>
          <p:cNvSpPr/>
          <p:nvPr/>
        </p:nvSpPr>
        <p:spPr>
          <a:xfrm flipH="1">
            <a:off x="613954" y="2168434"/>
            <a:ext cx="11578046" cy="46895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1195921" y="712540"/>
            <a:ext cx="5576713" cy="542812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lvl="0" algn="ctr" rtl="1"/>
            <a:r>
              <a:rPr lang="ar-BH" sz="8000" b="1" dirty="0">
                <a:solidFill>
                  <a:srgbClr val="FFFF00"/>
                </a:solidFill>
                <a:effectLst>
                  <a:outerShdw blurRad="38100" dist="38100" dir="2700000" algn="tl">
                    <a:srgbClr val="C0C0C0"/>
                  </a:outerShdw>
                </a:effectLst>
                <a:cs typeface="Traditional Arabic" pitchFamily="2" charset="-78"/>
              </a:rPr>
              <a:t>حقوق </a:t>
            </a:r>
          </a:p>
          <a:p>
            <a:pPr lvl="0" algn="ctr" rtl="1"/>
            <a:r>
              <a:rPr lang="ar-BH" sz="8000" b="1" dirty="0">
                <a:solidFill>
                  <a:srgbClr val="FFFF00"/>
                </a:solidFill>
                <a:effectLst>
                  <a:outerShdw blurRad="38100" dist="38100" dir="2700000" algn="tl">
                    <a:srgbClr val="C0C0C0"/>
                  </a:outerShdw>
                </a:effectLst>
                <a:cs typeface="Traditional Arabic" pitchFamily="2" charset="-78"/>
              </a:rPr>
              <a:t>اللاجئ في الدين</a:t>
            </a:r>
            <a:endParaRPr lang="ar-SA" sz="8000" b="1" dirty="0">
              <a:solidFill>
                <a:srgbClr val="FFFF00"/>
              </a:solidFill>
            </a:endParaRPr>
          </a:p>
        </p:txBody>
      </p:sp>
    </p:spTree>
    <p:extLst>
      <p:ext uri="{BB962C8B-B14F-4D97-AF65-F5344CB8AC3E}">
        <p14:creationId xmlns:p14="http://schemas.microsoft.com/office/powerpoint/2010/main" val="312756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3E3C124-C64D-47DC-ACC1-06EBA1E7F7F0}"/>
              </a:ext>
            </a:extLst>
          </p:cNvPr>
          <p:cNvSpPr>
            <a:spLocks noGrp="1" noChangeArrowheads="1"/>
          </p:cNvSpPr>
          <p:nvPr>
            <p:ph type="title"/>
          </p:nvPr>
        </p:nvSpPr>
        <p:spPr>
          <a:xfrm>
            <a:off x="763844" y="357303"/>
            <a:ext cx="9813046" cy="1574735"/>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ar-SA" altLang="ar-BH" sz="5400" b="0" dirty="0">
                <a:solidFill>
                  <a:srgbClr val="FFFF00"/>
                </a:solidFill>
                <a:latin typeface="ae_AlArabiya" panose="02060603050605020204" pitchFamily="18" charset="-78"/>
                <a:ea typeface="+mn-ea"/>
                <a:cs typeface="ae_AlArabiya" panose="02060603050605020204" pitchFamily="18" charset="-78"/>
              </a:rPr>
              <a:t>حقوق اللاجئ في الأديان السماوية</a:t>
            </a:r>
            <a:endParaRPr lang="en-US" altLang="ar-BH" sz="5400" b="0" dirty="0">
              <a:solidFill>
                <a:srgbClr val="FFFF00"/>
              </a:solidFill>
              <a:latin typeface="ae_AlArabiya" panose="02060603050605020204" pitchFamily="18" charset="-78"/>
              <a:ea typeface="+mn-ea"/>
              <a:cs typeface="ae_AlArabiya" panose="02060603050605020204" pitchFamily="18" charset="-78"/>
            </a:endParaRPr>
          </a:p>
        </p:txBody>
      </p:sp>
      <p:pic>
        <p:nvPicPr>
          <p:cNvPr id="8" name="صورة 5" descr="كنيسة.bmp"/>
          <p:cNvPicPr>
            <a:picLocks noChangeAspect="1"/>
          </p:cNvPicPr>
          <p:nvPr/>
        </p:nvPicPr>
        <p:blipFill>
          <a:blip r:embed="rId2" cstate="print"/>
          <a:stretch>
            <a:fillRect/>
          </a:stretch>
        </p:blipFill>
        <p:spPr>
          <a:xfrm>
            <a:off x="6166911" y="2250743"/>
            <a:ext cx="4793437" cy="3724275"/>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1137082" y="2250743"/>
            <a:ext cx="4533285" cy="3724275"/>
          </a:xfrm>
          <a:prstGeom prst="rect">
            <a:avLst/>
          </a:prstGeom>
        </p:spPr>
      </p:pic>
    </p:spTree>
    <p:extLst>
      <p:ext uri="{BB962C8B-B14F-4D97-AF65-F5344CB8AC3E}">
        <p14:creationId xmlns:p14="http://schemas.microsoft.com/office/powerpoint/2010/main" val="35174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4" descr="data:image/jpeg;base64,/9j/4AAQSkZJRgABAQAAAQABAAD/2wCEAAkGBhQSEBQUEBQUFRUQFBQUFBAUFBUQFBUVFRQVFBQUFBUXHCYeFxkjGRIUIC8gIycpLCwsFR4xNTAqNSYrLCkBCQoKDgwOGg8PGSkkHyQpLCwsKSwpLCksLCksLCwsLCwsKSwsLCksLCksKSwpLCwsKSksLCksLCwpLCwpLCkpLP/AABEIAOEA4QMBIgACEQEDEQH/xAAbAAACAwEBAQAAAAAAAAAAAAAAAgMEBQEGB//EAEQQAAIBAgQDBQQJAQUGBwAAAAECAAMRBBIhMQVBURMiYXGRBjKBoRQjQlJiscHR8PFykqLC4QcVFiQzglNjc7Kzw9L/xAAaAQEAAwEBAQAAAAAAAAAAAAAAAwQFAgEG/8QAKhEAAgIBBAEDBAEFAAAAAAAAAAECEQMEEiExQQUiURMUMmFxM4GRofD/2gAMAwEAAhEDEQA/AMCnwcFQe2pjMAQCdRdc9mHIaOL9QNNYPwYBSRWpnLcWBFyQBouve1ZBf8XgbZ9oWgGnR4EDp2qX7mg11bKSB1sG15d066XgvBBp9bT1y5hmUEA32sTfT5385l2haAbCcFS3/UUlgMoDqApYNYMedrIT8fCJW4Ot1CVaZLMAxLAWUlgH3sAAuoudwZlWhaAai8FXIWNVSMrkBLMTlUEXvbW5F+gBPSZVp207aALlhljWhaALlhljWhaALlnbTtpy0A5aGWNC0AXLDLGtC0A5actGtC0AW07adtC0AXLDLGtC0AXLDLGtC0AW0LRrQgC2hGhAO2haNaFoAtoWjWnLQDloWjWnLQDloWnZ20AW0I1pscK9l6tbUCw+8dB6/teepN8I5lJRVtmKBLNDhrubAfDc+g1nv+H+x1KmBn756e6P3PrNalh1QWRQo6AAflLUNK32Z+T1CEeIqzwWF9jKrbhh52T8zf5TUoewY+0R/eJ/KetnRJ1poIqPX5X1weZ/4FTw9W/eRVfYVORt8W/W89eJwrOvt8fwcfe5vk8BifYdx7rX9D+0ysV7PVk3W46ifT3SV6lOcvSRfTOo+pTj+Ss+TshBsRY9DOWn0THcJpuO8o8xoZ5viHsuVuaRuPunf4GV56WUeVyXsPqGPJw+GefhaO9MqSCCCNwdDFlU0DloWjWhaALC0a0LQBbQjWnLQDkJ2EAa0LRoQBbQtGhAFtCNC0AW0lw2EZ2CoCxOwElwHD3rVFp0xct6AcyTyAn1P2d9lUw6d3ViO8/M9QB0kkI330QZcqguOX8GFwH2JVLNX7zfd5Dz6z1VPDGwCroNBYWH7S+6Kg0Uk/eI0kf0lmsNLk72/K+0sxdL2Iysrc5e9/2RX/3c55AeZjrwk/aYfAX/ADmqRI6lQKLsbShLW526j/o7+3xrllNeErzLH0H6RMVgURb971H7SY48G+RSx8uUo4hXN2YG3jew8ryxp1mlK8kq/RFkeOMfarIbjl8zeMJFHUzUKV2DrIKiS5SolyAOcujgo5tr4D9TIpZ4Q7Z2sE59I83VSUqyT02K4GQLoc3gRYzExWFZTZlIP82k2LPjn0yDJhnj7R5/iPD1qDvDXkw3E8zjeHtTOuo5N+/jPdvhAULFtb+6Bc26nUaTJxdAG43HiJzkwwy3XZb0+qyYaT5R5C0LS9juHlNR7plO0yZ43B0z6DHkjkjaFtC0bLCcEgtoWjWhlgC2hGywgDWhaNC0AW05aPaFoAto1CgXYKoJZiAFGpJOgtC0+i/7OvZkIv0qsNSD2QPIX1fzNrDwnjdHM5bVZs+yXskMLTGYXqML1H6dEHgJvI2oAtfW7foIq4gu1l0EsNQGgtzncpbaUij+dtFbF4jQjQ389DIME4DEnTQ2PpO4inZiLW1+UhIluMFspeSnOUt9/BPi8Xbur8WH6TOfXf56yciRsskxYo41wVss5TdkSuVNwbHqJypWZveJPh/pGYREUEgE2F9T4Sel3RDz0CYdm1AuBzhStmF9ri/lzmjh3XNanYKB3ieZ257SA8Nu9kOn3twPj18JB9wrafBOsL4ceTToMgNky7ctSfjIMbVsyhj3Tuo38Ph+0mpYbKoF75SSDaI2B7wLMSQb8gNNhaZiePdbdmjUqpIlV/A2t0sPDWVHww53OtwCSQD4CXmGmg35f0kFVZTlkcX7DuUbXJnVcGhuCq6+A85Sq8OTWygZhYjkR4zVdZWqrI/r5F1JkbhH4PPYnglIhgVt4gnXTe3x+U8TxrgpoNpqjHut+h8Z9KrJMviGDWojKwuGH8t4yRaqbfudkmN7HwfN7QtLOOwZpuVbcbHqORkFpdT3Ky+nYtoWjWhaenotoRrQgDWhljWhaALlhaNaFoBo+zfBjicSlPl7zkclG/xOg+M+2LQULlsAoFgo0AA2A6Txn+zbhWSiarDvVjp/YXQerXPwE9lSY6366H9JWbbk2vBVnK3R2jSyjbXnFOKubDTxv/LxKuPCkgC9t/PpKbVMx5eWwlzHgcuZlWeVR4iSYo94632/pIjOzjS9FUqKsnbsRojCSNEM7RA0RMJGRJiI+ES7jS9tdZ05bYtnChuaRDh2AIzKGBPp5TbQW0GnygaYvsPQTOxeMJuF0yncaEzJm3qpVHiuzQhFYI8s1CQNTOg3GljfXTaYlPFlQDe5JIIO9rCTDGBRmQ2F9VOq3/DbbnD0jRLHUpmg5F5XeqAxW4uBcr4eMeti1XLcmzWANrjXx+Mya3CmNQtntcnUe9ry08JBjwwdvI6E5tfirL3aBgCuxv1625yKtbTp+vSVcLQqo2UkOnUnUeIi8Ywvu1LZghuUJOo6gDnI/t4PJtUlT8nm+W26GrbaTPrrNENnUFbWPMjXyEqVqf8ABKsoOLpnZ5T2m4fmTOBqm/iv+m88pafRsQgsQRvpY9J4LHYXs6jLyB08jqPlLenlxRawy4orZYZY1oWlonFyzke0IA2WGWNaFoAuWPQol2VV3YhR8TYfMzlpsex+Ez42l0Qlj/2qSPnacydJs8k6Vn1Th+GFOmtMbIqoPJRaHEMXkAVdC2t+g2/nlO1cUEQseXLz2mI+JLElz5nkPCNBgc3ul0Y2ozbVS7ZdR5MpmdRxYL5Nmy58p3yZsua3IZgRbeWkxAzEX1ChyOikkA+qn0mu6KsbLJnZAcUgTtCyhLZy5IC5bXzFjoBaZZxtbFaYYmjRO+KZbVHH/kU25bfWMPIc5E3RYjCzTGLQ1WphgXVc7INSqk2Ga2176A6mSGZeHw4oFqGFpjTsXZi12PaNUV6rs2rsMl9b3vK/DeK1amCw706eerWRQxc5EVlBDO53tdb2GpzTxT+T2WK+TYaFK+YZN5RwtE09Hc1azi7ZQFJ1JAC/YUXsCdJrcOwjglqhA0sEGoHiWOrH0HhPMuZRjz/g4hiblS6+SyaTG3ftprbe/PWRjAoOV/MyLDcZR61eitxUw5W6nTMrLmV1P3SSV8CIUMaSEDr9YQvaKpDLTYgEhm2AvfTc9Ocx3mmuFwXnjj55DGYZRTJVdbXuPPf0mPXxDGwbl/Lx8XXP056blhSqYPMTeyoyVWub8rqTr+Gc4up+iV6wBDik7pe91VEJQEdbanxY9JcwarZSnyQZtNu5i6/QjYpigUk2BuCLydOMNoCB4tciO7q/0Qj3KhtlPR8NUZb+IIElocOUuwZCoDAK2a4YFVJYAG41JGvSSS1OCfE4nEcGSNUyxhK2dA1tyRp4HeNiUzIV1sQR631Ej4NUzYenfcBlYfiVmVr/ABUyapUUGxOv3Bdm/ujWZOSlP2cc8GhHG6pmdh8KUUgm4BNuVh/WLUFtf4ZcDZgSARqRZhlOnhK1ZJxkcnK5BQ28IysUJ5L2kw/eVuoyn4aj8z6T2GJ5/wA8p53j1K9I/hIP6frOsT91iPDPL2hljWhaaJaFywjWhAHtC0a0LQBbT0XsWctSq43SibHxZgBPPWnpfYujmasgIBdFAv4OCflPVVq+ivqG1jdG5RxfdbOSSwUA6kmxvb0jU+RIN+XO3ppfxkT4taVQjuhWcooa/ePJepJtpDFYiirIUfM5IpEC5ylmF7qDoL5QSRpcC+s2FKK8dnzuxvn4OlB9MpubgihWUWOhHaUrgjmO9fzlmo9qwbKWJoVVyaXbI9Nguumudhr1lR6n11E9Vrp6hH/+uWWqfW0j4Vh6qjf5JHKPZLGfQYfhpcK+LKkJ/wBPDLpQpW93N/4rDkToOSjeaZrM17XRebnQn+yDt5n05ylhTvmBJVyAzAXawADADQaabDUXtrI8ZxvDo4SrWpK4OiM45ixDC+gIP2pw40iVZHJ0i5Sa2NP4sMn+Gu//AO5DwJv+VojohFv7DFT6WnO1/wCbU9cM+u40rUiP/d85mUKQD4d8js1OvjKWcNZaatVrHM67Ed1f5YThcMmu4no8GETXqTlUAs7Hmbc/jt1lxazFxmIQG5WmLFmC2vmbbS40HqZi4vjj4dV7DDtiKtUvamhVDkTLmYseQzjTXUzPPt/RVg2Mw2Iw7pdQ70i6rmtmAdRsbDlM3Ub5TdLos4VUEafHn+j10xg9zKKOJA5U816dX/sdtfBz0miagQoiLox3UaAWuSSBz01O95Wq8coVFokEVKWNY00OU5Gujt3gRscpGvWZWDx5webC1LvYXwRJ71VSQoolvvIzAEn7NjyMq05KvKJeyfGAPxFULDKMMzVQei1UZVJ2sc2o6ecvY9+0o1VUZg9Ooua+VTdGHdvqd+WkpJg+zxNENZmejiTVYj32L4Zr68tAAOSqBymgldjUZSpy2sGtYba7ixvfkTsJy/B6V2q5qOGf8eGb+/lU/wDyGXlZ290ZB95hdj/ZXl8fSZOFe+Bw/wCFcH/hqUQfymhWxVRa1JVpFqdQPnqhgOzKgFAV5g94edpyzpEHCMGCwa7Dsq+JFgSFJNRwMw+0MraeM3WqKCVF2bmqjMfiRt8ZmcDbXEDpiX/xU6Tf5prYRbE6qFsAqgBbX3uLb3GnmZZSU1ZYiuChWwzZr5Qg5gsGJ8wBp6zx1HEtSwZW5LUWqgN+GhXYZDfcZEK36Ge1eqiDL2pcs1VhmYM1g/fC25KWAtyFhPEYhgwxA5dtigPJz2n+eT4Y/VlUlaRxPhWi7iG+6QRc7jUa7Ej9uUyeJDNTYc7HY38p3D4gFkVil6igopGZmbKrHKNhpeU6+PVnK03RgLhwpGhINgQBsNdbnWRS07jk2og3eTz1oWjWhaTFsS0I9oQDtoWkloWgEdprcAqlHLKGJAB7oDHQ9L3PwvM20tcMa1TzBH6/pJcCuaK2p/pSPUY3ihq1FNOliGLBRlFBkGbX7VXKvzhV4NUVXYUkWrWsTqGOYZezR3A1uaY0Gl722k/AcW3aKl7qc2h1sbX06bTcxPBaNV+0qUlep3RnYXPcYsmvUG5+Jneq1L001Bq+DKwqGRWrR4niz4xkz06SUWosXsWGJqN3CjZFAC2AYmzG5sLCXPprph6FesD9WA1Y5SCEdGUvkGotdWIGwnoeKcHdnzIdWOqrZPLXU+diJkVgy3UlkOguLFhqL73B0/OWsE45o3F8/BHlexpOPFkX/FGFVcxxNEi9wA2ZjfkEF2JvytPN8S4OrOcScO9PC1CvbrYGu92Zu3CMGNNSxUGxuRyE9M1JEzvTWklQjSrkVbMdLlrXtcy39JN7pqTchr2X4nc/D5SV45P8jyGWEOYLv5Mmpxu3ZYjD0Kz4emjYcgJlYh8jK1NDqVBpKtzb3vCWMZxSpSpDsqDM7Z8RVpMQOypFy75urnWwHMHe0vGo1j3izbjYXIsQB02trffeLQr5hnAZc50V1ytlAsAQfifjPFjd9nrzx7rg77R42kmDpYhX+tot2mGyamoW1KW+0rJ73S1+UhwGEq8SppVxlQdhVUVEwVElKeUm9Pt3Ornum40FwJW4NwbD4Sr2lKldqjZWJbNkRr5woOw8Nze15bxvtNQ4e6KyuuHqUFFJkXtAr03ctTIPg626WmbqcU4vhcvyX8OWEo1Fk/Ga47KktFQhoVKFRFFsq5WCFBy9x29RHx+JpVK1FqjhXpVKS0KYNmao7DtDbcg09L7AFjKnBaT4l1xDUuwoIc1DD2Cu72Nq9UDQWBOVb76zWrcPw5xX0jKhxGUUw5a7BRf3Vvod9ekrTlGtsYu0uWdJ7XyyUWeuGBuKQrJtsW7HT0Un4yXiGPp0afaVGCou5PW+gA5knYDUzznF+EYxa7VcBWpoK+XtaVYXXMihQ6d06lQL7bc5Nwz2bKuK+NqnE119w2ApUv8A0k0F/wAVr6cpUajVtndouYumaWANgT2NOm9gNfq3Wowt17pEz8b7dURlqYcmtRpkHEVEUk01dSKYANrsXykgbAeM2KeHtXapmch6a0+yJ7i5SzFgOpzW+EbD4ZKQy0kVASWyoMoJO505zzdCueTpSMShxfFU6jVKOEeqmPIqIrEU2ouAtMdr0Vlpo3XUiT16GNYVEq10RAyvTrUVPadqbVArBjl7NTcW3IC67zVruW0VioGjMLEk8wCbzCxvHcTSxFSlTwtSsKhVqNUHLSANNFYVWtoFYN42MnxZeeES7yTiGHZforMczUXdc7hQ1QVkbt2AGzXs1htaUKjAM3MO7O3QDKqm55aJCojBy2IcVKxFmZQclJTr2dFTsuguTqSNdgBSr18pv/qCJu4Mb2bqqytkyq6I6DvRCtWqgpTCZWNMJoFshdrkuQG0CgXPpMyqlOm5NOl2ZIy2uc2UsG7ykkJqNBvqbgThWnTINNLFfdZmaoUHSnmJyDytKpq5nuf5YTx4drc2cb7aSGtC0ktC0zTTI7Tse0IA9py0e0LQBLSTDtlYHoZy0LTqL2STOJRU4tM9dwDEKlQs/JGP5E7eAM9PgceroGWx2uOYNgdZ87w9W6j0nr/Z3EKaNhbMCcw56nQ+Vrekn9TwRlj+urswMEnGbxs3RVmPx7Bs2V1Um4IIGugtY2+JmhnnRVmLptTLBNSLeSCyKmeUDyVanWb1fh9NzdhqftAkE+J6zExuBamddQTYN+45T6fTa/HqHt6f7MrLp54+e0czzpeQK87ml6iAZm/P9DF7YgW0IvexAYXGxAI0MUtEYxtT7CbXRI+Mc3u51370rrVIII0INwZxjEJnShFdI63SZvcIxbvmzm4Wx2G55C1pp3GnPn08/wAp57g2NCtlbZyNfHYDyM3aht+W9/PWfK+o4tmVtKl4NjTS3QuwNUxRW67eP86yJmidsACOo/rM2PLLCZIMTcCxFtdrW/m8pcT4pkFh7xGg5DxM6XCLYDRRoB4Ty2JxZdiSd/5aaug0qzZNz6RFlzOC/bHq4m9yTqecpVcTyO3zHlEq1pRrVZ9I1XRUUrFxRsfyI2I8JHgxdieg/ORmvyO3zB6j9uct4OlZetze/hy/njKeplth/Jc08d0v4JbQtHtC0yDVEtCPaEAfLOWj2haAJadtGtC0Aeg9tOs0eF44pVUg2FwD5HeZdpw1SD4jUGammyLJjeKRjazDtmskT6K1f1nFxEyMPjcyK1/eF7Drz+ckFefK5IOMmn4JlyrNha0y+PY4WCc7hj4b2EZMRMLitf65vh+Qml6ViU89vwitqm1j48kq1JIKkoJVkq1J9ZRkUWS04TIhUgWgDMZGTAtELT0HQ09RSrXUHfMAfW08xhUzVFXqdfLc/KehY20HoJ8/6zJe2JpaJcMlZr9OfQdJXqHa4nHvb+CQNWtpzHpMBGgFZwQdbDUePMTyFySANSeU1eLcZC3VdTa3gP8AWZtOoEpZ/tEGxPjoLTf0Tlp8e5r8nwiplSnKl4KFepYkdCR6SlVqzlavKdSrNlsjiieimdwBz38uc3Qsp8JwmVcx3f5Dl6y/aY+pyb5UvBr6fHsVvyJaFo9oWlUsiWhHtCAPkhkljs4ZIBXyQySxkhkgFfJEq0bjxlvJOZJ1CTg7RxOKmnFneB4zQ0zupJHlufQzZSpeYFSgVYOnvLy+8OY9JoUsWCuYHTXfS1twfKVtXj3S3x89lLY8fH/UPxDippZbAHNfU7aW0085jvjC7EndjeQcTx+d/BRbcEX5kEcpXFWbuh08cME65fZn5m5OvBpJXk615kitHGJmhZUcDXFedGImSMVO/S4s52Gqa0javM04yK2LntjYaK4oqQwOoNxPRU8XnUH7wBt5zxDYqbHCuJ3S3NNPhymP6ti3wUkumXdN7eDbevzlPFY9UBJ0F7f09JWrY0DVjYdZ5ziXFM5sPdB0H7zI0ekeWfPRcnNJfsWtXuSepPznOIcSz2AFgvKUXqyB6k+olji2m/HRUjaGqVJZ4TgDUbM3uqfU9P3icN4a1Zuij3m/QeM9XSwoRQFFgBYCUtTnrhF/T4b9zIezhkljJDJMw0CvkhkljJDJAK+Sdk+SEAsdnDs5YyQyQCvkhkljJDJAIMkMknyQywCDJIqmH3t9rccj+xloxS4g5lFSVM8ni8OUYg3tyJkXaT1GLpo4s4v47EeRnnsbwwpqhzD/ABenP4TWw6mLVPsy8ullF3HlEPazhrSsXiGpLW8quJbNec7eUjUnDVnm492Fw4iKcRKZqxTUjce7C4cRHp45lvlJF97TO7SAeeNqSpnqjRcqYknck/G8jNSQZ5NhsMzmyC/jsB5meboxR0oNvgQtNXhHs49azPdafXm3l4eM0+E8DpJZqpFRun2B8Ofx9J6AYoSlm1PiBdxabzIr0sCEUBQABsJ00pY7cGKWEz3yXlwQZJzJLGWGSAV8k7kk+SGSAQZISfJCAT9nDs5NlhlgEPZw7OTZYZYBCUles1pdKyGtQvAMivi7TPrcQM2K/DryhW4QYBkVuJmUqvFTNatwU9JSrcDPSAZFfiV95VPEhzHpNWrwI9JTqcBbpJY5Zx8kcsUJdorDiKdbeYtHGKU7MvqJHU4A3SV39n26SZaqXlEL0sfDLhrDqPURWrr94eome3s83ScX2ebpOvu38Hn2q+S42OQfaHwN/wAoh4mvK5+UjT2fbpLFPgDdJG9TJ9HS00V2cp8Q8Jfo8XIkdLgLdJapcCbpIJTlLtk8YqPSJqXGGlylxUyKlwM9Jdo8EM5OiajxIy9QxhMho8HMv0OG2gFmg95ZCxKOGtLISARZIdnJssMsAh7OEmywgEmSGSNCALkhljQgC5YZI0IAhpxTRElhAIDhhEOCEtQgFFuHL0iHhS9JozkAzDwdekQ8EXpNaEAyP9xL0nP9xL0mxC0AyRwNekYcGXpNSEAzRwlekkHDF6S9CAVRgR0jjCCWZyARCgIwpxp2ALlhadhAOZYZY0IAuWdnYQAhCEAIQhACEIQAnIQgHYQhAOQhCAEIQgBCEIAQhCAEIQgDRYQgBOwhAOQhCAdhCEAIQhAP/9k="/>
          <p:cNvSpPr>
            <a:spLocks noChangeAspect="1" noChangeArrowheads="1"/>
          </p:cNvSpPr>
          <p:nvPr/>
        </p:nvSpPr>
        <p:spPr bwMode="auto">
          <a:xfrm>
            <a:off x="10606089" y="-1028700"/>
            <a:ext cx="2143125" cy="2143125"/>
          </a:xfrm>
          <a:prstGeom prst="rect">
            <a:avLst/>
          </a:prstGeom>
          <a:noFill/>
          <a:ln w="9525">
            <a:noFill/>
            <a:miter lim="800000"/>
            <a:headEnd/>
            <a:tailEnd/>
          </a:ln>
        </p:spPr>
        <p:txBody>
          <a:bodyPr/>
          <a:lstStyle/>
          <a:p>
            <a:endParaRPr lang="ar-BH"/>
          </a:p>
        </p:txBody>
      </p:sp>
      <p:pic>
        <p:nvPicPr>
          <p:cNvPr id="2" name="Picture 1"/>
          <p:cNvPicPr>
            <a:picLocks noChangeAspect="1"/>
          </p:cNvPicPr>
          <p:nvPr/>
        </p:nvPicPr>
        <p:blipFill>
          <a:blip r:embed="rId2"/>
          <a:stretch>
            <a:fillRect/>
          </a:stretch>
        </p:blipFill>
        <p:spPr>
          <a:xfrm>
            <a:off x="486695" y="1946789"/>
            <a:ext cx="11475741" cy="4704736"/>
          </a:xfrm>
          <a:prstGeom prst="rect">
            <a:avLst/>
          </a:prstGeom>
        </p:spPr>
      </p:pic>
      <p:sp>
        <p:nvSpPr>
          <p:cNvPr id="6" name="Rectangle 2">
            <a:extLst>
              <a:ext uri="{FF2B5EF4-FFF2-40B4-BE49-F238E27FC236}">
                <a16:creationId xmlns:a16="http://schemas.microsoft.com/office/drawing/2014/main" id="{43E3C124-C64D-47DC-ACC1-06EBA1E7F7F0}"/>
              </a:ext>
            </a:extLst>
          </p:cNvPr>
          <p:cNvSpPr>
            <a:spLocks noGrp="1" noChangeArrowheads="1"/>
          </p:cNvSpPr>
          <p:nvPr>
            <p:ph type="title"/>
          </p:nvPr>
        </p:nvSpPr>
        <p:spPr>
          <a:xfrm>
            <a:off x="3038167" y="194693"/>
            <a:ext cx="6927635" cy="1574735"/>
          </a:xfrm>
          <a:ln w="38100">
            <a:solidFill>
              <a:schemeClr val="accent1">
                <a:lumMod val="60000"/>
                <a:lumOff val="40000"/>
              </a:schemeClr>
            </a:solidFill>
          </a:ln>
          <a:effectLst/>
          <a:scene3d>
            <a:camera prst="orthographicFront">
              <a:rot lat="0" lon="0" rev="0"/>
            </a:camera>
            <a:lightRig rig="chilly" dir="t">
              <a:rot lat="0" lon="0" rev="18480000"/>
            </a:lightRig>
          </a:scene3d>
          <a:sp3d prstMaterial="clear">
            <a:bevelT h="63500"/>
          </a:sp3d>
        </p:spPr>
        <p:txBody>
          <a:bodyPr>
            <a:normAutofit/>
          </a:bodyPr>
          <a:lstStyle/>
          <a:p>
            <a:pPr>
              <a:defRPr/>
            </a:pPr>
            <a:r>
              <a:rPr lang="ar-BH" sz="6000" dirty="0">
                <a:ln w="5000" cmpd="sng">
                  <a:solidFill>
                    <a:schemeClr val="accent1">
                      <a:tint val="80000"/>
                      <a:shade val="99000"/>
                      <a:satMod val="500000"/>
                    </a:schemeClr>
                  </a:solidFill>
                  <a:prstDash val="solid"/>
                </a:ln>
                <a:solidFill>
                  <a:schemeClr val="accent1">
                    <a:lumMod val="60000"/>
                    <a:lumOff val="40000"/>
                  </a:schemeClr>
                </a:solidFill>
                <a:effectLst>
                  <a:reflection blurRad="12700" stA="48000" endA="300" endPos="55000" dir="5400000" sy="-90000" algn="bl" rotWithShape="0"/>
                </a:effectLst>
                <a:latin typeface="Traditional Arabic" pitchFamily="18" charset="-78"/>
                <a:ea typeface="Batang" pitchFamily="18" charset="-127"/>
                <a:cs typeface="Traditional Arabic" pitchFamily="18" charset="-78"/>
              </a:rPr>
              <a:t>كيف أكرم الإسلام اللاجئ</a:t>
            </a:r>
          </a:p>
        </p:txBody>
      </p:sp>
    </p:spTree>
    <p:extLst>
      <p:ext uri="{BB962C8B-B14F-4D97-AF65-F5344CB8AC3E}">
        <p14:creationId xmlns:p14="http://schemas.microsoft.com/office/powerpoint/2010/main" val="407746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822723" y="2680029"/>
            <a:ext cx="6710515" cy="2982037"/>
          </a:xfrm>
          <a:prstGeom prst="rect">
            <a:avLst/>
          </a:prstGeom>
          <a:ln w="19050">
            <a:solidFill>
              <a:srgbClr val="FFFF00"/>
            </a:solid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lvl1pPr algn="ctr" defTabSz="914400" rtl="1">
              <a:lnSpc>
                <a:spcPct val="90000"/>
              </a:lnSpc>
              <a:spcBef>
                <a:spcPct val="0"/>
              </a:spcBef>
              <a:buNone/>
              <a:defRPr sz="6000" b="1" i="0" cap="all">
                <a:solidFill>
                  <a:srgbClr val="FFFF00"/>
                </a:solidFill>
                <a:effectLst>
                  <a:outerShdw blurRad="38100" dist="38100" dir="2700000" algn="tl">
                    <a:srgbClr val="C0C0C0"/>
                  </a:outerShdw>
                </a:effectLst>
                <a:latin typeface="Traditional Arabic" pitchFamily="18" charset="-78"/>
                <a:ea typeface="+mj-ea"/>
                <a:cs typeface="Traditional Arabic" pitchFamily="18" charset="-78"/>
              </a:defRPr>
            </a:lvl1pPr>
          </a:lstStyle>
          <a:p>
            <a:endParaRPr lang="ar-LB" sz="4000" dirty="0">
              <a:effectLst/>
            </a:endParaRPr>
          </a:p>
          <a:p>
            <a:r>
              <a:rPr lang="ar-LB" dirty="0">
                <a:effectLst/>
              </a:rPr>
              <a:t>لا تضطهد الغريب ولا </a:t>
            </a:r>
            <a:r>
              <a:rPr lang="ar-LB" dirty="0" err="1">
                <a:effectLst/>
              </a:rPr>
              <a:t>تضايقه،</a:t>
            </a:r>
            <a:r>
              <a:rPr lang="ar-LB" dirty="0">
                <a:effectLst/>
              </a:rPr>
              <a:t> </a:t>
            </a:r>
            <a:endParaRPr lang="ar-BH" dirty="0">
              <a:effectLst/>
            </a:endParaRPr>
          </a:p>
          <a:p>
            <a:r>
              <a:rPr lang="ar-LB" dirty="0">
                <a:effectLst/>
              </a:rPr>
              <a:t>لأنكم كنتم غرباء في أرض مصر</a:t>
            </a:r>
          </a:p>
          <a:p>
            <a:endParaRPr lang="ar-LB" sz="4000" dirty="0">
              <a:effectLst/>
            </a:endParaRPr>
          </a:p>
        </p:txBody>
      </p:sp>
      <p:pic>
        <p:nvPicPr>
          <p:cNvPr id="6" name="صورة 5" descr="1كنيسة.bmp"/>
          <p:cNvPicPr>
            <a:picLocks noChangeAspect="1"/>
          </p:cNvPicPr>
          <p:nvPr/>
        </p:nvPicPr>
        <p:blipFill>
          <a:blip r:embed="rId2" cstate="print"/>
          <a:stretch>
            <a:fillRect/>
          </a:stretch>
        </p:blipFill>
        <p:spPr>
          <a:xfrm>
            <a:off x="459357" y="2593087"/>
            <a:ext cx="4096373" cy="3068979"/>
          </a:xfrm>
          <a:prstGeom prst="rect">
            <a:avLst/>
          </a:prstGeom>
          <a:ln>
            <a:noFill/>
          </a:ln>
          <a:effectLst>
            <a:outerShdw blurRad="292100" dist="139700" dir="2700000" algn="tl" rotWithShape="0">
              <a:srgbClr val="333333">
                <a:alpha val="65000"/>
              </a:srgbClr>
            </a:outerShdw>
          </a:effectLst>
        </p:spPr>
      </p:pic>
      <p:sp>
        <p:nvSpPr>
          <p:cNvPr id="7" name="Rectangle 2">
            <a:extLst>
              <a:ext uri="{FF2B5EF4-FFF2-40B4-BE49-F238E27FC236}">
                <a16:creationId xmlns:a16="http://schemas.microsoft.com/office/drawing/2014/main" id="{43E3C124-C64D-47DC-ACC1-06EBA1E7F7F0}"/>
              </a:ext>
            </a:extLst>
          </p:cNvPr>
          <p:cNvSpPr>
            <a:spLocks noGrp="1" noChangeArrowheads="1"/>
          </p:cNvSpPr>
          <p:nvPr>
            <p:ph type="title"/>
          </p:nvPr>
        </p:nvSpPr>
        <p:spPr>
          <a:xfrm>
            <a:off x="2537460" y="404408"/>
            <a:ext cx="6252579" cy="1574735"/>
          </a:xfrm>
          <a:ln>
            <a:noFill/>
          </a:ln>
          <a:effectLst/>
          <a:scene3d>
            <a:camera prst="orthographicFront">
              <a:rot lat="0" lon="0" rev="0"/>
            </a:camera>
            <a:lightRig rig="chilly" dir="t">
              <a:rot lat="0" lon="0" rev="18480000"/>
            </a:lightRig>
          </a:scene3d>
          <a:sp3d prstMaterial="clear">
            <a:bevelT h="63500"/>
          </a:sp3d>
        </p:spPr>
        <p:txBody>
          <a:bodyPr>
            <a:normAutofit/>
          </a:bodyPr>
          <a:lstStyle/>
          <a:p>
            <a:pPr>
              <a:defRPr/>
            </a:pPr>
            <a:r>
              <a:rPr lang="ar-LB" sz="6000" b="0" dirty="0">
                <a:ln w="19050">
                  <a:solidFill>
                    <a:srgbClr val="FFFF00"/>
                  </a:solidFill>
                </a:ln>
                <a:solidFill>
                  <a:srgbClr val="FFFF00"/>
                </a:solidFill>
                <a:effectLst/>
                <a:latin typeface="Traditional Arabic" pitchFamily="18" charset="-78"/>
                <a:cs typeface="Traditional Arabic" pitchFamily="18" charset="-78"/>
              </a:rPr>
              <a:t>اللجوء في ال</a:t>
            </a:r>
            <a:r>
              <a:rPr lang="ar-SA" sz="6000" b="0" dirty="0">
                <a:ln w="19050">
                  <a:solidFill>
                    <a:srgbClr val="FFFF00"/>
                  </a:solidFill>
                </a:ln>
                <a:solidFill>
                  <a:srgbClr val="FFFF00"/>
                </a:solidFill>
                <a:effectLst/>
                <a:latin typeface="Traditional Arabic" pitchFamily="18" charset="-78"/>
                <a:cs typeface="Traditional Arabic" pitchFamily="18" charset="-78"/>
              </a:rPr>
              <a:t>مسيحية</a:t>
            </a:r>
            <a:r>
              <a:rPr lang="ar-LB" sz="6000" b="0" dirty="0">
                <a:ln w="19050">
                  <a:solidFill>
                    <a:srgbClr val="FFFF00"/>
                  </a:solidFill>
                </a:ln>
                <a:solidFill>
                  <a:srgbClr val="FFFF00"/>
                </a:solidFill>
                <a:effectLst/>
                <a:latin typeface="Traditional Arabic" pitchFamily="18" charset="-78"/>
                <a:cs typeface="Traditional Arabic" pitchFamily="18" charset="-78"/>
              </a:rPr>
              <a:t> </a:t>
            </a:r>
            <a:endParaRPr lang="ar-BH" sz="6000" b="0" dirty="0">
              <a:ln w="19050">
                <a:solidFill>
                  <a:srgbClr val="FFFF00"/>
                </a:solidFill>
              </a:ln>
              <a:solidFill>
                <a:srgbClr val="FFFF00"/>
              </a:solidFill>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12376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Isosceles Triangle 36">
            <a:extLst>
              <a:ext uri="{FF2B5EF4-FFF2-40B4-BE49-F238E27FC236}">
                <a16:creationId xmlns:a16="http://schemas.microsoft.com/office/drawing/2014/main" id="{A4A9EBB9-A4F9-4383-9FC2-C14197667FDF}"/>
              </a:ext>
            </a:extLst>
          </p:cNvPr>
          <p:cNvSpPr/>
          <p:nvPr/>
        </p:nvSpPr>
        <p:spPr>
          <a:xfrm>
            <a:off x="2905372" y="-194310"/>
            <a:ext cx="6287911" cy="6858000"/>
          </a:xfrm>
          <a:prstGeom prst="triangle">
            <a:avLst>
              <a:gd name="adj" fmla="val 50000"/>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 name="Group 2">
            <a:extLst>
              <a:ext uri="{FF2B5EF4-FFF2-40B4-BE49-F238E27FC236}">
                <a16:creationId xmlns:a16="http://schemas.microsoft.com/office/drawing/2014/main" id="{2ED63AF3-CD5C-46ED-8C42-5C8D5D0F87AC}"/>
              </a:ext>
            </a:extLst>
          </p:cNvPr>
          <p:cNvGrpSpPr/>
          <p:nvPr/>
        </p:nvGrpSpPr>
        <p:grpSpPr>
          <a:xfrm>
            <a:off x="6269054" y="5084325"/>
            <a:ext cx="3932444" cy="633086"/>
            <a:chOff x="3739595" y="71850"/>
            <a:chExt cx="3505156" cy="633086"/>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1EAEF34A-4431-470F-A188-ED327331086E}"/>
                </a:ext>
              </a:extLst>
            </p:cNvPr>
            <p:cNvSpPr/>
            <p:nvPr/>
          </p:nvSpPr>
          <p:spPr>
            <a:xfrm>
              <a:off x="3739595" y="71850"/>
              <a:ext cx="3505156" cy="633086"/>
            </a:xfrm>
            <a:prstGeom prst="roundRect">
              <a:avLst/>
            </a:prstGeom>
            <a:sp3d z="152400" extrusionH="63500" prstMaterial="dkEdge">
              <a:bevelT w="135400" h="16350" prst="relaxedInse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Rectangle: Rounded Corners 4">
              <a:extLst>
                <a:ext uri="{FF2B5EF4-FFF2-40B4-BE49-F238E27FC236}">
                  <a16:creationId xmlns:a16="http://schemas.microsoft.com/office/drawing/2014/main" id="{E19ED6D6-8BE6-4425-8719-5B8C4706E97F}"/>
                </a:ext>
              </a:extLst>
            </p:cNvPr>
            <p:cNvSpPr txBox="1"/>
            <p:nvPr/>
          </p:nvSpPr>
          <p:spPr>
            <a:xfrm>
              <a:off x="3770500" y="102755"/>
              <a:ext cx="3443346" cy="571276"/>
            </a:xfrm>
            <a:prstGeom prst="rect">
              <a:avLst/>
            </a:prstGeom>
            <a:sp3d z="152400"/>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BH" sz="2400" b="1" kern="1200" dirty="0">
                  <a:solidFill>
                    <a:srgbClr val="002060"/>
                  </a:solidFill>
                  <a:effectLst>
                    <a:outerShdw blurRad="38100" dist="38100" dir="2700000" algn="tl">
                      <a:srgbClr val="C0C0C0"/>
                    </a:outerShdw>
                  </a:effectLst>
                  <a:cs typeface="Traditional Arabic" pitchFamily="2" charset="-78"/>
                </a:rPr>
                <a:t>تعريف اللاجئ الفلسطيني</a:t>
              </a:r>
              <a:endParaRPr lang="ar-SA" sz="2400" b="1" kern="1200" dirty="0">
                <a:solidFill>
                  <a:srgbClr val="002060"/>
                </a:solidFill>
              </a:endParaRPr>
            </a:p>
          </p:txBody>
        </p:sp>
      </p:grpSp>
      <p:grpSp>
        <p:nvGrpSpPr>
          <p:cNvPr id="5" name="Group 4">
            <a:extLst>
              <a:ext uri="{FF2B5EF4-FFF2-40B4-BE49-F238E27FC236}">
                <a16:creationId xmlns:a16="http://schemas.microsoft.com/office/drawing/2014/main" id="{01165C50-139A-46B1-9875-7BD73DB0FEDC}"/>
              </a:ext>
            </a:extLst>
          </p:cNvPr>
          <p:cNvGrpSpPr/>
          <p:nvPr/>
        </p:nvGrpSpPr>
        <p:grpSpPr>
          <a:xfrm>
            <a:off x="1996772" y="1559783"/>
            <a:ext cx="3589899" cy="628021"/>
            <a:chOff x="3708389" y="838277"/>
            <a:chExt cx="3589899" cy="628021"/>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F8B63762-2396-4EA2-9C2F-93E90157E1BF}"/>
                </a:ext>
              </a:extLst>
            </p:cNvPr>
            <p:cNvSpPr/>
            <p:nvPr/>
          </p:nvSpPr>
          <p:spPr>
            <a:xfrm>
              <a:off x="3708389" y="838277"/>
              <a:ext cx="3589899" cy="628021"/>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 name="Rectangle: Rounded Corners 6">
              <a:extLst>
                <a:ext uri="{FF2B5EF4-FFF2-40B4-BE49-F238E27FC236}">
                  <a16:creationId xmlns:a16="http://schemas.microsoft.com/office/drawing/2014/main" id="{849BEDD6-EC4B-4898-9FE6-EB76A0731DA3}"/>
                </a:ext>
              </a:extLst>
            </p:cNvPr>
            <p:cNvSpPr txBox="1"/>
            <p:nvPr/>
          </p:nvSpPr>
          <p:spPr>
            <a:xfrm>
              <a:off x="3739046" y="868934"/>
              <a:ext cx="3528585" cy="56670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BH" sz="24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rPr>
                <a:t>المؤسسات الدولية العاملة مع اللاجئين</a:t>
              </a:r>
              <a:endParaRPr lang="ar-SA" sz="24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endParaRPr>
            </a:p>
          </p:txBody>
        </p:sp>
      </p:grpSp>
      <p:grpSp>
        <p:nvGrpSpPr>
          <p:cNvPr id="7" name="Group 6">
            <a:extLst>
              <a:ext uri="{FF2B5EF4-FFF2-40B4-BE49-F238E27FC236}">
                <a16:creationId xmlns:a16="http://schemas.microsoft.com/office/drawing/2014/main" id="{8BAD363E-63D3-417D-8B33-12FEEADFE1EF}"/>
              </a:ext>
            </a:extLst>
          </p:cNvPr>
          <p:cNvGrpSpPr/>
          <p:nvPr/>
        </p:nvGrpSpPr>
        <p:grpSpPr>
          <a:xfrm>
            <a:off x="2049652" y="2339173"/>
            <a:ext cx="3522133" cy="665616"/>
            <a:chOff x="3685847" y="2526027"/>
            <a:chExt cx="3522133" cy="665616"/>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CD81E09B-55F7-4E0B-B3EA-95407D23C46F}"/>
                </a:ext>
              </a:extLst>
            </p:cNvPr>
            <p:cNvSpPr/>
            <p:nvPr/>
          </p:nvSpPr>
          <p:spPr>
            <a:xfrm>
              <a:off x="3685847" y="2526027"/>
              <a:ext cx="3522133" cy="665616"/>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10">
              <a:extLst>
                <a:ext uri="{FF2B5EF4-FFF2-40B4-BE49-F238E27FC236}">
                  <a16:creationId xmlns:a16="http://schemas.microsoft.com/office/drawing/2014/main" id="{B13205C3-D4AE-47E4-A83E-A634CB0F15D0}"/>
                </a:ext>
              </a:extLst>
            </p:cNvPr>
            <p:cNvSpPr txBox="1"/>
            <p:nvPr/>
          </p:nvSpPr>
          <p:spPr>
            <a:xfrm>
              <a:off x="3718340" y="2558520"/>
              <a:ext cx="3457147" cy="60063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ar-BH" sz="23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rPr>
                <a:t>أنواع اللجوء من حيث العدد</a:t>
              </a:r>
              <a:endParaRPr lang="ar-SA" sz="23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endParaRPr>
            </a:p>
          </p:txBody>
        </p:sp>
      </p:grpSp>
      <p:grpSp>
        <p:nvGrpSpPr>
          <p:cNvPr id="19" name="Group 18">
            <a:extLst>
              <a:ext uri="{FF2B5EF4-FFF2-40B4-BE49-F238E27FC236}">
                <a16:creationId xmlns:a16="http://schemas.microsoft.com/office/drawing/2014/main" id="{FA377C43-AA3C-49D1-BBFA-B0D3E6460549}"/>
              </a:ext>
            </a:extLst>
          </p:cNvPr>
          <p:cNvGrpSpPr/>
          <p:nvPr/>
        </p:nvGrpSpPr>
        <p:grpSpPr>
          <a:xfrm>
            <a:off x="6199151" y="1597250"/>
            <a:ext cx="3981639" cy="719147"/>
            <a:chOff x="0" y="0"/>
            <a:chExt cx="3981639" cy="719147"/>
          </a:xfrm>
          <a:scene3d>
            <a:camera prst="orthographicFront">
              <a:rot lat="0" lon="0" rev="0"/>
            </a:camera>
            <a:lightRig rig="contrasting" dir="t">
              <a:rot lat="0" lon="0" rev="1200000"/>
            </a:lightRig>
          </a:scene3d>
        </p:grpSpPr>
        <p:sp>
          <p:nvSpPr>
            <p:cNvPr id="20" name="Rectangle: Rounded Corners 19">
              <a:extLst>
                <a:ext uri="{FF2B5EF4-FFF2-40B4-BE49-F238E27FC236}">
                  <a16:creationId xmlns:a16="http://schemas.microsoft.com/office/drawing/2014/main" id="{DADD249A-BDF1-4E32-8900-EA324FCF04DE}"/>
                </a:ext>
              </a:extLst>
            </p:cNvPr>
            <p:cNvSpPr/>
            <p:nvPr/>
          </p:nvSpPr>
          <p:spPr>
            <a:xfrm>
              <a:off x="0" y="0"/>
              <a:ext cx="3981639" cy="719147"/>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4">
              <a:extLst>
                <a:ext uri="{FF2B5EF4-FFF2-40B4-BE49-F238E27FC236}">
                  <a16:creationId xmlns:a16="http://schemas.microsoft.com/office/drawing/2014/main" id="{561FCC3B-6CE2-4DE7-BFDF-955684679B99}"/>
                </a:ext>
              </a:extLst>
            </p:cNvPr>
            <p:cNvSpPr txBox="1"/>
            <p:nvPr/>
          </p:nvSpPr>
          <p:spPr>
            <a:xfrm>
              <a:off x="35106" y="35106"/>
              <a:ext cx="3911427" cy="64893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BH" sz="2400" b="1" kern="1200" dirty="0">
                  <a:effectLst>
                    <a:outerShdw blurRad="38100" dist="38100" dir="2700000" algn="tl">
                      <a:srgbClr val="C0C0C0"/>
                    </a:outerShdw>
                  </a:effectLst>
                  <a:cs typeface="Traditional Arabic" pitchFamily="2" charset="-78"/>
                </a:rPr>
                <a:t>مكانة  قضية اللاجئ الفلسطيني</a:t>
              </a:r>
              <a:endParaRPr lang="ar-SA" sz="2400" b="1" kern="1200" dirty="0"/>
            </a:p>
          </p:txBody>
        </p:sp>
      </p:grpSp>
      <p:grpSp>
        <p:nvGrpSpPr>
          <p:cNvPr id="22" name="Group 21">
            <a:extLst>
              <a:ext uri="{FF2B5EF4-FFF2-40B4-BE49-F238E27FC236}">
                <a16:creationId xmlns:a16="http://schemas.microsoft.com/office/drawing/2014/main" id="{8C59481A-0C62-48A0-87C4-F663C39D10B1}"/>
              </a:ext>
            </a:extLst>
          </p:cNvPr>
          <p:cNvGrpSpPr/>
          <p:nvPr/>
        </p:nvGrpSpPr>
        <p:grpSpPr>
          <a:xfrm>
            <a:off x="6234257" y="3404056"/>
            <a:ext cx="3967241" cy="663522"/>
            <a:chOff x="4050098" y="106362"/>
            <a:chExt cx="4077901" cy="886921"/>
          </a:xfrm>
          <a:scene3d>
            <a:camera prst="orthographicFront">
              <a:rot lat="0" lon="0" rev="0"/>
            </a:camera>
            <a:lightRig rig="contrasting" dir="t">
              <a:rot lat="0" lon="0" rev="1200000"/>
            </a:lightRig>
          </a:scene3d>
        </p:grpSpPr>
        <p:sp>
          <p:nvSpPr>
            <p:cNvPr id="23" name="Rectangle: Rounded Corners 22">
              <a:extLst>
                <a:ext uri="{FF2B5EF4-FFF2-40B4-BE49-F238E27FC236}">
                  <a16:creationId xmlns:a16="http://schemas.microsoft.com/office/drawing/2014/main" id="{4FDB2C79-9A20-4A4C-B1C1-56EA56177C94}"/>
                </a:ext>
              </a:extLst>
            </p:cNvPr>
            <p:cNvSpPr/>
            <p:nvPr/>
          </p:nvSpPr>
          <p:spPr>
            <a:xfrm>
              <a:off x="4050098" y="106362"/>
              <a:ext cx="4077901" cy="886921"/>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angle: Rounded Corners 4">
              <a:extLst>
                <a:ext uri="{FF2B5EF4-FFF2-40B4-BE49-F238E27FC236}">
                  <a16:creationId xmlns:a16="http://schemas.microsoft.com/office/drawing/2014/main" id="{47BBC4C0-F148-4690-84C8-9911825B441D}"/>
                </a:ext>
              </a:extLst>
            </p:cNvPr>
            <p:cNvSpPr txBox="1"/>
            <p:nvPr/>
          </p:nvSpPr>
          <p:spPr>
            <a:xfrm>
              <a:off x="4093394" y="149658"/>
              <a:ext cx="3991309" cy="80032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BH" sz="2800" b="1" kern="1200" dirty="0">
                  <a:effectLst>
                    <a:outerShdw blurRad="38100" dist="38100" dir="2700000" algn="tl">
                      <a:srgbClr val="C0C0C0"/>
                    </a:outerShdw>
                  </a:effectLst>
                  <a:latin typeface="Rockwell" panose="02060603020205020403"/>
                  <a:ea typeface="+mn-ea"/>
                  <a:cs typeface="Traditional Arabic" pitchFamily="2" charset="-78"/>
                </a:rPr>
                <a:t>مصطلحات</a:t>
              </a:r>
              <a:r>
                <a:rPr lang="ar-BH" sz="2800" kern="1200" dirty="0"/>
                <a:t> </a:t>
              </a:r>
              <a:r>
                <a:rPr lang="ar-BH" sz="2800" b="1" kern="1200" dirty="0">
                  <a:effectLst>
                    <a:outerShdw blurRad="38100" dist="38100" dir="2700000" algn="tl">
                      <a:srgbClr val="C0C0C0"/>
                    </a:outerShdw>
                  </a:effectLst>
                  <a:latin typeface="Rockwell" panose="02060603020205020403"/>
                  <a:ea typeface="+mn-ea"/>
                  <a:cs typeface="Traditional Arabic" pitchFamily="2" charset="-78"/>
                </a:rPr>
                <a:t>اللجوء</a:t>
              </a:r>
              <a:endParaRPr lang="ar-SA" sz="2800" b="1" kern="1200" dirty="0">
                <a:effectLst>
                  <a:outerShdw blurRad="38100" dist="38100" dir="2700000" algn="tl">
                    <a:srgbClr val="C0C0C0"/>
                  </a:outerShdw>
                </a:effectLst>
                <a:latin typeface="Rockwell" panose="02060603020205020403"/>
                <a:ea typeface="+mn-ea"/>
                <a:cs typeface="Traditional Arabic" pitchFamily="2" charset="-78"/>
              </a:endParaRPr>
            </a:p>
          </p:txBody>
        </p:sp>
      </p:grpSp>
      <p:grpSp>
        <p:nvGrpSpPr>
          <p:cNvPr id="25" name="Group 24">
            <a:extLst>
              <a:ext uri="{FF2B5EF4-FFF2-40B4-BE49-F238E27FC236}">
                <a16:creationId xmlns:a16="http://schemas.microsoft.com/office/drawing/2014/main" id="{EABD7D65-F7F9-40AA-95A9-119ECA177E80}"/>
              </a:ext>
            </a:extLst>
          </p:cNvPr>
          <p:cNvGrpSpPr/>
          <p:nvPr/>
        </p:nvGrpSpPr>
        <p:grpSpPr>
          <a:xfrm>
            <a:off x="6200575" y="2569955"/>
            <a:ext cx="4000923" cy="617174"/>
            <a:chOff x="3653686" y="0"/>
            <a:chExt cx="4000923" cy="1239110"/>
          </a:xfrm>
          <a:scene3d>
            <a:camera prst="orthographicFront">
              <a:rot lat="0" lon="0" rev="0"/>
            </a:camera>
            <a:lightRig rig="contrasting" dir="t">
              <a:rot lat="0" lon="0" rev="1200000"/>
            </a:lightRig>
          </a:scene3d>
        </p:grpSpPr>
        <p:sp>
          <p:nvSpPr>
            <p:cNvPr id="26" name="Rectangle: Rounded Corners 25">
              <a:extLst>
                <a:ext uri="{FF2B5EF4-FFF2-40B4-BE49-F238E27FC236}">
                  <a16:creationId xmlns:a16="http://schemas.microsoft.com/office/drawing/2014/main" id="{FF07D99F-8E25-42D1-876C-A900EF86A25D}"/>
                </a:ext>
              </a:extLst>
            </p:cNvPr>
            <p:cNvSpPr/>
            <p:nvPr/>
          </p:nvSpPr>
          <p:spPr>
            <a:xfrm>
              <a:off x="3653686" y="0"/>
              <a:ext cx="4000923" cy="1239110"/>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ectangle: Rounded Corners 4">
              <a:extLst>
                <a:ext uri="{FF2B5EF4-FFF2-40B4-BE49-F238E27FC236}">
                  <a16:creationId xmlns:a16="http://schemas.microsoft.com/office/drawing/2014/main" id="{B505D641-0CA1-4A18-97E1-AD0B8C2EC42C}"/>
                </a:ext>
              </a:extLst>
            </p:cNvPr>
            <p:cNvSpPr txBox="1"/>
            <p:nvPr/>
          </p:nvSpPr>
          <p:spPr>
            <a:xfrm>
              <a:off x="3714174" y="60488"/>
              <a:ext cx="3879947" cy="111813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BH" sz="2400" b="1" kern="1200">
                  <a:effectLst>
                    <a:outerShdw blurRad="38100" dist="38100" dir="2700000" algn="tl">
                      <a:srgbClr val="C0C0C0"/>
                    </a:outerShdw>
                  </a:effectLst>
                  <a:latin typeface="Rockwell" panose="02060603020205020403"/>
                  <a:ea typeface="+mn-ea"/>
                  <a:cs typeface="Traditional Arabic" pitchFamily="2" charset="-78"/>
                </a:rPr>
                <a:t>اللجوء في الأديان السماوية</a:t>
              </a:r>
              <a:endParaRPr lang="ar-SA" sz="2400" b="1" kern="1200" dirty="0">
                <a:effectLst>
                  <a:outerShdw blurRad="38100" dist="38100" dir="2700000" algn="tl">
                    <a:srgbClr val="C0C0C0"/>
                  </a:outerShdw>
                </a:effectLst>
                <a:latin typeface="Rockwell" panose="02060603020205020403"/>
                <a:ea typeface="+mn-ea"/>
                <a:cs typeface="Traditional Arabic" pitchFamily="2" charset="-78"/>
              </a:endParaRPr>
            </a:p>
          </p:txBody>
        </p:sp>
      </p:grpSp>
      <p:grpSp>
        <p:nvGrpSpPr>
          <p:cNvPr id="38" name="Group 37">
            <a:extLst>
              <a:ext uri="{FF2B5EF4-FFF2-40B4-BE49-F238E27FC236}">
                <a16:creationId xmlns:a16="http://schemas.microsoft.com/office/drawing/2014/main" id="{0187F347-6C30-49C8-89DC-CD6E9093CF5B}"/>
              </a:ext>
            </a:extLst>
          </p:cNvPr>
          <p:cNvGrpSpPr/>
          <p:nvPr/>
        </p:nvGrpSpPr>
        <p:grpSpPr>
          <a:xfrm>
            <a:off x="6234257" y="4224762"/>
            <a:ext cx="3946533" cy="633086"/>
            <a:chOff x="3739595" y="71850"/>
            <a:chExt cx="3505156" cy="633086"/>
          </a:xfrm>
          <a:scene3d>
            <a:camera prst="orthographicFront"/>
            <a:lightRig rig="threePt" dir="t">
              <a:rot lat="0" lon="0" rev="7500000"/>
            </a:lightRig>
          </a:scene3d>
        </p:grpSpPr>
        <p:sp>
          <p:nvSpPr>
            <p:cNvPr id="39" name="Rectangle: Rounded Corners 38">
              <a:extLst>
                <a:ext uri="{FF2B5EF4-FFF2-40B4-BE49-F238E27FC236}">
                  <a16:creationId xmlns:a16="http://schemas.microsoft.com/office/drawing/2014/main" id="{74407CDA-22DD-4860-B5F2-C4B912919D5B}"/>
                </a:ext>
              </a:extLst>
            </p:cNvPr>
            <p:cNvSpPr/>
            <p:nvPr/>
          </p:nvSpPr>
          <p:spPr>
            <a:xfrm>
              <a:off x="3739595" y="71850"/>
              <a:ext cx="3505156" cy="633086"/>
            </a:xfrm>
            <a:prstGeom prst="roundRect">
              <a:avLst/>
            </a:prstGeom>
            <a:sp3d z="152400" extrusionH="63500" prstMaterial="dkEdge">
              <a:bevelT w="135400" h="16350" prst="relaxedInset"/>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0" name="Rectangle: Rounded Corners 4">
              <a:extLst>
                <a:ext uri="{FF2B5EF4-FFF2-40B4-BE49-F238E27FC236}">
                  <a16:creationId xmlns:a16="http://schemas.microsoft.com/office/drawing/2014/main" id="{8BC3F77C-83BC-4C3C-8F58-FF593FFB8455}"/>
                </a:ext>
              </a:extLst>
            </p:cNvPr>
            <p:cNvSpPr txBox="1"/>
            <p:nvPr/>
          </p:nvSpPr>
          <p:spPr>
            <a:xfrm>
              <a:off x="3770500" y="102755"/>
              <a:ext cx="3443346" cy="571276"/>
            </a:xfrm>
            <a:prstGeom prst="rect">
              <a:avLst/>
            </a:prstGeom>
            <a:sp3d z="152400"/>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689100" rtl="1">
                <a:lnSpc>
                  <a:spcPct val="90000"/>
                </a:lnSpc>
                <a:spcBef>
                  <a:spcPct val="0"/>
                </a:spcBef>
                <a:spcAft>
                  <a:spcPct val="35000"/>
                </a:spcAft>
              </a:pPr>
              <a:r>
                <a:rPr lang="ar-BH" sz="2400" b="1" dirty="0">
                  <a:solidFill>
                    <a:srgbClr val="002060"/>
                  </a:solidFill>
                  <a:effectLst>
                    <a:outerShdw blurRad="38100" dist="38100" dir="2700000" algn="tl">
                      <a:srgbClr val="C0C0C0"/>
                    </a:outerShdw>
                  </a:effectLst>
                  <a:cs typeface="Traditional Arabic" pitchFamily="2" charset="-78"/>
                </a:rPr>
                <a:t>أنواع اللجوء من حيث السبب</a:t>
              </a:r>
              <a:endParaRPr lang="ar-SA" sz="2400" b="1" dirty="0">
                <a:solidFill>
                  <a:srgbClr val="002060"/>
                </a:solidFill>
                <a:effectLst>
                  <a:outerShdw blurRad="38100" dist="38100" dir="2700000" algn="tl">
                    <a:srgbClr val="C0C0C0"/>
                  </a:outerShdw>
                </a:effectLst>
                <a:cs typeface="Traditional Arabic" pitchFamily="2" charset="-78"/>
              </a:endParaRPr>
            </a:p>
          </p:txBody>
        </p:sp>
      </p:grpSp>
      <p:grpSp>
        <p:nvGrpSpPr>
          <p:cNvPr id="41" name="Group 40">
            <a:extLst>
              <a:ext uri="{FF2B5EF4-FFF2-40B4-BE49-F238E27FC236}">
                <a16:creationId xmlns:a16="http://schemas.microsoft.com/office/drawing/2014/main" id="{51EA7E71-7A03-4994-8326-7F45D76B21F1}"/>
              </a:ext>
            </a:extLst>
          </p:cNvPr>
          <p:cNvGrpSpPr/>
          <p:nvPr/>
        </p:nvGrpSpPr>
        <p:grpSpPr>
          <a:xfrm>
            <a:off x="2017159" y="3187129"/>
            <a:ext cx="3522133" cy="665616"/>
            <a:chOff x="3685847" y="2526027"/>
            <a:chExt cx="3522133" cy="665616"/>
          </a:xfrm>
          <a:scene3d>
            <a:camera prst="orthographicFront"/>
            <a:lightRig rig="threePt" dir="t">
              <a:rot lat="0" lon="0" rev="7500000"/>
            </a:lightRig>
          </a:scene3d>
        </p:grpSpPr>
        <p:sp>
          <p:nvSpPr>
            <p:cNvPr id="42" name="Rectangle: Rounded Corners 41">
              <a:extLst>
                <a:ext uri="{FF2B5EF4-FFF2-40B4-BE49-F238E27FC236}">
                  <a16:creationId xmlns:a16="http://schemas.microsoft.com/office/drawing/2014/main" id="{CAABEC38-9DF5-46E5-9C47-C468A8FC5CFA}"/>
                </a:ext>
              </a:extLst>
            </p:cNvPr>
            <p:cNvSpPr/>
            <p:nvPr/>
          </p:nvSpPr>
          <p:spPr>
            <a:xfrm>
              <a:off x="3685847" y="2526027"/>
              <a:ext cx="3522133" cy="665616"/>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3" name="Rectangle: Rounded Corners 10">
              <a:extLst>
                <a:ext uri="{FF2B5EF4-FFF2-40B4-BE49-F238E27FC236}">
                  <a16:creationId xmlns:a16="http://schemas.microsoft.com/office/drawing/2014/main" id="{49B55709-28C0-4D11-B22E-17EB8D5D546F}"/>
                </a:ext>
              </a:extLst>
            </p:cNvPr>
            <p:cNvSpPr txBox="1"/>
            <p:nvPr/>
          </p:nvSpPr>
          <p:spPr>
            <a:xfrm>
              <a:off x="3718340" y="2558520"/>
              <a:ext cx="3457147" cy="60063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ar-BH" sz="32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rPr>
                <a:t>حقوق اللاجئ</a:t>
              </a:r>
              <a:endParaRPr lang="ar-SA" sz="32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endParaRPr>
            </a:p>
          </p:txBody>
        </p:sp>
      </p:grpSp>
      <p:grpSp>
        <p:nvGrpSpPr>
          <p:cNvPr id="44" name="Group 43">
            <a:extLst>
              <a:ext uri="{FF2B5EF4-FFF2-40B4-BE49-F238E27FC236}">
                <a16:creationId xmlns:a16="http://schemas.microsoft.com/office/drawing/2014/main" id="{FB418BD7-F155-4C9C-B80F-A0789B48227B}"/>
              </a:ext>
            </a:extLst>
          </p:cNvPr>
          <p:cNvGrpSpPr/>
          <p:nvPr/>
        </p:nvGrpSpPr>
        <p:grpSpPr>
          <a:xfrm>
            <a:off x="1984666" y="4035085"/>
            <a:ext cx="3522133" cy="665616"/>
            <a:chOff x="3685847" y="2526027"/>
            <a:chExt cx="3522133" cy="665616"/>
          </a:xfrm>
          <a:scene3d>
            <a:camera prst="orthographicFront"/>
            <a:lightRig rig="threePt" dir="t">
              <a:rot lat="0" lon="0" rev="7500000"/>
            </a:lightRig>
          </a:scene3d>
        </p:grpSpPr>
        <p:sp>
          <p:nvSpPr>
            <p:cNvPr id="45" name="Rectangle: Rounded Corners 44">
              <a:extLst>
                <a:ext uri="{FF2B5EF4-FFF2-40B4-BE49-F238E27FC236}">
                  <a16:creationId xmlns:a16="http://schemas.microsoft.com/office/drawing/2014/main" id="{1DA90680-8994-48FF-8967-D420F3E85B4C}"/>
                </a:ext>
              </a:extLst>
            </p:cNvPr>
            <p:cNvSpPr/>
            <p:nvPr/>
          </p:nvSpPr>
          <p:spPr>
            <a:xfrm>
              <a:off x="3685847" y="2526027"/>
              <a:ext cx="3522133" cy="665616"/>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6" name="Rectangle: Rounded Corners 10">
              <a:extLst>
                <a:ext uri="{FF2B5EF4-FFF2-40B4-BE49-F238E27FC236}">
                  <a16:creationId xmlns:a16="http://schemas.microsoft.com/office/drawing/2014/main" id="{A5B947E5-B826-4DF8-B99D-CE44F09B37B3}"/>
                </a:ext>
              </a:extLst>
            </p:cNvPr>
            <p:cNvSpPr txBox="1"/>
            <p:nvPr/>
          </p:nvSpPr>
          <p:spPr>
            <a:xfrm>
              <a:off x="3718340" y="2558520"/>
              <a:ext cx="3457147" cy="60063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ar-BH" sz="32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rPr>
                <a:t>متى تنتهي صفة اللجوء</a:t>
              </a:r>
              <a:endParaRPr lang="ar-SA" sz="32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endParaRPr>
            </a:p>
          </p:txBody>
        </p:sp>
      </p:grpSp>
      <p:grpSp>
        <p:nvGrpSpPr>
          <p:cNvPr id="47" name="Group 46">
            <a:extLst>
              <a:ext uri="{FF2B5EF4-FFF2-40B4-BE49-F238E27FC236}">
                <a16:creationId xmlns:a16="http://schemas.microsoft.com/office/drawing/2014/main" id="{DE16A82C-4766-4B60-8986-A9F2FFF0221F}"/>
              </a:ext>
            </a:extLst>
          </p:cNvPr>
          <p:cNvGrpSpPr/>
          <p:nvPr/>
        </p:nvGrpSpPr>
        <p:grpSpPr>
          <a:xfrm>
            <a:off x="2064538" y="4883041"/>
            <a:ext cx="3522133" cy="665616"/>
            <a:chOff x="3685847" y="2526027"/>
            <a:chExt cx="3522133" cy="665616"/>
          </a:xfrm>
          <a:scene3d>
            <a:camera prst="orthographicFront"/>
            <a:lightRig rig="threePt" dir="t">
              <a:rot lat="0" lon="0" rev="7500000"/>
            </a:lightRig>
          </a:scene3d>
        </p:grpSpPr>
        <p:sp>
          <p:nvSpPr>
            <p:cNvPr id="48" name="Rectangle: Rounded Corners 47">
              <a:extLst>
                <a:ext uri="{FF2B5EF4-FFF2-40B4-BE49-F238E27FC236}">
                  <a16:creationId xmlns:a16="http://schemas.microsoft.com/office/drawing/2014/main" id="{277CFF62-ABCA-49E7-9EB5-58B6CA0190C8}"/>
                </a:ext>
              </a:extLst>
            </p:cNvPr>
            <p:cNvSpPr/>
            <p:nvPr/>
          </p:nvSpPr>
          <p:spPr>
            <a:xfrm>
              <a:off x="3685847" y="2526027"/>
              <a:ext cx="3522133" cy="665616"/>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9" name="Rectangle: Rounded Corners 10">
              <a:extLst>
                <a:ext uri="{FF2B5EF4-FFF2-40B4-BE49-F238E27FC236}">
                  <a16:creationId xmlns:a16="http://schemas.microsoft.com/office/drawing/2014/main" id="{D39353A0-FCD4-44DD-8B31-2638E5AA9FF8}"/>
                </a:ext>
              </a:extLst>
            </p:cNvPr>
            <p:cNvSpPr txBox="1"/>
            <p:nvPr/>
          </p:nvSpPr>
          <p:spPr>
            <a:xfrm>
              <a:off x="3718340" y="2558520"/>
              <a:ext cx="3457147" cy="60063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ar-BH" sz="32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rPr>
                <a:t>مخيمات اللاجئين</a:t>
              </a:r>
              <a:endParaRPr lang="ar-SA" sz="3200" b="1" kern="1200" dirty="0">
                <a:solidFill>
                  <a:srgbClr val="002060"/>
                </a:solidFill>
                <a:effectLst>
                  <a:outerShdw blurRad="38100" dist="38100" dir="2700000" algn="tl">
                    <a:srgbClr val="C0C0C0"/>
                  </a:outerShdw>
                </a:effectLst>
                <a:latin typeface="Rockwell" panose="02060603020205020403"/>
                <a:ea typeface="+mn-ea"/>
                <a:cs typeface="Traditional Arabic" pitchFamily="2" charset="-78"/>
              </a:endParaRPr>
            </a:p>
          </p:txBody>
        </p:sp>
      </p:grpSp>
      <p:sp>
        <p:nvSpPr>
          <p:cNvPr id="6" name="Rectangle 5">
            <a:extLst>
              <a:ext uri="{FF2B5EF4-FFF2-40B4-BE49-F238E27FC236}">
                <a16:creationId xmlns:a16="http://schemas.microsoft.com/office/drawing/2014/main" id="{152836A6-2A0F-47BF-96FC-0E5ADDF3EC8D}"/>
              </a:ext>
            </a:extLst>
          </p:cNvPr>
          <p:cNvSpPr/>
          <p:nvPr/>
        </p:nvSpPr>
        <p:spPr>
          <a:xfrm>
            <a:off x="1047750" y="452602"/>
            <a:ext cx="6096000" cy="369332"/>
          </a:xfrm>
          <a:prstGeom prst="rect">
            <a:avLst/>
          </a:prstGeom>
        </p:spPr>
        <p:txBody>
          <a:bodyPr>
            <a:spAutoFit/>
          </a:bodyPr>
          <a:lstStyle/>
          <a:p>
            <a:pPr algn="ctr"/>
            <a:r>
              <a:rPr lang="ar-SA" b="1" dirty="0">
                <a:solidFill>
                  <a:srgbClr val="FFFF00"/>
                </a:solidFill>
                <a:latin typeface="Traditional Arabic" pitchFamily="18" charset="-78"/>
                <a:cs typeface="Traditional Arabic" pitchFamily="18" charset="-78"/>
              </a:rPr>
              <a:t>فئات اللاجئين الفلسطينيين وأعدادهم</a:t>
            </a:r>
            <a:endParaRPr lang="en-US" sz="1200" b="1" dirty="0">
              <a:solidFill>
                <a:srgbClr val="002060"/>
              </a:solidFill>
              <a:latin typeface="Traditional Arabic" pitchFamily="18" charset="-78"/>
              <a:cs typeface="Traditional Arabic" pitchFamily="18" charset="-78"/>
            </a:endParaRPr>
          </a:p>
        </p:txBody>
      </p:sp>
      <p:grpSp>
        <p:nvGrpSpPr>
          <p:cNvPr id="50" name="Group 49">
            <a:extLst>
              <a:ext uri="{FF2B5EF4-FFF2-40B4-BE49-F238E27FC236}">
                <a16:creationId xmlns:a16="http://schemas.microsoft.com/office/drawing/2014/main" id="{DD523E21-EE2F-41E4-958F-95C0914B8EB7}"/>
              </a:ext>
            </a:extLst>
          </p:cNvPr>
          <p:cNvGrpSpPr/>
          <p:nvPr/>
        </p:nvGrpSpPr>
        <p:grpSpPr>
          <a:xfrm>
            <a:off x="2545160" y="5849873"/>
            <a:ext cx="5988263" cy="665616"/>
            <a:chOff x="2911163" y="2526027"/>
            <a:chExt cx="4159670" cy="665616"/>
          </a:xfrm>
          <a:scene3d>
            <a:camera prst="orthographicFront"/>
            <a:lightRig rig="threePt" dir="t">
              <a:rot lat="0" lon="0" rev="7500000"/>
            </a:lightRig>
          </a:scene3d>
        </p:grpSpPr>
        <p:sp>
          <p:nvSpPr>
            <p:cNvPr id="51" name="Rectangle: Rounded Corners 50">
              <a:extLst>
                <a:ext uri="{FF2B5EF4-FFF2-40B4-BE49-F238E27FC236}">
                  <a16:creationId xmlns:a16="http://schemas.microsoft.com/office/drawing/2014/main" id="{37B848FE-7124-45C0-B66D-09BC4FF96002}"/>
                </a:ext>
              </a:extLst>
            </p:cNvPr>
            <p:cNvSpPr/>
            <p:nvPr/>
          </p:nvSpPr>
          <p:spPr>
            <a:xfrm>
              <a:off x="3376198" y="2526027"/>
              <a:ext cx="3522133" cy="665616"/>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52" name="Rectangle: Rounded Corners 10">
              <a:extLst>
                <a:ext uri="{FF2B5EF4-FFF2-40B4-BE49-F238E27FC236}">
                  <a16:creationId xmlns:a16="http://schemas.microsoft.com/office/drawing/2014/main" id="{63C368CC-25E3-4293-870A-0B65FB358ECD}"/>
                </a:ext>
              </a:extLst>
            </p:cNvPr>
            <p:cNvSpPr txBox="1"/>
            <p:nvPr/>
          </p:nvSpPr>
          <p:spPr>
            <a:xfrm>
              <a:off x="2911163" y="2526027"/>
              <a:ext cx="4159670" cy="60063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algn="ctr"/>
              <a:r>
                <a:rPr lang="ar-SA" sz="3200" b="1" dirty="0">
                  <a:solidFill>
                    <a:srgbClr val="002060"/>
                  </a:solidFill>
                  <a:latin typeface="Traditional Arabic" pitchFamily="18" charset="-78"/>
                  <a:cs typeface="Traditional Arabic" pitchFamily="18" charset="-78"/>
                </a:rPr>
                <a:t>فئات اللاجئين الفلسطينيين وأعدادهم</a:t>
              </a:r>
              <a:endParaRPr lang="en-US" sz="2000" b="1" dirty="0">
                <a:solidFill>
                  <a:srgbClr val="002060"/>
                </a:solidFill>
                <a:latin typeface="Traditional Arabic" pitchFamily="18" charset="-78"/>
                <a:cs typeface="Traditional Arabic" pitchFamily="18" charset="-78"/>
              </a:endParaRPr>
            </a:p>
          </p:txBody>
        </p:sp>
      </p:grpSp>
    </p:spTree>
    <p:extLst>
      <p:ext uri="{BB962C8B-B14F-4D97-AF65-F5344CB8AC3E}">
        <p14:creationId xmlns:p14="http://schemas.microsoft.com/office/powerpoint/2010/main" val="12483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down)">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8B6FF5E-BF8D-43C8-AAE3-35706E7CA4AE}"/>
              </a:ext>
            </a:extLst>
          </p:cNvPr>
          <p:cNvSpPr txBox="1">
            <a:spLocks noChangeArrowheads="1"/>
          </p:cNvSpPr>
          <p:nvPr/>
        </p:nvSpPr>
        <p:spPr>
          <a:xfrm>
            <a:off x="6269665" y="1567230"/>
            <a:ext cx="5398265" cy="3707418"/>
          </a:xfrm>
          <a:prstGeom prst="rect">
            <a:avLst/>
          </a:prstGeom>
          <a:ln>
            <a:solidFill>
              <a:schemeClr val="tx1"/>
            </a:solidFill>
          </a:ln>
        </p:spPr>
        <p:txBody>
          <a:bodyPr vert="horz" lIns="91440" tIns="45720" rIns="91440" bIns="45720" rtlCol="0" anchor="ctr">
            <a:normAutofit/>
          </a:bodyPr>
          <a:lst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ar-SA" altLang="ar-BH" sz="7200" b="0" dirty="0">
                <a:solidFill>
                  <a:srgbClr val="FFFF00"/>
                </a:solidFill>
                <a:effectLst/>
                <a:latin typeface="ae_AlArabiya" panose="02060603050605020204" pitchFamily="18" charset="-78"/>
                <a:cs typeface="ae_AlArabiya" panose="02060603050605020204" pitchFamily="18" charset="-78"/>
              </a:rPr>
              <a:t>أنواع اللجوء من حيث عدد اللاجئين</a:t>
            </a:r>
            <a:endParaRPr lang="en-US" altLang="ar-BH" sz="8800" b="0" dirty="0">
              <a:effectLst/>
              <a:latin typeface="ae_AlArabiya" panose="02060603050605020204" pitchFamily="18" charset="-78"/>
              <a:cs typeface="ae_AlArabiya" panose="020606030506050202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32" y="1614261"/>
            <a:ext cx="5363620" cy="3613355"/>
          </a:xfrm>
          <a:prstGeom prst="rect">
            <a:avLst/>
          </a:prstGeom>
        </p:spPr>
      </p:pic>
    </p:spTree>
    <p:extLst>
      <p:ext uri="{BB962C8B-B14F-4D97-AF65-F5344CB8AC3E}">
        <p14:creationId xmlns:p14="http://schemas.microsoft.com/office/powerpoint/2010/main" val="198778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F8F211C-EA52-4C0E-B942-82C8E553B177}"/>
              </a:ext>
            </a:extLst>
          </p:cNvPr>
          <p:cNvSpPr>
            <a:spLocks noGrp="1" noChangeArrowheads="1"/>
          </p:cNvSpPr>
          <p:nvPr>
            <p:ph type="title"/>
          </p:nvPr>
        </p:nvSpPr>
        <p:spPr>
          <a:xfrm>
            <a:off x="968879" y="25058"/>
            <a:ext cx="10353761" cy="1326321"/>
          </a:xfrm>
        </p:spPr>
        <p:txBody>
          <a:bodyPr/>
          <a:lstStyle/>
          <a:p>
            <a:r>
              <a:rPr lang="ar-SA" altLang="ar-BH" sz="6000" b="0" dirty="0">
                <a:solidFill>
                  <a:srgbClr val="FFFF00"/>
                </a:solidFill>
                <a:effectLst/>
                <a:latin typeface="ae_AlArabiya" panose="02060603050605020204" pitchFamily="18" charset="-78"/>
                <a:cs typeface="ae_AlArabiya" panose="02060603050605020204" pitchFamily="18" charset="-78"/>
              </a:rPr>
              <a:t>أنواع اللجوء من حيث عدد اللاجئين</a:t>
            </a:r>
            <a:endParaRPr lang="en-US" altLang="ar-BH" sz="7200" b="0" dirty="0">
              <a:effectLst/>
              <a:latin typeface="ae_AlArabiya" panose="02060603050605020204" pitchFamily="18" charset="-78"/>
              <a:cs typeface="ae_AlArabiya" panose="02060603050605020204" pitchFamily="18" charset="-78"/>
            </a:endParaRPr>
          </a:p>
        </p:txBody>
      </p:sp>
      <p:grpSp>
        <p:nvGrpSpPr>
          <p:cNvPr id="2" name="Group 1">
            <a:extLst>
              <a:ext uri="{FF2B5EF4-FFF2-40B4-BE49-F238E27FC236}">
                <a16:creationId xmlns:a16="http://schemas.microsoft.com/office/drawing/2014/main" id="{FC3B9BA8-FC7B-428F-ACC5-F5F1C5F60B66}"/>
              </a:ext>
            </a:extLst>
          </p:cNvPr>
          <p:cNvGrpSpPr/>
          <p:nvPr/>
        </p:nvGrpSpPr>
        <p:grpSpPr>
          <a:xfrm>
            <a:off x="8666818" y="1378880"/>
            <a:ext cx="2468214" cy="4448129"/>
            <a:chOff x="8666818" y="1378880"/>
            <a:chExt cx="2468214" cy="4448129"/>
          </a:xfrm>
        </p:grpSpPr>
        <p:grpSp>
          <p:nvGrpSpPr>
            <p:cNvPr id="3" name="Group 2">
              <a:extLst>
                <a:ext uri="{FF2B5EF4-FFF2-40B4-BE49-F238E27FC236}">
                  <a16:creationId xmlns:a16="http://schemas.microsoft.com/office/drawing/2014/main" id="{B1A962F8-F294-45A6-866A-C205C4933D83}"/>
                </a:ext>
              </a:extLst>
            </p:cNvPr>
            <p:cNvGrpSpPr/>
            <p:nvPr/>
          </p:nvGrpSpPr>
          <p:grpSpPr>
            <a:xfrm>
              <a:off x="8707063" y="1378880"/>
              <a:ext cx="2427969" cy="3392017"/>
              <a:chOff x="7467601" y="1836739"/>
              <a:chExt cx="2163763" cy="3160713"/>
            </a:xfrm>
          </p:grpSpPr>
          <p:sp>
            <p:nvSpPr>
              <p:cNvPr id="89121" name="AutoShape 33">
                <a:extLst>
                  <a:ext uri="{FF2B5EF4-FFF2-40B4-BE49-F238E27FC236}">
                    <a16:creationId xmlns:a16="http://schemas.microsoft.com/office/drawing/2014/main" id="{BFF819D3-5E98-4DD1-BFED-04D67EFB20D3}"/>
                  </a:ext>
                </a:extLst>
              </p:cNvPr>
              <p:cNvSpPr>
                <a:spLocks noChangeArrowheads="1"/>
              </p:cNvSpPr>
              <p:nvPr/>
            </p:nvSpPr>
            <p:spPr bwMode="gray">
              <a:xfrm>
                <a:off x="7467601" y="2139952"/>
                <a:ext cx="2163763" cy="28575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89122" name="AutoShape 34">
                <a:extLst>
                  <a:ext uri="{FF2B5EF4-FFF2-40B4-BE49-F238E27FC236}">
                    <a16:creationId xmlns:a16="http://schemas.microsoft.com/office/drawing/2014/main" id="{977885C8-91D6-45B5-B10C-4FAE7BA558CD}"/>
                  </a:ext>
                </a:extLst>
              </p:cNvPr>
              <p:cNvSpPr>
                <a:spLocks noChangeArrowheads="1"/>
              </p:cNvSpPr>
              <p:nvPr/>
            </p:nvSpPr>
            <p:spPr bwMode="gray">
              <a:xfrm>
                <a:off x="7500939" y="2147889"/>
                <a:ext cx="2098675" cy="2803525"/>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89123" name="AutoShape 35">
                <a:extLst>
                  <a:ext uri="{FF2B5EF4-FFF2-40B4-BE49-F238E27FC236}">
                    <a16:creationId xmlns:a16="http://schemas.microsoft.com/office/drawing/2014/main" id="{2910FAB2-3776-4B64-B296-D65C501E9503}"/>
                  </a:ext>
                </a:extLst>
              </p:cNvPr>
              <p:cNvSpPr>
                <a:spLocks noChangeArrowheads="1"/>
              </p:cNvSpPr>
              <p:nvPr/>
            </p:nvSpPr>
            <p:spPr bwMode="gray">
              <a:xfrm>
                <a:off x="7518401" y="4252914"/>
                <a:ext cx="2070100" cy="709613"/>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89124" name="AutoShape 36">
                <a:extLst>
                  <a:ext uri="{FF2B5EF4-FFF2-40B4-BE49-F238E27FC236}">
                    <a16:creationId xmlns:a16="http://schemas.microsoft.com/office/drawing/2014/main" id="{E7616B1D-F6BD-4E56-BE3E-3DEBB744BF96}"/>
                  </a:ext>
                </a:extLst>
              </p:cNvPr>
              <p:cNvSpPr>
                <a:spLocks noChangeArrowheads="1"/>
              </p:cNvSpPr>
              <p:nvPr/>
            </p:nvSpPr>
            <p:spPr bwMode="gray">
              <a:xfrm>
                <a:off x="7518401" y="2170114"/>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dirty="0"/>
              </a:p>
            </p:txBody>
          </p:sp>
          <p:grpSp>
            <p:nvGrpSpPr>
              <p:cNvPr id="89125" name="Group 37">
                <a:extLst>
                  <a:ext uri="{FF2B5EF4-FFF2-40B4-BE49-F238E27FC236}">
                    <a16:creationId xmlns:a16="http://schemas.microsoft.com/office/drawing/2014/main" id="{FEEDE0D1-5D87-45D2-BB3E-C345EE5F5C97}"/>
                  </a:ext>
                </a:extLst>
              </p:cNvPr>
              <p:cNvGrpSpPr>
                <a:grpSpLocks/>
              </p:cNvGrpSpPr>
              <p:nvPr/>
            </p:nvGrpSpPr>
            <p:grpSpPr bwMode="auto">
              <a:xfrm>
                <a:off x="8212139" y="1836739"/>
                <a:ext cx="642938" cy="622300"/>
                <a:chOff x="1289" y="587"/>
                <a:chExt cx="668" cy="647"/>
              </a:xfrm>
            </p:grpSpPr>
            <p:sp>
              <p:nvSpPr>
                <p:cNvPr id="89126" name="Oval 38">
                  <a:extLst>
                    <a:ext uri="{FF2B5EF4-FFF2-40B4-BE49-F238E27FC236}">
                      <a16:creationId xmlns:a16="http://schemas.microsoft.com/office/drawing/2014/main" id="{8BB7AB7C-606E-4A32-BB89-9ABC7AC7F83A}"/>
                    </a:ext>
                  </a:extLst>
                </p:cNvPr>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BH"/>
                </a:p>
              </p:txBody>
            </p:sp>
            <p:sp>
              <p:nvSpPr>
                <p:cNvPr id="89127" name="Oval 39">
                  <a:extLst>
                    <a:ext uri="{FF2B5EF4-FFF2-40B4-BE49-F238E27FC236}">
                      <a16:creationId xmlns:a16="http://schemas.microsoft.com/office/drawing/2014/main" id="{83B67216-CD20-4BE5-A058-442CF91EB513}"/>
                    </a:ext>
                  </a:extLst>
                </p:cNvPr>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sp>
              <p:nvSpPr>
                <p:cNvPr id="89128" name="Oval 40">
                  <a:extLst>
                    <a:ext uri="{FF2B5EF4-FFF2-40B4-BE49-F238E27FC236}">
                      <a16:creationId xmlns:a16="http://schemas.microsoft.com/office/drawing/2014/main" id="{5A6B8F23-99C8-46A1-9748-3B80B0E9DE26}"/>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sp>
              <p:nvSpPr>
                <p:cNvPr id="89129" name="Oval 41">
                  <a:extLst>
                    <a:ext uri="{FF2B5EF4-FFF2-40B4-BE49-F238E27FC236}">
                      <a16:creationId xmlns:a16="http://schemas.microsoft.com/office/drawing/2014/main" id="{C823CE8C-FBDF-4110-990D-E2FC3FF6B2A5}"/>
                    </a:ext>
                  </a:extLst>
                </p:cNvPr>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sp>
              <p:nvSpPr>
                <p:cNvPr id="89130" name="Oval 42">
                  <a:extLst>
                    <a:ext uri="{FF2B5EF4-FFF2-40B4-BE49-F238E27FC236}">
                      <a16:creationId xmlns:a16="http://schemas.microsoft.com/office/drawing/2014/main" id="{D809257B-FDE6-46F1-B460-F6990A2D32D0}"/>
                    </a:ext>
                  </a:extLst>
                </p:cNvPr>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grpSp>
          <p:sp>
            <p:nvSpPr>
              <p:cNvPr id="89131" name="Text Box 43">
                <a:extLst>
                  <a:ext uri="{FF2B5EF4-FFF2-40B4-BE49-F238E27FC236}">
                    <a16:creationId xmlns:a16="http://schemas.microsoft.com/office/drawing/2014/main" id="{3B04D0F9-33FB-475E-84F8-6520C2646036}"/>
                  </a:ext>
                </a:extLst>
              </p:cNvPr>
              <p:cNvSpPr txBox="1">
                <a:spLocks noChangeArrowheads="1"/>
              </p:cNvSpPr>
              <p:nvPr/>
            </p:nvSpPr>
            <p:spPr bwMode="gray">
              <a:xfrm>
                <a:off x="8350251" y="1924052"/>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ar-BH" sz="2400" dirty="0">
                    <a:solidFill>
                      <a:srgbClr val="000000"/>
                    </a:solidFill>
                  </a:rPr>
                  <a:t>1</a:t>
                </a:r>
                <a:endParaRPr lang="en-US" altLang="ar-BH" dirty="0"/>
              </a:p>
            </p:txBody>
          </p:sp>
          <p:sp>
            <p:nvSpPr>
              <p:cNvPr id="89132" name="Text Box 44">
                <a:extLst>
                  <a:ext uri="{FF2B5EF4-FFF2-40B4-BE49-F238E27FC236}">
                    <a16:creationId xmlns:a16="http://schemas.microsoft.com/office/drawing/2014/main" id="{349343E3-47BC-49CC-8C4C-41B0C6278E55}"/>
                  </a:ext>
                </a:extLst>
              </p:cNvPr>
              <p:cNvSpPr txBox="1">
                <a:spLocks noChangeArrowheads="1"/>
              </p:cNvSpPr>
              <p:nvPr/>
            </p:nvSpPr>
            <p:spPr bwMode="gray">
              <a:xfrm>
                <a:off x="7486651" y="2298449"/>
                <a:ext cx="2057400" cy="215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ar-SA" altLang="ar-BH" sz="7200" b="1" dirty="0">
                    <a:solidFill>
                      <a:srgbClr val="002060"/>
                    </a:solidFill>
                    <a:latin typeface="Traditional Arabic" panose="02020603050405020304" pitchFamily="18" charset="-78"/>
                    <a:cs typeface="Traditional Arabic" panose="02020603050405020304" pitchFamily="18" charset="-78"/>
                  </a:rPr>
                  <a:t>اللجوء الفردي</a:t>
                </a:r>
                <a:endParaRPr lang="en-US" altLang="ar-BH" sz="7200" b="1" dirty="0">
                  <a:solidFill>
                    <a:srgbClr val="002060"/>
                  </a:solidFill>
                  <a:latin typeface="Traditional Arabic" panose="02020603050405020304" pitchFamily="18" charset="-78"/>
                  <a:cs typeface="Traditional Arabic" panose="02020603050405020304" pitchFamily="18" charset="-78"/>
                </a:endParaRPr>
              </a:p>
            </p:txBody>
          </p:sp>
        </p:grpSp>
        <p:grpSp>
          <p:nvGrpSpPr>
            <p:cNvPr id="7" name="Group 6">
              <a:extLst>
                <a:ext uri="{FF2B5EF4-FFF2-40B4-BE49-F238E27FC236}">
                  <a16:creationId xmlns:a16="http://schemas.microsoft.com/office/drawing/2014/main" id="{41BE4269-71FB-486C-9AB0-2AB05EBEA2C8}"/>
                </a:ext>
              </a:extLst>
            </p:cNvPr>
            <p:cNvGrpSpPr/>
            <p:nvPr/>
          </p:nvGrpSpPr>
          <p:grpSpPr>
            <a:xfrm>
              <a:off x="8666818" y="4957059"/>
              <a:ext cx="2468214" cy="869950"/>
              <a:chOff x="9557492" y="4823114"/>
              <a:chExt cx="2163763" cy="869950"/>
            </a:xfrm>
          </p:grpSpPr>
          <p:sp>
            <p:nvSpPr>
              <p:cNvPr id="89133" name="AutoShape 45">
                <a:extLst>
                  <a:ext uri="{FF2B5EF4-FFF2-40B4-BE49-F238E27FC236}">
                    <a16:creationId xmlns:a16="http://schemas.microsoft.com/office/drawing/2014/main" id="{A7F91E13-8B66-468B-B96D-A69F518E3CE3}"/>
                  </a:ext>
                </a:extLst>
              </p:cNvPr>
              <p:cNvSpPr>
                <a:spLocks noChangeArrowheads="1"/>
              </p:cNvSpPr>
              <p:nvPr/>
            </p:nvSpPr>
            <p:spPr bwMode="gray">
              <a:xfrm>
                <a:off x="9557492" y="4823114"/>
                <a:ext cx="2163763" cy="869950"/>
              </a:xfrm>
              <a:prstGeom prst="roundRect">
                <a:avLst>
                  <a:gd name="adj" fmla="val 40389"/>
                </a:avLst>
              </a:prstGeom>
              <a:gradFill rotWithShape="1">
                <a:gsLst>
                  <a:gs pos="0">
                    <a:srgbClr val="99BACC"/>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89134" name="AutoShape 46">
                <a:extLst>
                  <a:ext uri="{FF2B5EF4-FFF2-40B4-BE49-F238E27FC236}">
                    <a16:creationId xmlns:a16="http://schemas.microsoft.com/office/drawing/2014/main" id="{4CCF1DB8-7F7B-432D-A391-C61950FDB3A0}"/>
                  </a:ext>
                </a:extLst>
              </p:cNvPr>
              <p:cNvSpPr>
                <a:spLocks noChangeArrowheads="1"/>
              </p:cNvSpPr>
              <p:nvPr/>
            </p:nvSpPr>
            <p:spPr bwMode="gray">
              <a:xfrm>
                <a:off x="9615318" y="4850615"/>
                <a:ext cx="2070100" cy="773113"/>
              </a:xfrm>
              <a:prstGeom prst="roundRect">
                <a:avLst>
                  <a:gd name="adj" fmla="val 50000"/>
                </a:avLst>
              </a:prstGeom>
              <a:gradFill rotWithShape="1">
                <a:gsLst>
                  <a:gs pos="0">
                    <a:srgbClr val="C8DAD4"/>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SA" sz="3200" b="1" dirty="0">
                    <a:solidFill>
                      <a:srgbClr val="002060"/>
                    </a:solidFill>
                    <a:latin typeface="Traditional Arabic" panose="02020603050405020304" pitchFamily="18" charset="-78"/>
                    <a:cs typeface="Traditional Arabic" panose="02020603050405020304" pitchFamily="18" charset="-78"/>
                  </a:rPr>
                  <a:t>اللجوء الفردي</a:t>
                </a:r>
                <a:endParaRPr lang="ar-BH" sz="3200" b="1" dirty="0">
                  <a:solidFill>
                    <a:srgbClr val="002060"/>
                  </a:solidFill>
                  <a:latin typeface="Traditional Arabic" panose="02020603050405020304" pitchFamily="18" charset="-78"/>
                  <a:cs typeface="Traditional Arabic" panose="02020603050405020304" pitchFamily="18" charset="-78"/>
                </a:endParaRPr>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24" y="1628323"/>
            <a:ext cx="7405841" cy="4198686"/>
          </a:xfrm>
          <a:prstGeom prst="rect">
            <a:avLst/>
          </a:prstGeom>
        </p:spPr>
      </p:pic>
    </p:spTree>
    <p:extLst>
      <p:ext uri="{BB962C8B-B14F-4D97-AF65-F5344CB8AC3E}">
        <p14:creationId xmlns:p14="http://schemas.microsoft.com/office/powerpoint/2010/main" val="31065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F8F211C-EA52-4C0E-B942-82C8E553B177}"/>
              </a:ext>
            </a:extLst>
          </p:cNvPr>
          <p:cNvSpPr>
            <a:spLocks noGrp="1" noChangeArrowheads="1"/>
          </p:cNvSpPr>
          <p:nvPr>
            <p:ph type="title"/>
          </p:nvPr>
        </p:nvSpPr>
        <p:spPr>
          <a:xfrm>
            <a:off x="968879" y="25058"/>
            <a:ext cx="10353761" cy="1326321"/>
          </a:xfrm>
        </p:spPr>
        <p:txBody>
          <a:bodyPr/>
          <a:lstStyle/>
          <a:p>
            <a:r>
              <a:rPr lang="ar-SA" altLang="ar-BH" sz="6000" b="0" dirty="0">
                <a:solidFill>
                  <a:srgbClr val="FFFF00"/>
                </a:solidFill>
                <a:effectLst/>
                <a:latin typeface="ae_AlArabiya" panose="02060603050605020204" pitchFamily="18" charset="-78"/>
                <a:cs typeface="ae_AlArabiya" panose="02060603050605020204" pitchFamily="18" charset="-78"/>
              </a:rPr>
              <a:t>أنواع اللجوء من حيث عدد اللاجئين</a:t>
            </a:r>
            <a:endParaRPr lang="en-US" altLang="ar-BH" sz="7200" b="0" dirty="0">
              <a:effectLst/>
              <a:latin typeface="ae_AlArabiya" panose="02060603050605020204" pitchFamily="18" charset="-78"/>
              <a:cs typeface="ae_AlArabiya" panose="02060603050605020204" pitchFamily="18" charset="-78"/>
            </a:endParaRPr>
          </a:p>
        </p:txBody>
      </p:sp>
      <p:grpSp>
        <p:nvGrpSpPr>
          <p:cNvPr id="3" name="Group 2">
            <a:extLst>
              <a:ext uri="{FF2B5EF4-FFF2-40B4-BE49-F238E27FC236}">
                <a16:creationId xmlns:a16="http://schemas.microsoft.com/office/drawing/2014/main" id="{228A4DAD-09A1-450F-ABF3-2E4CBE553DDC}"/>
              </a:ext>
            </a:extLst>
          </p:cNvPr>
          <p:cNvGrpSpPr/>
          <p:nvPr/>
        </p:nvGrpSpPr>
        <p:grpSpPr>
          <a:xfrm>
            <a:off x="8752348" y="1581696"/>
            <a:ext cx="2552395" cy="4399465"/>
            <a:chOff x="8752348" y="1581696"/>
            <a:chExt cx="2552395" cy="4399465"/>
          </a:xfrm>
        </p:grpSpPr>
        <p:grpSp>
          <p:nvGrpSpPr>
            <p:cNvPr id="4" name="Group 3">
              <a:extLst>
                <a:ext uri="{FF2B5EF4-FFF2-40B4-BE49-F238E27FC236}">
                  <a16:creationId xmlns:a16="http://schemas.microsoft.com/office/drawing/2014/main" id="{17DA4FFA-D26B-48F9-B324-F4C752D29286}"/>
                </a:ext>
              </a:extLst>
            </p:cNvPr>
            <p:cNvGrpSpPr/>
            <p:nvPr/>
          </p:nvGrpSpPr>
          <p:grpSpPr>
            <a:xfrm>
              <a:off x="8752348" y="5111211"/>
              <a:ext cx="2552395" cy="869950"/>
              <a:chOff x="4746812" y="5017582"/>
              <a:chExt cx="2163763" cy="869950"/>
            </a:xfrm>
          </p:grpSpPr>
          <p:grpSp>
            <p:nvGrpSpPr>
              <p:cNvPr id="33" name="Group 32">
                <a:extLst>
                  <a:ext uri="{FF2B5EF4-FFF2-40B4-BE49-F238E27FC236}">
                    <a16:creationId xmlns:a16="http://schemas.microsoft.com/office/drawing/2014/main" id="{35471336-8F88-4168-8221-14FE1F07CF21}"/>
                  </a:ext>
                </a:extLst>
              </p:cNvPr>
              <p:cNvGrpSpPr>
                <a:grpSpLocks/>
              </p:cNvGrpSpPr>
              <p:nvPr/>
            </p:nvGrpSpPr>
            <p:grpSpPr bwMode="auto">
              <a:xfrm>
                <a:off x="4746812" y="5017582"/>
                <a:ext cx="2163763" cy="869950"/>
                <a:chOff x="5164" y="3278"/>
                <a:chExt cx="1363" cy="548"/>
              </a:xfrm>
            </p:grpSpPr>
            <p:sp>
              <p:nvSpPr>
                <p:cNvPr id="41" name="AutoShape 45">
                  <a:extLst>
                    <a:ext uri="{FF2B5EF4-FFF2-40B4-BE49-F238E27FC236}">
                      <a16:creationId xmlns:a16="http://schemas.microsoft.com/office/drawing/2014/main" id="{17D1CECE-C77A-49BA-ABC5-B20BB75897FB}"/>
                    </a:ext>
                  </a:extLst>
                </p:cNvPr>
                <p:cNvSpPr>
                  <a:spLocks noChangeArrowheads="1"/>
                </p:cNvSpPr>
                <p:nvPr/>
              </p:nvSpPr>
              <p:spPr bwMode="gray">
                <a:xfrm>
                  <a:off x="5164" y="3278"/>
                  <a:ext cx="1363" cy="548"/>
                </a:xfrm>
                <a:prstGeom prst="roundRect">
                  <a:avLst>
                    <a:gd name="adj" fmla="val 40389"/>
                  </a:avLst>
                </a:prstGeom>
                <a:gradFill rotWithShape="1">
                  <a:gsLst>
                    <a:gs pos="0">
                      <a:srgbClr val="99BACC"/>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42" name="AutoShape 46">
                  <a:extLst>
                    <a:ext uri="{FF2B5EF4-FFF2-40B4-BE49-F238E27FC236}">
                      <a16:creationId xmlns:a16="http://schemas.microsoft.com/office/drawing/2014/main" id="{F88FAEAC-368B-43D9-B1C4-136F9CF129EE}"/>
                    </a:ext>
                  </a:extLst>
                </p:cNvPr>
                <p:cNvSpPr>
                  <a:spLocks noChangeArrowheads="1"/>
                </p:cNvSpPr>
                <p:nvPr/>
              </p:nvSpPr>
              <p:spPr bwMode="gray">
                <a:xfrm>
                  <a:off x="5191" y="3305"/>
                  <a:ext cx="1304" cy="487"/>
                </a:xfrm>
                <a:prstGeom prst="roundRect">
                  <a:avLst>
                    <a:gd name="adj" fmla="val 50000"/>
                  </a:avLst>
                </a:prstGeom>
                <a:gradFill rotWithShape="1">
                  <a:gsLst>
                    <a:gs pos="0">
                      <a:srgbClr val="C8DAD4"/>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grpSp>
          <p:sp>
            <p:nvSpPr>
              <p:cNvPr id="2" name="Rectangle 1">
                <a:extLst>
                  <a:ext uri="{FF2B5EF4-FFF2-40B4-BE49-F238E27FC236}">
                    <a16:creationId xmlns:a16="http://schemas.microsoft.com/office/drawing/2014/main" id="{A261E5FC-095A-4A09-9B22-4E83E0398818}"/>
                  </a:ext>
                </a:extLst>
              </p:cNvPr>
              <p:cNvSpPr/>
              <p:nvPr/>
            </p:nvSpPr>
            <p:spPr>
              <a:xfrm>
                <a:off x="5083978" y="5129672"/>
                <a:ext cx="1481502" cy="707886"/>
              </a:xfrm>
              <a:prstGeom prst="rect">
                <a:avLst/>
              </a:prstGeom>
            </p:spPr>
            <p:txBody>
              <a:bodyPr wrap="none">
                <a:spAutoFit/>
              </a:bodyPr>
              <a:lstStyle/>
              <a:p>
                <a:pPr algn="ctr" rtl="1"/>
                <a:r>
                  <a:rPr lang="ar-SA" sz="4000" b="1" dirty="0">
                    <a:solidFill>
                      <a:srgbClr val="002060"/>
                    </a:solidFill>
                    <a:latin typeface="Traditional Arabic" panose="02020603050405020304" pitchFamily="18" charset="-78"/>
                    <a:cs typeface="Traditional Arabic" panose="02020603050405020304" pitchFamily="18" charset="-78"/>
                  </a:rPr>
                  <a:t>لجوء جماعي</a:t>
                </a:r>
                <a:endParaRPr lang="ar-BH" sz="4000" b="1" dirty="0">
                  <a:solidFill>
                    <a:srgbClr val="002060"/>
                  </a:solidFill>
                  <a:latin typeface="Traditional Arabic" panose="02020603050405020304" pitchFamily="18" charset="-78"/>
                  <a:cs typeface="Traditional Arabic" panose="02020603050405020304" pitchFamily="18" charset="-78"/>
                </a:endParaRPr>
              </a:p>
            </p:txBody>
          </p:sp>
        </p:grpSp>
        <p:grpSp>
          <p:nvGrpSpPr>
            <p:cNvPr id="50" name="Group 49">
              <a:extLst>
                <a:ext uri="{FF2B5EF4-FFF2-40B4-BE49-F238E27FC236}">
                  <a16:creationId xmlns:a16="http://schemas.microsoft.com/office/drawing/2014/main" id="{3DFB0CB3-FC28-430C-8F69-528EB8E79077}"/>
                </a:ext>
              </a:extLst>
            </p:cNvPr>
            <p:cNvGrpSpPr/>
            <p:nvPr/>
          </p:nvGrpSpPr>
          <p:grpSpPr>
            <a:xfrm>
              <a:off x="8904748" y="1581696"/>
              <a:ext cx="2163763" cy="3160713"/>
              <a:chOff x="7467601" y="1836739"/>
              <a:chExt cx="2163763" cy="3160713"/>
            </a:xfrm>
          </p:grpSpPr>
          <p:sp>
            <p:nvSpPr>
              <p:cNvPr id="51" name="AutoShape 33">
                <a:extLst>
                  <a:ext uri="{FF2B5EF4-FFF2-40B4-BE49-F238E27FC236}">
                    <a16:creationId xmlns:a16="http://schemas.microsoft.com/office/drawing/2014/main" id="{1DBD9525-B86D-48C4-B3FD-EF95CD3091E9}"/>
                  </a:ext>
                </a:extLst>
              </p:cNvPr>
              <p:cNvSpPr>
                <a:spLocks noChangeArrowheads="1"/>
              </p:cNvSpPr>
              <p:nvPr/>
            </p:nvSpPr>
            <p:spPr bwMode="gray">
              <a:xfrm>
                <a:off x="7467601" y="2139952"/>
                <a:ext cx="2163763" cy="28575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52" name="AutoShape 34">
                <a:extLst>
                  <a:ext uri="{FF2B5EF4-FFF2-40B4-BE49-F238E27FC236}">
                    <a16:creationId xmlns:a16="http://schemas.microsoft.com/office/drawing/2014/main" id="{F003B12D-123E-46A9-87FD-807D97CA67EA}"/>
                  </a:ext>
                </a:extLst>
              </p:cNvPr>
              <p:cNvSpPr>
                <a:spLocks noChangeArrowheads="1"/>
              </p:cNvSpPr>
              <p:nvPr/>
            </p:nvSpPr>
            <p:spPr bwMode="gray">
              <a:xfrm>
                <a:off x="7500939" y="2147889"/>
                <a:ext cx="2098675" cy="2803525"/>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53" name="AutoShape 35">
                <a:extLst>
                  <a:ext uri="{FF2B5EF4-FFF2-40B4-BE49-F238E27FC236}">
                    <a16:creationId xmlns:a16="http://schemas.microsoft.com/office/drawing/2014/main" id="{DDE63954-E25D-4136-B2D1-9EECDE7682E1}"/>
                  </a:ext>
                </a:extLst>
              </p:cNvPr>
              <p:cNvSpPr>
                <a:spLocks noChangeArrowheads="1"/>
              </p:cNvSpPr>
              <p:nvPr/>
            </p:nvSpPr>
            <p:spPr bwMode="gray">
              <a:xfrm>
                <a:off x="7518401" y="4252914"/>
                <a:ext cx="2070100" cy="709613"/>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54" name="AutoShape 36">
                <a:extLst>
                  <a:ext uri="{FF2B5EF4-FFF2-40B4-BE49-F238E27FC236}">
                    <a16:creationId xmlns:a16="http://schemas.microsoft.com/office/drawing/2014/main" id="{078ACCFE-7931-4D42-91DC-49B8B96A67E7}"/>
                  </a:ext>
                </a:extLst>
              </p:cNvPr>
              <p:cNvSpPr>
                <a:spLocks noChangeArrowheads="1"/>
              </p:cNvSpPr>
              <p:nvPr/>
            </p:nvSpPr>
            <p:spPr bwMode="gray">
              <a:xfrm>
                <a:off x="7518401" y="2170114"/>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dirty="0"/>
              </a:p>
            </p:txBody>
          </p:sp>
          <p:grpSp>
            <p:nvGrpSpPr>
              <p:cNvPr id="55" name="Group 37">
                <a:extLst>
                  <a:ext uri="{FF2B5EF4-FFF2-40B4-BE49-F238E27FC236}">
                    <a16:creationId xmlns:a16="http://schemas.microsoft.com/office/drawing/2014/main" id="{5407FCD2-C53C-4923-803A-C8590139FBBC}"/>
                  </a:ext>
                </a:extLst>
              </p:cNvPr>
              <p:cNvGrpSpPr>
                <a:grpSpLocks/>
              </p:cNvGrpSpPr>
              <p:nvPr/>
            </p:nvGrpSpPr>
            <p:grpSpPr bwMode="auto">
              <a:xfrm>
                <a:off x="8212139" y="1836739"/>
                <a:ext cx="642938" cy="622300"/>
                <a:chOff x="1289" y="587"/>
                <a:chExt cx="668" cy="647"/>
              </a:xfrm>
            </p:grpSpPr>
            <p:sp>
              <p:nvSpPr>
                <p:cNvPr id="58" name="Oval 38">
                  <a:extLst>
                    <a:ext uri="{FF2B5EF4-FFF2-40B4-BE49-F238E27FC236}">
                      <a16:creationId xmlns:a16="http://schemas.microsoft.com/office/drawing/2014/main" id="{A2CFDF09-1704-4051-AF56-F63CC0C9770F}"/>
                    </a:ext>
                  </a:extLst>
                </p:cNvPr>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BH"/>
                </a:p>
              </p:txBody>
            </p:sp>
            <p:sp>
              <p:nvSpPr>
                <p:cNvPr id="59" name="Oval 39">
                  <a:extLst>
                    <a:ext uri="{FF2B5EF4-FFF2-40B4-BE49-F238E27FC236}">
                      <a16:creationId xmlns:a16="http://schemas.microsoft.com/office/drawing/2014/main" id="{04C2DCA0-6603-4D84-AE61-43292F8001AB}"/>
                    </a:ext>
                  </a:extLst>
                </p:cNvPr>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sp>
              <p:nvSpPr>
                <p:cNvPr id="60" name="Oval 40">
                  <a:extLst>
                    <a:ext uri="{FF2B5EF4-FFF2-40B4-BE49-F238E27FC236}">
                      <a16:creationId xmlns:a16="http://schemas.microsoft.com/office/drawing/2014/main" id="{21FB051C-5362-4C82-BA39-54F43E5DFA40}"/>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sp>
              <p:nvSpPr>
                <p:cNvPr id="61" name="Oval 41">
                  <a:extLst>
                    <a:ext uri="{FF2B5EF4-FFF2-40B4-BE49-F238E27FC236}">
                      <a16:creationId xmlns:a16="http://schemas.microsoft.com/office/drawing/2014/main" id="{4FDC0924-9342-4F6F-A65F-0DC5E060282D}"/>
                    </a:ext>
                  </a:extLst>
                </p:cNvPr>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sp>
              <p:nvSpPr>
                <p:cNvPr id="62" name="Oval 42">
                  <a:extLst>
                    <a:ext uri="{FF2B5EF4-FFF2-40B4-BE49-F238E27FC236}">
                      <a16:creationId xmlns:a16="http://schemas.microsoft.com/office/drawing/2014/main" id="{4ECA1451-135F-4C1B-8E21-F7D720107924}"/>
                    </a:ext>
                  </a:extLst>
                </p:cNvPr>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grpSp>
          <p:sp>
            <p:nvSpPr>
              <p:cNvPr id="56" name="Text Box 43">
                <a:extLst>
                  <a:ext uri="{FF2B5EF4-FFF2-40B4-BE49-F238E27FC236}">
                    <a16:creationId xmlns:a16="http://schemas.microsoft.com/office/drawing/2014/main" id="{0298C3F7-0C5E-442C-90DC-DBA0E32E308D}"/>
                  </a:ext>
                </a:extLst>
              </p:cNvPr>
              <p:cNvSpPr txBox="1">
                <a:spLocks noChangeArrowheads="1"/>
              </p:cNvSpPr>
              <p:nvPr/>
            </p:nvSpPr>
            <p:spPr bwMode="gray">
              <a:xfrm>
                <a:off x="8350251" y="1924052"/>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ar-BH" sz="2400" dirty="0">
                    <a:solidFill>
                      <a:srgbClr val="000000"/>
                    </a:solidFill>
                  </a:rPr>
                  <a:t>2</a:t>
                </a:r>
                <a:endParaRPr lang="en-US" altLang="ar-BH" dirty="0"/>
              </a:p>
            </p:txBody>
          </p:sp>
          <p:sp>
            <p:nvSpPr>
              <p:cNvPr id="57" name="Text Box 44">
                <a:extLst>
                  <a:ext uri="{FF2B5EF4-FFF2-40B4-BE49-F238E27FC236}">
                    <a16:creationId xmlns:a16="http://schemas.microsoft.com/office/drawing/2014/main" id="{484891DD-D0D9-4EA4-BF17-D61F4EE900D7}"/>
                  </a:ext>
                </a:extLst>
              </p:cNvPr>
              <p:cNvSpPr txBox="1">
                <a:spLocks noChangeArrowheads="1"/>
              </p:cNvSpPr>
              <p:nvPr/>
            </p:nvSpPr>
            <p:spPr bwMode="gray">
              <a:xfrm>
                <a:off x="7543801" y="2593977"/>
                <a:ext cx="2057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ar-SA" altLang="ar-BH" sz="5400" b="1" dirty="0">
                    <a:solidFill>
                      <a:srgbClr val="002060"/>
                    </a:solidFill>
                    <a:latin typeface="Traditional Arabic" panose="02020603050405020304" pitchFamily="18" charset="-78"/>
                    <a:cs typeface="Traditional Arabic" panose="02020603050405020304" pitchFamily="18" charset="-78"/>
                  </a:rPr>
                  <a:t>اللجوء الجماعي</a:t>
                </a:r>
                <a:endParaRPr lang="en-US" altLang="ar-BH" sz="6600" b="1" dirty="0">
                  <a:solidFill>
                    <a:srgbClr val="002060"/>
                  </a:solidFill>
                  <a:latin typeface="Traditional Arabic" panose="02020603050405020304" pitchFamily="18" charset="-78"/>
                  <a:cs typeface="Traditional Arabic" panose="02020603050405020304" pitchFamily="18" charset="-78"/>
                </a:endParaRPr>
              </a:p>
            </p:txBody>
          </p:sp>
        </p:gr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79" y="1581696"/>
            <a:ext cx="6670786" cy="44935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441" y="1574722"/>
            <a:ext cx="7018954" cy="4500542"/>
          </a:xfrm>
          <a:prstGeom prst="rect">
            <a:avLst/>
          </a:prstGeom>
        </p:spPr>
      </p:pic>
    </p:spTree>
    <p:extLst>
      <p:ext uri="{BB962C8B-B14F-4D97-AF65-F5344CB8AC3E}">
        <p14:creationId xmlns:p14="http://schemas.microsoft.com/office/powerpoint/2010/main" val="1935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AutoShape 3">
            <a:extLst>
              <a:ext uri="{FF2B5EF4-FFF2-40B4-BE49-F238E27FC236}">
                <a16:creationId xmlns:a16="http://schemas.microsoft.com/office/drawing/2014/main" id="{9149B853-FB95-4009-93BD-B9083B150DD2}"/>
              </a:ext>
            </a:extLst>
          </p:cNvPr>
          <p:cNvSpPr>
            <a:spLocks noChangeArrowheads="1"/>
          </p:cNvSpPr>
          <p:nvPr/>
        </p:nvSpPr>
        <p:spPr bwMode="auto">
          <a:xfrm>
            <a:off x="6251420" y="1267622"/>
            <a:ext cx="5483380" cy="4018232"/>
          </a:xfrm>
          <a:prstGeom prst="roundRect">
            <a:avLst>
              <a:gd name="adj" fmla="val 13745"/>
            </a:avLst>
          </a:prstGeom>
          <a:noFill/>
          <a:ln w="38100">
            <a:solidFill>
              <a:srgbClr val="FF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79906" name="Rectangle 34">
            <a:extLst>
              <a:ext uri="{FF2B5EF4-FFF2-40B4-BE49-F238E27FC236}">
                <a16:creationId xmlns:a16="http://schemas.microsoft.com/office/drawing/2014/main" id="{89ED33F2-B2FA-478B-9008-0CAAA8736CC0}"/>
              </a:ext>
            </a:extLst>
          </p:cNvPr>
          <p:cNvSpPr>
            <a:spLocks noChangeArrowheads="1"/>
          </p:cNvSpPr>
          <p:nvPr/>
        </p:nvSpPr>
        <p:spPr bwMode="auto">
          <a:xfrm>
            <a:off x="6168795" y="2122576"/>
            <a:ext cx="564863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sz="7200" b="1" dirty="0">
                <a:latin typeface="Traditional Arabic" panose="02020603050405020304" pitchFamily="18" charset="-78"/>
                <a:cs typeface="Traditional Arabic" panose="02020603050405020304" pitchFamily="18" charset="-78"/>
              </a:rPr>
              <a:t>أنواع اللجوء</a:t>
            </a:r>
          </a:p>
          <a:p>
            <a:pPr algn="ctr" rtl="1"/>
            <a:r>
              <a:rPr lang="ar-SA" sz="7200" b="1" dirty="0">
                <a:latin typeface="Traditional Arabic" panose="02020603050405020304" pitchFamily="18" charset="-78"/>
                <a:cs typeface="Traditional Arabic" panose="02020603050405020304" pitchFamily="18" charset="-78"/>
              </a:rPr>
              <a:t> من حيث سببه</a:t>
            </a:r>
            <a:endParaRPr lang="en-US" altLang="ar-BH" sz="7200" b="1" dirty="0">
              <a:solidFill>
                <a:schemeClr val="tx2"/>
              </a:solidFill>
              <a:latin typeface="Traditional Arabic" panose="02020603050405020304" pitchFamily="18" charset="-78"/>
              <a:cs typeface="Traditional Arabic"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59" y="1143000"/>
            <a:ext cx="5602192" cy="4069032"/>
          </a:xfrm>
          <a:prstGeom prst="rect">
            <a:avLst/>
          </a:prstGeom>
        </p:spPr>
      </p:pic>
    </p:spTree>
    <p:extLst>
      <p:ext uri="{BB962C8B-B14F-4D97-AF65-F5344CB8AC3E}">
        <p14:creationId xmlns:p14="http://schemas.microsoft.com/office/powerpoint/2010/main" val="29530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9906"/>
                                        </p:tgtEl>
                                        <p:attrNameLst>
                                          <p:attrName>style.visibility</p:attrName>
                                        </p:attrNameLst>
                                      </p:cBhvr>
                                      <p:to>
                                        <p:strVal val="visible"/>
                                      </p:to>
                                    </p:set>
                                    <p:anim calcmode="lin" valueType="num">
                                      <p:cBhvr>
                                        <p:cTn id="7" dur="1000" fill="hold"/>
                                        <p:tgtEl>
                                          <p:spTgt spid="79906"/>
                                        </p:tgtEl>
                                        <p:attrNameLst>
                                          <p:attrName>ppt_w</p:attrName>
                                        </p:attrNameLst>
                                      </p:cBhvr>
                                      <p:tavLst>
                                        <p:tav tm="0">
                                          <p:val>
                                            <p:fltVal val="0"/>
                                          </p:val>
                                        </p:tav>
                                        <p:tav tm="100000">
                                          <p:val>
                                            <p:strVal val="#ppt_w"/>
                                          </p:val>
                                        </p:tav>
                                      </p:tavLst>
                                    </p:anim>
                                    <p:anim calcmode="lin" valueType="num">
                                      <p:cBhvr>
                                        <p:cTn id="8" dur="1000" fill="hold"/>
                                        <p:tgtEl>
                                          <p:spTgt spid="79906"/>
                                        </p:tgtEl>
                                        <p:attrNameLst>
                                          <p:attrName>ppt_h</p:attrName>
                                        </p:attrNameLst>
                                      </p:cBhvr>
                                      <p:tavLst>
                                        <p:tav tm="0">
                                          <p:val>
                                            <p:fltVal val="0"/>
                                          </p:val>
                                        </p:tav>
                                        <p:tav tm="100000">
                                          <p:val>
                                            <p:strVal val="#ppt_h"/>
                                          </p:val>
                                        </p:tav>
                                      </p:tavLst>
                                    </p:anim>
                                    <p:anim calcmode="lin" valueType="num">
                                      <p:cBhvr>
                                        <p:cTn id="9" dur="1000" fill="hold"/>
                                        <p:tgtEl>
                                          <p:spTgt spid="79906"/>
                                        </p:tgtEl>
                                        <p:attrNameLst>
                                          <p:attrName>style.rotation</p:attrName>
                                        </p:attrNameLst>
                                      </p:cBhvr>
                                      <p:tavLst>
                                        <p:tav tm="0">
                                          <p:val>
                                            <p:fltVal val="90"/>
                                          </p:val>
                                        </p:tav>
                                        <p:tav tm="100000">
                                          <p:val>
                                            <p:fltVal val="0"/>
                                          </p:val>
                                        </p:tav>
                                      </p:tavLst>
                                    </p:anim>
                                    <p:animEffect transition="in" filter="fade">
                                      <p:cBhvr>
                                        <p:cTn id="10" dur="1000"/>
                                        <p:tgtEl>
                                          <p:spTgt spid="7990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1000" fill="hold"/>
                                        <p:tgtEl>
                                          <p:spTgt spid="79875"/>
                                        </p:tgtEl>
                                        <p:attrNameLst>
                                          <p:attrName>ppt_w</p:attrName>
                                        </p:attrNameLst>
                                      </p:cBhvr>
                                      <p:tavLst>
                                        <p:tav tm="0">
                                          <p:val>
                                            <p:fltVal val="0"/>
                                          </p:val>
                                        </p:tav>
                                        <p:tav tm="100000">
                                          <p:val>
                                            <p:strVal val="#ppt_w"/>
                                          </p:val>
                                        </p:tav>
                                      </p:tavLst>
                                    </p:anim>
                                    <p:anim calcmode="lin" valueType="num">
                                      <p:cBhvr>
                                        <p:cTn id="14" dur="1000" fill="hold"/>
                                        <p:tgtEl>
                                          <p:spTgt spid="79875"/>
                                        </p:tgtEl>
                                        <p:attrNameLst>
                                          <p:attrName>ppt_h</p:attrName>
                                        </p:attrNameLst>
                                      </p:cBhvr>
                                      <p:tavLst>
                                        <p:tav tm="0">
                                          <p:val>
                                            <p:fltVal val="0"/>
                                          </p:val>
                                        </p:tav>
                                        <p:tav tm="100000">
                                          <p:val>
                                            <p:strVal val="#ppt_h"/>
                                          </p:val>
                                        </p:tav>
                                      </p:tavLst>
                                    </p:anim>
                                    <p:anim calcmode="lin" valueType="num">
                                      <p:cBhvr>
                                        <p:cTn id="15" dur="1000" fill="hold"/>
                                        <p:tgtEl>
                                          <p:spTgt spid="79875"/>
                                        </p:tgtEl>
                                        <p:attrNameLst>
                                          <p:attrName>style.rotation</p:attrName>
                                        </p:attrNameLst>
                                      </p:cBhvr>
                                      <p:tavLst>
                                        <p:tav tm="0">
                                          <p:val>
                                            <p:fltVal val="90"/>
                                          </p:val>
                                        </p:tav>
                                        <p:tav tm="100000">
                                          <p:val>
                                            <p:fltVal val="0"/>
                                          </p:val>
                                        </p:tav>
                                      </p:tavLst>
                                    </p:anim>
                                    <p:animEffect transition="in" filter="fade">
                                      <p:cBhvr>
                                        <p:cTn id="16" dur="10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799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85BAF7F0-F9CE-4282-B8F4-9CE1F7B7032B}" type="slidenum">
              <a:rPr lang="en-US"/>
              <a:pPr>
                <a:defRPr/>
              </a:pPr>
              <a:t>24</a:t>
            </a:fld>
            <a:endParaRPr lang="en-US"/>
          </a:p>
        </p:txBody>
      </p:sp>
      <p:grpSp>
        <p:nvGrpSpPr>
          <p:cNvPr id="15" name="Group 14"/>
          <p:cNvGrpSpPr/>
          <p:nvPr/>
        </p:nvGrpSpPr>
        <p:grpSpPr>
          <a:xfrm>
            <a:off x="7371997" y="2037169"/>
            <a:ext cx="4058005" cy="2995356"/>
            <a:chOff x="4380271" y="2174670"/>
            <a:chExt cx="4058005" cy="2995356"/>
          </a:xfrm>
        </p:grpSpPr>
        <p:sp>
          <p:nvSpPr>
            <p:cNvPr id="16" name="Rounded Rectangle 15"/>
            <p:cNvSpPr/>
            <p:nvPr/>
          </p:nvSpPr>
          <p:spPr>
            <a:xfrm>
              <a:off x="4380271" y="2610465"/>
              <a:ext cx="4058005" cy="212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4911595" y="2113065"/>
              <a:ext cx="2995356" cy="3118566"/>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altLang="ar-BH" sz="7200" b="1" dirty="0">
                  <a:solidFill>
                    <a:srgbClr val="002060"/>
                  </a:solidFill>
                  <a:latin typeface="Traditional Arabic" panose="02020603050405020304" pitchFamily="18" charset="-78"/>
                  <a:cs typeface="Traditional Arabic" panose="02020603050405020304" pitchFamily="18" charset="-78"/>
                </a:rPr>
                <a:t>اللجوء </a:t>
              </a:r>
            </a:p>
            <a:p>
              <a:pPr algn="ctr"/>
              <a:r>
                <a:rPr lang="ar-SA" altLang="ar-BH" sz="7200" b="1" dirty="0">
                  <a:solidFill>
                    <a:srgbClr val="002060"/>
                  </a:solidFill>
                  <a:latin typeface="Traditional Arabic" panose="02020603050405020304" pitchFamily="18" charset="-78"/>
                  <a:cs typeface="Traditional Arabic" panose="02020603050405020304" pitchFamily="18" charset="-78"/>
                </a:rPr>
                <a:t>السياسي</a:t>
              </a:r>
              <a:endParaRPr lang="en-US" altLang="ar-BH" sz="7200" b="1" dirty="0">
                <a:solidFill>
                  <a:srgbClr val="002060"/>
                </a:solidFill>
                <a:latin typeface="Traditional Arabic" panose="02020603050405020304" pitchFamily="18" charset="-78"/>
                <a:cs typeface="Traditional Arabic" panose="02020603050405020304" pitchFamily="18" charset="-78"/>
              </a:endParaRPr>
            </a:p>
          </p:txBody>
        </p:sp>
      </p:grpSp>
      <p:sp>
        <p:nvSpPr>
          <p:cNvPr id="18" name="Oval 49">
            <a:extLst>
              <a:ext uri="{FF2B5EF4-FFF2-40B4-BE49-F238E27FC236}">
                <a16:creationId xmlns:a16="http://schemas.microsoft.com/office/drawing/2014/main" id="{12D42FA6-F4BC-4F80-9A15-E7A8B50DAA4C}"/>
              </a:ext>
            </a:extLst>
          </p:cNvPr>
          <p:cNvSpPr>
            <a:spLocks noChangeArrowheads="1"/>
          </p:cNvSpPr>
          <p:nvPr/>
        </p:nvSpPr>
        <p:spPr bwMode="gray">
          <a:xfrm rot="16200000">
            <a:off x="10495961" y="437555"/>
            <a:ext cx="952093" cy="915989"/>
          </a:xfrm>
          <a:prstGeom prst="ellipse">
            <a:avLst/>
          </a:prstGeom>
          <a:ln>
            <a:headEnd/>
            <a:tailEnd/>
          </a:ln>
          <a:extLst/>
        </p:spPr>
        <p:style>
          <a:lnRef idx="1">
            <a:schemeClr val="accent1"/>
          </a:lnRef>
          <a:fillRef idx="2">
            <a:schemeClr val="accent1"/>
          </a:fillRef>
          <a:effectRef idx="1">
            <a:schemeClr val="accent1"/>
          </a:effectRef>
          <a:fontRef idx="minor">
            <a:schemeClr val="dk1"/>
          </a:fontRef>
        </p:style>
        <p:txBody>
          <a:bodyPr vert="eaVert" wrap="none" anchor="ctr"/>
          <a:lstStyle/>
          <a:p>
            <a:pPr algn="ctr" rtl="1"/>
            <a:r>
              <a:rPr lang="ar-SA" sz="6000" b="1" dirty="0">
                <a:solidFill>
                  <a:schemeClr val="bg2">
                    <a:lumMod val="50000"/>
                  </a:schemeClr>
                </a:solidFill>
                <a:latin typeface="Traditional Arabic" panose="02020603050405020304" pitchFamily="18" charset="-78"/>
                <a:cs typeface="Traditional Arabic" panose="02020603050405020304" pitchFamily="18" charset="-78"/>
              </a:rPr>
              <a:t>1</a:t>
            </a:r>
            <a:endParaRPr lang="ar-BH" sz="6000" b="1" dirty="0">
              <a:solidFill>
                <a:schemeClr val="bg2">
                  <a:lumMod val="50000"/>
                </a:schemeClr>
              </a:solidFill>
              <a:latin typeface="Traditional Arabic" panose="02020603050405020304" pitchFamily="18" charset="-78"/>
              <a:cs typeface="Traditional Arabic" panose="02020603050405020304" pitchFamily="18" charset="-78"/>
            </a:endParaRPr>
          </a:p>
        </p:txBody>
      </p:sp>
      <p:sp>
        <p:nvSpPr>
          <p:cNvPr id="19" name="Rounded Rectangle 18"/>
          <p:cNvSpPr/>
          <p:nvPr/>
        </p:nvSpPr>
        <p:spPr>
          <a:xfrm>
            <a:off x="575187" y="1509267"/>
            <a:ext cx="6091084" cy="437400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4400" b="1" dirty="0">
                <a:solidFill>
                  <a:srgbClr val="7030A0"/>
                </a:solidFill>
                <a:latin typeface="Traditional Arabic" pitchFamily="18" charset="-78"/>
                <a:cs typeface="Traditional Arabic" pitchFamily="18" charset="-78"/>
              </a:rPr>
              <a:t>اللجوء إلى دولة أخرى غير الوطن بسبب الاضطهاد السياسي“ أ</a:t>
            </a:r>
            <a:r>
              <a:rPr lang="ar-BH" sz="4400" b="1" dirty="0">
                <a:solidFill>
                  <a:srgbClr val="C00000"/>
                </a:solidFill>
                <a:latin typeface="Traditional Arabic" pitchFamily="18" charset="-78"/>
                <a:cs typeface="Traditional Arabic" pitchFamily="18" charset="-78"/>
              </a:rPr>
              <a:t>ي للفكر والرؤية السياسية“</a:t>
            </a:r>
            <a:r>
              <a:rPr lang="ar-BH" sz="4400" b="1" dirty="0">
                <a:solidFill>
                  <a:srgbClr val="7030A0"/>
                </a:solidFill>
                <a:latin typeface="Traditional Arabic" pitchFamily="18" charset="-78"/>
                <a:cs typeface="Traditional Arabic" pitchFamily="18" charset="-78"/>
              </a:rPr>
              <a:t> من النظام الحاكم أو من ممارسات قمعية ما</a:t>
            </a:r>
            <a:endParaRPr lang="ar-SA" sz="4400" dirty="0">
              <a:solidFill>
                <a:srgbClr val="7030A0"/>
              </a:solidFill>
            </a:endParaRPr>
          </a:p>
        </p:txBody>
      </p:sp>
    </p:spTree>
    <p:extLst>
      <p:ext uri="{BB962C8B-B14F-4D97-AF65-F5344CB8AC3E}">
        <p14:creationId xmlns:p14="http://schemas.microsoft.com/office/powerpoint/2010/main" val="237794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85BAF7F0-F9CE-4282-B8F4-9CE1F7B7032B}" type="slidenum">
              <a:rPr lang="en-US"/>
              <a:pPr>
                <a:defRPr/>
              </a:pPr>
              <a:t>25</a:t>
            </a:fld>
            <a:endParaRPr lang="en-US"/>
          </a:p>
        </p:txBody>
      </p:sp>
      <p:grpSp>
        <p:nvGrpSpPr>
          <p:cNvPr id="15" name="Group 14"/>
          <p:cNvGrpSpPr/>
          <p:nvPr/>
        </p:nvGrpSpPr>
        <p:grpSpPr>
          <a:xfrm>
            <a:off x="7371997" y="1978175"/>
            <a:ext cx="4058005" cy="2995356"/>
            <a:chOff x="4380271" y="2174670"/>
            <a:chExt cx="4058005" cy="2995356"/>
          </a:xfrm>
        </p:grpSpPr>
        <p:sp>
          <p:nvSpPr>
            <p:cNvPr id="16" name="Rounded Rectangle 15"/>
            <p:cNvSpPr/>
            <p:nvPr/>
          </p:nvSpPr>
          <p:spPr>
            <a:xfrm>
              <a:off x="4380271" y="2610465"/>
              <a:ext cx="4058005" cy="212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4911595" y="2113065"/>
              <a:ext cx="2995356" cy="3118566"/>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altLang="ar-BH" sz="7200" b="1" dirty="0">
                  <a:solidFill>
                    <a:srgbClr val="002060"/>
                  </a:solidFill>
                  <a:latin typeface="Traditional Arabic" panose="02020603050405020304" pitchFamily="18" charset="-78"/>
                  <a:cs typeface="Traditional Arabic" panose="02020603050405020304" pitchFamily="18" charset="-78"/>
                </a:rPr>
                <a:t>اللجوء </a:t>
              </a:r>
            </a:p>
            <a:p>
              <a:pPr algn="ctr"/>
              <a:r>
                <a:rPr lang="ar-SA" altLang="ar-BH" sz="7200" b="1" dirty="0">
                  <a:solidFill>
                    <a:srgbClr val="002060"/>
                  </a:solidFill>
                  <a:latin typeface="Traditional Arabic" panose="02020603050405020304" pitchFamily="18" charset="-78"/>
                  <a:cs typeface="Traditional Arabic" panose="02020603050405020304" pitchFamily="18" charset="-78"/>
                </a:rPr>
                <a:t>الديني</a:t>
              </a:r>
              <a:endParaRPr lang="en-US" altLang="ar-BH" sz="7200" b="1" dirty="0">
                <a:solidFill>
                  <a:srgbClr val="002060"/>
                </a:solidFill>
                <a:latin typeface="Traditional Arabic" panose="02020603050405020304" pitchFamily="18" charset="-78"/>
                <a:cs typeface="Traditional Arabic" panose="02020603050405020304" pitchFamily="18" charset="-78"/>
              </a:endParaRPr>
            </a:p>
          </p:txBody>
        </p:sp>
      </p:grpSp>
      <p:sp>
        <p:nvSpPr>
          <p:cNvPr id="18" name="Oval 49">
            <a:extLst>
              <a:ext uri="{FF2B5EF4-FFF2-40B4-BE49-F238E27FC236}">
                <a16:creationId xmlns:a16="http://schemas.microsoft.com/office/drawing/2014/main" id="{12D42FA6-F4BC-4F80-9A15-E7A8B50DAA4C}"/>
              </a:ext>
            </a:extLst>
          </p:cNvPr>
          <p:cNvSpPr>
            <a:spLocks noChangeArrowheads="1"/>
          </p:cNvSpPr>
          <p:nvPr/>
        </p:nvSpPr>
        <p:spPr bwMode="gray">
          <a:xfrm rot="16200000">
            <a:off x="10495961" y="437555"/>
            <a:ext cx="952093" cy="915989"/>
          </a:xfrm>
          <a:prstGeom prst="ellipse">
            <a:avLst/>
          </a:prstGeom>
          <a:ln>
            <a:headEnd/>
            <a:tailEnd/>
          </a:ln>
          <a:extLst/>
        </p:spPr>
        <p:style>
          <a:lnRef idx="1">
            <a:schemeClr val="accent1"/>
          </a:lnRef>
          <a:fillRef idx="2">
            <a:schemeClr val="accent1"/>
          </a:fillRef>
          <a:effectRef idx="1">
            <a:schemeClr val="accent1"/>
          </a:effectRef>
          <a:fontRef idx="minor">
            <a:schemeClr val="dk1"/>
          </a:fontRef>
        </p:style>
        <p:txBody>
          <a:bodyPr vert="eaVert" wrap="none" anchor="ctr"/>
          <a:lstStyle/>
          <a:p>
            <a:pPr algn="ctr" rtl="1"/>
            <a:r>
              <a:rPr lang="ar-SA" sz="6000" b="1" dirty="0">
                <a:solidFill>
                  <a:schemeClr val="bg2">
                    <a:lumMod val="50000"/>
                  </a:schemeClr>
                </a:solidFill>
                <a:latin typeface="Traditional Arabic" panose="02020603050405020304" pitchFamily="18" charset="-78"/>
                <a:cs typeface="Traditional Arabic" panose="02020603050405020304" pitchFamily="18" charset="-78"/>
              </a:rPr>
              <a:t>2</a:t>
            </a:r>
            <a:endParaRPr lang="ar-BH" sz="6000" b="1" dirty="0">
              <a:solidFill>
                <a:schemeClr val="bg2">
                  <a:lumMod val="50000"/>
                </a:schemeClr>
              </a:solidFill>
              <a:latin typeface="Traditional Arabic" panose="02020603050405020304" pitchFamily="18" charset="-78"/>
              <a:cs typeface="Traditional Arabic" panose="02020603050405020304" pitchFamily="18" charset="-78"/>
            </a:endParaRPr>
          </a:p>
        </p:txBody>
      </p:sp>
      <p:sp>
        <p:nvSpPr>
          <p:cNvPr id="19" name="Rounded Rectangle 18"/>
          <p:cNvSpPr/>
          <p:nvPr/>
        </p:nvSpPr>
        <p:spPr>
          <a:xfrm>
            <a:off x="575187" y="1509267"/>
            <a:ext cx="6091084" cy="437400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6000" b="1" dirty="0">
                <a:solidFill>
                  <a:schemeClr val="tx2">
                    <a:lumMod val="25000"/>
                  </a:schemeClr>
                </a:solidFill>
                <a:latin typeface="Traditional Arabic" pitchFamily="18" charset="-78"/>
                <a:cs typeface="Traditional Arabic" pitchFamily="18" charset="-78"/>
              </a:rPr>
              <a:t>هو </a:t>
            </a:r>
            <a:r>
              <a:rPr lang="ar-SA" sz="6000" b="1" dirty="0">
                <a:solidFill>
                  <a:schemeClr val="tx2">
                    <a:lumMod val="25000"/>
                  </a:schemeClr>
                </a:solidFill>
                <a:latin typeface="Traditional Arabic" pitchFamily="18" charset="-78"/>
                <a:cs typeface="Traditional Arabic" pitchFamily="18" charset="-78"/>
              </a:rPr>
              <a:t>اللج</a:t>
            </a:r>
            <a:r>
              <a:rPr lang="ar-BH" sz="6000" b="1" dirty="0">
                <a:solidFill>
                  <a:schemeClr val="tx2">
                    <a:lumMod val="25000"/>
                  </a:schemeClr>
                </a:solidFill>
                <a:latin typeface="Traditional Arabic" pitchFamily="18" charset="-78"/>
                <a:cs typeface="Traditional Arabic" pitchFamily="18" charset="-78"/>
              </a:rPr>
              <a:t>وء لدولة أخرى بسبب الاضطهاد القائم على أسباب دينية في البلد الأم</a:t>
            </a:r>
            <a:endParaRPr lang="ar-SA" sz="6000" dirty="0">
              <a:solidFill>
                <a:schemeClr val="tx2">
                  <a:lumMod val="25000"/>
                </a:schemeClr>
              </a:solidFill>
            </a:endParaRPr>
          </a:p>
        </p:txBody>
      </p:sp>
    </p:spTree>
    <p:extLst>
      <p:ext uri="{BB962C8B-B14F-4D97-AF65-F5344CB8AC3E}">
        <p14:creationId xmlns:p14="http://schemas.microsoft.com/office/powerpoint/2010/main" val="287451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85BAF7F0-F9CE-4282-B8F4-9CE1F7B7032B}" type="slidenum">
              <a:rPr lang="en-US"/>
              <a:pPr>
                <a:defRPr/>
              </a:pPr>
              <a:t>26</a:t>
            </a:fld>
            <a:endParaRPr lang="en-US"/>
          </a:p>
        </p:txBody>
      </p:sp>
      <p:grpSp>
        <p:nvGrpSpPr>
          <p:cNvPr id="15" name="Group 14"/>
          <p:cNvGrpSpPr/>
          <p:nvPr/>
        </p:nvGrpSpPr>
        <p:grpSpPr>
          <a:xfrm>
            <a:off x="7371997" y="1978175"/>
            <a:ext cx="4058005" cy="2995356"/>
            <a:chOff x="4380271" y="2174670"/>
            <a:chExt cx="4058005" cy="2995356"/>
          </a:xfrm>
        </p:grpSpPr>
        <p:sp>
          <p:nvSpPr>
            <p:cNvPr id="16" name="Rounded Rectangle 15"/>
            <p:cNvSpPr/>
            <p:nvPr/>
          </p:nvSpPr>
          <p:spPr>
            <a:xfrm>
              <a:off x="4380271" y="2610465"/>
              <a:ext cx="4058005" cy="212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4911595" y="2113065"/>
              <a:ext cx="2995356" cy="3118566"/>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altLang="ar-BH" sz="7200" b="1" dirty="0">
                  <a:solidFill>
                    <a:srgbClr val="002060"/>
                  </a:solidFill>
                  <a:latin typeface="Traditional Arabic" panose="02020603050405020304" pitchFamily="18" charset="-78"/>
                  <a:cs typeface="Traditional Arabic" panose="02020603050405020304" pitchFamily="18" charset="-78"/>
                </a:rPr>
                <a:t>اللجوء </a:t>
              </a:r>
            </a:p>
            <a:p>
              <a:pPr algn="ctr"/>
              <a:r>
                <a:rPr lang="ar-SA" altLang="ar-BH" sz="7200" b="1" dirty="0">
                  <a:solidFill>
                    <a:srgbClr val="002060"/>
                  </a:solidFill>
                  <a:latin typeface="Traditional Arabic" panose="02020603050405020304" pitchFamily="18" charset="-78"/>
                  <a:cs typeface="Traditional Arabic" panose="02020603050405020304" pitchFamily="18" charset="-78"/>
                </a:rPr>
                <a:t>الإنساني</a:t>
              </a:r>
              <a:endParaRPr lang="en-US" altLang="ar-BH" sz="7200" b="1" dirty="0">
                <a:solidFill>
                  <a:srgbClr val="002060"/>
                </a:solidFill>
                <a:latin typeface="Traditional Arabic" panose="02020603050405020304" pitchFamily="18" charset="-78"/>
                <a:cs typeface="Traditional Arabic" panose="02020603050405020304" pitchFamily="18" charset="-78"/>
              </a:endParaRPr>
            </a:p>
          </p:txBody>
        </p:sp>
      </p:grpSp>
      <p:sp>
        <p:nvSpPr>
          <p:cNvPr id="18" name="Oval 49">
            <a:extLst>
              <a:ext uri="{FF2B5EF4-FFF2-40B4-BE49-F238E27FC236}">
                <a16:creationId xmlns:a16="http://schemas.microsoft.com/office/drawing/2014/main" id="{12D42FA6-F4BC-4F80-9A15-E7A8B50DAA4C}"/>
              </a:ext>
            </a:extLst>
          </p:cNvPr>
          <p:cNvSpPr>
            <a:spLocks noChangeArrowheads="1"/>
          </p:cNvSpPr>
          <p:nvPr/>
        </p:nvSpPr>
        <p:spPr bwMode="gray">
          <a:xfrm rot="16200000">
            <a:off x="10495961" y="437555"/>
            <a:ext cx="952093" cy="915989"/>
          </a:xfrm>
          <a:prstGeom prst="ellipse">
            <a:avLst/>
          </a:prstGeom>
          <a:ln>
            <a:headEnd/>
            <a:tailEnd/>
          </a:ln>
          <a:extLst/>
        </p:spPr>
        <p:style>
          <a:lnRef idx="1">
            <a:schemeClr val="accent1"/>
          </a:lnRef>
          <a:fillRef idx="2">
            <a:schemeClr val="accent1"/>
          </a:fillRef>
          <a:effectRef idx="1">
            <a:schemeClr val="accent1"/>
          </a:effectRef>
          <a:fontRef idx="minor">
            <a:schemeClr val="dk1"/>
          </a:fontRef>
        </p:style>
        <p:txBody>
          <a:bodyPr vert="eaVert" wrap="none" anchor="ctr"/>
          <a:lstStyle/>
          <a:p>
            <a:pPr algn="ctr" rtl="1"/>
            <a:r>
              <a:rPr lang="ar-SA" sz="6000" b="1" dirty="0">
                <a:solidFill>
                  <a:schemeClr val="bg2">
                    <a:lumMod val="50000"/>
                  </a:schemeClr>
                </a:solidFill>
                <a:latin typeface="Traditional Arabic" panose="02020603050405020304" pitchFamily="18" charset="-78"/>
                <a:cs typeface="Traditional Arabic" panose="02020603050405020304" pitchFamily="18" charset="-78"/>
              </a:rPr>
              <a:t>3</a:t>
            </a:r>
            <a:endParaRPr lang="ar-BH" sz="6000" b="1" dirty="0">
              <a:solidFill>
                <a:schemeClr val="bg2">
                  <a:lumMod val="50000"/>
                </a:schemeClr>
              </a:solidFill>
              <a:latin typeface="Traditional Arabic" panose="02020603050405020304" pitchFamily="18" charset="-78"/>
              <a:cs typeface="Traditional Arabic" panose="02020603050405020304" pitchFamily="18" charset="-78"/>
            </a:endParaRPr>
          </a:p>
        </p:txBody>
      </p:sp>
      <p:sp>
        <p:nvSpPr>
          <p:cNvPr id="19" name="Rounded Rectangle 18"/>
          <p:cNvSpPr/>
          <p:nvPr/>
        </p:nvSpPr>
        <p:spPr>
          <a:xfrm>
            <a:off x="575187" y="1509267"/>
            <a:ext cx="6091084" cy="437400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r">
              <a:defRPr/>
            </a:pPr>
            <a:r>
              <a:rPr lang="ar-BH" sz="4800" b="1" dirty="0">
                <a:solidFill>
                  <a:schemeClr val="bg2">
                    <a:lumMod val="25000"/>
                  </a:schemeClr>
                </a:solidFill>
                <a:latin typeface="Traditional Arabic" pitchFamily="18" charset="-78"/>
                <a:cs typeface="Traditional Arabic" pitchFamily="18" charset="-78"/>
              </a:rPr>
              <a:t>اللجوء إلى دولة أخرى داخل أو خارج الوطن بسبب الحروب أو النزاعات الاثنية أو </a:t>
            </a:r>
            <a:r>
              <a:rPr lang="ar-BH" sz="4800" b="1" dirty="0">
                <a:solidFill>
                  <a:srgbClr val="002060"/>
                </a:solidFill>
                <a:latin typeface="Traditional Arabic" pitchFamily="18" charset="-78"/>
                <a:cs typeface="Traditional Arabic" pitchFamily="18" charset="-78"/>
              </a:rPr>
              <a:t>العرقية...</a:t>
            </a:r>
            <a:r>
              <a:rPr lang="ar-BH" sz="4800" b="1" dirty="0">
                <a:solidFill>
                  <a:schemeClr val="bg2">
                    <a:lumMod val="25000"/>
                  </a:schemeClr>
                </a:solidFill>
                <a:latin typeface="Traditional Arabic" pitchFamily="18" charset="-78"/>
                <a:cs typeface="Traditional Arabic" pitchFamily="18" charset="-78"/>
              </a:rPr>
              <a:t>، وينتهي بالغالب بانتهاء الأزمات في الوطن الأم</a:t>
            </a:r>
          </a:p>
        </p:txBody>
      </p:sp>
    </p:spTree>
    <p:extLst>
      <p:ext uri="{BB962C8B-B14F-4D97-AF65-F5344CB8AC3E}">
        <p14:creationId xmlns:p14="http://schemas.microsoft.com/office/powerpoint/2010/main" val="25774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85BAF7F0-F9CE-4282-B8F4-9CE1F7B7032B}" type="slidenum">
              <a:rPr lang="en-US"/>
              <a:pPr>
                <a:defRPr/>
              </a:pPr>
              <a:t>27</a:t>
            </a:fld>
            <a:endParaRPr lang="en-US"/>
          </a:p>
        </p:txBody>
      </p:sp>
      <p:grpSp>
        <p:nvGrpSpPr>
          <p:cNvPr id="15" name="Group 14"/>
          <p:cNvGrpSpPr/>
          <p:nvPr/>
        </p:nvGrpSpPr>
        <p:grpSpPr>
          <a:xfrm>
            <a:off x="7371997" y="1978175"/>
            <a:ext cx="4058005" cy="2995356"/>
            <a:chOff x="4380271" y="2174670"/>
            <a:chExt cx="4058005" cy="2995356"/>
          </a:xfrm>
        </p:grpSpPr>
        <p:sp>
          <p:nvSpPr>
            <p:cNvPr id="16" name="Rounded Rectangle 15"/>
            <p:cNvSpPr/>
            <p:nvPr/>
          </p:nvSpPr>
          <p:spPr>
            <a:xfrm>
              <a:off x="4380271" y="2610465"/>
              <a:ext cx="4058005" cy="212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4911595" y="2113065"/>
              <a:ext cx="2995356" cy="3118566"/>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altLang="ar-BH" sz="7200" b="1" dirty="0">
                  <a:solidFill>
                    <a:srgbClr val="002060"/>
                  </a:solidFill>
                  <a:latin typeface="Traditional Arabic" panose="02020603050405020304" pitchFamily="18" charset="-78"/>
                  <a:cs typeface="Traditional Arabic" panose="02020603050405020304" pitchFamily="18" charset="-78"/>
                </a:rPr>
                <a:t>التطهير </a:t>
              </a:r>
            </a:p>
            <a:p>
              <a:pPr algn="ctr"/>
              <a:r>
                <a:rPr lang="ar-SA" altLang="ar-BH" sz="7200" b="1" dirty="0">
                  <a:solidFill>
                    <a:srgbClr val="002060"/>
                  </a:solidFill>
                  <a:latin typeface="Traditional Arabic" panose="02020603050405020304" pitchFamily="18" charset="-78"/>
                  <a:cs typeface="Traditional Arabic" panose="02020603050405020304" pitchFamily="18" charset="-78"/>
                </a:rPr>
                <a:t>العرقي</a:t>
              </a:r>
              <a:endParaRPr lang="en-US" altLang="ar-BH" sz="7200" b="1" dirty="0">
                <a:solidFill>
                  <a:srgbClr val="002060"/>
                </a:solidFill>
                <a:latin typeface="Traditional Arabic" panose="02020603050405020304" pitchFamily="18" charset="-78"/>
                <a:cs typeface="Traditional Arabic" panose="02020603050405020304" pitchFamily="18" charset="-78"/>
              </a:endParaRPr>
            </a:p>
          </p:txBody>
        </p:sp>
      </p:grpSp>
      <p:sp>
        <p:nvSpPr>
          <p:cNvPr id="18" name="Oval 49">
            <a:extLst>
              <a:ext uri="{FF2B5EF4-FFF2-40B4-BE49-F238E27FC236}">
                <a16:creationId xmlns:a16="http://schemas.microsoft.com/office/drawing/2014/main" id="{12D42FA6-F4BC-4F80-9A15-E7A8B50DAA4C}"/>
              </a:ext>
            </a:extLst>
          </p:cNvPr>
          <p:cNvSpPr>
            <a:spLocks noChangeArrowheads="1"/>
          </p:cNvSpPr>
          <p:nvPr/>
        </p:nvSpPr>
        <p:spPr bwMode="gray">
          <a:xfrm rot="16200000">
            <a:off x="10495961" y="437555"/>
            <a:ext cx="952093" cy="915989"/>
          </a:xfrm>
          <a:prstGeom prst="ellipse">
            <a:avLst/>
          </a:prstGeom>
          <a:ln>
            <a:headEnd/>
            <a:tailEnd/>
          </a:ln>
          <a:extLst/>
        </p:spPr>
        <p:style>
          <a:lnRef idx="1">
            <a:schemeClr val="accent1"/>
          </a:lnRef>
          <a:fillRef idx="2">
            <a:schemeClr val="accent1"/>
          </a:fillRef>
          <a:effectRef idx="1">
            <a:schemeClr val="accent1"/>
          </a:effectRef>
          <a:fontRef idx="minor">
            <a:schemeClr val="dk1"/>
          </a:fontRef>
        </p:style>
        <p:txBody>
          <a:bodyPr vert="eaVert" wrap="none" anchor="ctr"/>
          <a:lstStyle/>
          <a:p>
            <a:pPr algn="ctr" rtl="1"/>
            <a:r>
              <a:rPr lang="ar-SA" sz="6000" b="1" dirty="0">
                <a:solidFill>
                  <a:schemeClr val="bg2">
                    <a:lumMod val="50000"/>
                  </a:schemeClr>
                </a:solidFill>
                <a:latin typeface="Traditional Arabic" panose="02020603050405020304" pitchFamily="18" charset="-78"/>
                <a:cs typeface="Traditional Arabic" panose="02020603050405020304" pitchFamily="18" charset="-78"/>
              </a:rPr>
              <a:t>4</a:t>
            </a:r>
            <a:endParaRPr lang="ar-BH" sz="6000" b="1" dirty="0">
              <a:solidFill>
                <a:schemeClr val="bg2">
                  <a:lumMod val="50000"/>
                </a:schemeClr>
              </a:solidFill>
              <a:latin typeface="Traditional Arabic" panose="02020603050405020304" pitchFamily="18" charset="-78"/>
              <a:cs typeface="Traditional Arabic" panose="02020603050405020304" pitchFamily="18" charset="-78"/>
            </a:endParaRPr>
          </a:p>
        </p:txBody>
      </p:sp>
      <p:sp>
        <p:nvSpPr>
          <p:cNvPr id="19" name="Rounded Rectangle 18"/>
          <p:cNvSpPr/>
          <p:nvPr/>
        </p:nvSpPr>
        <p:spPr>
          <a:xfrm>
            <a:off x="619432" y="1509267"/>
            <a:ext cx="6091084" cy="437400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defRPr/>
            </a:pPr>
            <a:r>
              <a:rPr lang="ar-SA" sz="4000" b="1" dirty="0">
                <a:solidFill>
                  <a:schemeClr val="tx2">
                    <a:lumMod val="25000"/>
                  </a:schemeClr>
                </a:solidFill>
                <a:latin typeface="Traditional Arabic" pitchFamily="18" charset="-78"/>
                <a:cs typeface="Traditional Arabic" pitchFamily="18" charset="-78"/>
              </a:rPr>
              <a:t>الطرد، التهجير القسري، التطهير العرقي</a:t>
            </a:r>
          </a:p>
          <a:p>
            <a:pPr algn="ctr" rtl="1">
              <a:defRPr/>
            </a:pPr>
            <a:r>
              <a:rPr lang="ar-BH" sz="4000" dirty="0">
                <a:latin typeface="Traditional Arabic" pitchFamily="18" charset="-78"/>
                <a:cs typeface="Traditional Arabic" pitchFamily="18" charset="-78"/>
              </a:rPr>
              <a:t>التهجير الجماعي تحت ضغط قوة السلاح والإرهاب وبث الشائعات والتخويف بقصد إخلاء المكان</a:t>
            </a:r>
            <a:r>
              <a:rPr lang="ar-SA" sz="4000" dirty="0">
                <a:latin typeface="Traditional Arabic" pitchFamily="18" charset="-78"/>
                <a:cs typeface="Traditional Arabic" pitchFamily="18" charset="-78"/>
              </a:rPr>
              <a:t> </a:t>
            </a:r>
          </a:p>
          <a:p>
            <a:pPr algn="ctr" rtl="1">
              <a:defRPr/>
            </a:pPr>
            <a:r>
              <a:rPr lang="ar-SA" sz="4000" dirty="0">
                <a:solidFill>
                  <a:schemeClr val="accent3">
                    <a:lumMod val="75000"/>
                  </a:schemeClr>
                </a:solidFill>
                <a:latin typeface="Traditional Arabic" pitchFamily="18" charset="-78"/>
                <a:cs typeface="Traditional Arabic" pitchFamily="18" charset="-78"/>
              </a:rPr>
              <a:t>مثل: </a:t>
            </a:r>
            <a:r>
              <a:rPr lang="ar-BH" sz="4000" dirty="0">
                <a:solidFill>
                  <a:schemeClr val="accent3">
                    <a:lumMod val="75000"/>
                  </a:schemeClr>
                </a:solidFill>
                <a:latin typeface="Traditional Arabic" pitchFamily="18" charset="-78"/>
                <a:cs typeface="Traditional Arabic" pitchFamily="18" charset="-78"/>
              </a:rPr>
              <a:t>البورما والبوسنا  </a:t>
            </a:r>
          </a:p>
        </p:txBody>
      </p:sp>
    </p:spTree>
    <p:extLst>
      <p:ext uri="{BB962C8B-B14F-4D97-AF65-F5344CB8AC3E}">
        <p14:creationId xmlns:p14="http://schemas.microsoft.com/office/powerpoint/2010/main" val="92605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ثلث قائم الزاوية 5"/>
          <p:cNvSpPr/>
          <p:nvPr/>
        </p:nvSpPr>
        <p:spPr>
          <a:xfrm flipH="1">
            <a:off x="613954" y="2168434"/>
            <a:ext cx="11578046" cy="46895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2879259" y="350121"/>
            <a:ext cx="5857469" cy="5878127"/>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lvl="0" algn="ctr" rtl="1"/>
            <a:r>
              <a:rPr lang="ar-SA" sz="6600" b="1" dirty="0">
                <a:solidFill>
                  <a:srgbClr val="FFFF00"/>
                </a:solidFill>
                <a:latin typeface="Traditional Arabic" pitchFamily="18" charset="-78"/>
                <a:cs typeface="Traditional Arabic" pitchFamily="18" charset="-78"/>
              </a:rPr>
              <a:t>شواهد واعترافات </a:t>
            </a:r>
          </a:p>
          <a:p>
            <a:pPr lvl="0" algn="ctr" rtl="1"/>
            <a:r>
              <a:rPr lang="ar-SA" sz="5400" b="1" dirty="0">
                <a:solidFill>
                  <a:srgbClr val="FFFF00"/>
                </a:solidFill>
                <a:latin typeface="Traditional Arabic" pitchFamily="18" charset="-78"/>
                <a:cs typeface="Traditional Arabic" pitchFamily="18" charset="-78"/>
              </a:rPr>
              <a:t>على التطهير العرقي</a:t>
            </a:r>
            <a:endParaRPr lang="ar-BH" sz="5400" b="1" dirty="0">
              <a:solidFill>
                <a:srgbClr val="FFFF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97071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03912" y="1628801"/>
            <a:ext cx="5520970" cy="4616648"/>
          </a:xfrm>
          <a:prstGeom prst="rect">
            <a:avLst/>
          </a:prstGeom>
        </p:spPr>
        <p:txBody>
          <a:bodyPr wrap="square">
            <a:spAutoFit/>
          </a:bodyPr>
          <a:lstStyle/>
          <a:p>
            <a:pPr algn="r" rtl="1"/>
            <a:r>
              <a:rPr lang="ar-BH" altLang="ar-BH" sz="4000" b="1" dirty="0">
                <a:latin typeface="Traditional Arabic" panose="02020603050405020304" pitchFamily="18" charset="-78"/>
                <a:cs typeface="Traditional Arabic" panose="02020603050405020304" pitchFamily="18" charset="-78"/>
              </a:rPr>
              <a:t>1- </a:t>
            </a:r>
            <a:r>
              <a:rPr lang="ar-LB" altLang="ar-BH" sz="4000" b="1" dirty="0">
                <a:latin typeface="Traditional Arabic" panose="02020603050405020304" pitchFamily="18" charset="-78"/>
                <a:cs typeface="Traditional Arabic" panose="02020603050405020304" pitchFamily="18" charset="-78"/>
              </a:rPr>
              <a:t>اغتالت العصابات الصهيونية المبعوث الدولي الكونت </a:t>
            </a:r>
            <a:r>
              <a:rPr lang="ar-LB" altLang="ar-BH" sz="4000" b="1" dirty="0" err="1">
                <a:latin typeface="Traditional Arabic" panose="02020603050405020304" pitchFamily="18" charset="-78"/>
                <a:cs typeface="Traditional Arabic" panose="02020603050405020304" pitchFamily="18" charset="-78"/>
              </a:rPr>
              <a:t>برنادوت</a:t>
            </a:r>
            <a:r>
              <a:rPr lang="ar-LB" altLang="ar-BH" sz="4000" b="1" dirty="0">
                <a:latin typeface="Traditional Arabic" panose="02020603050405020304" pitchFamily="18" charset="-78"/>
                <a:cs typeface="Traditional Arabic" panose="02020603050405020304" pitchFamily="18" charset="-78"/>
              </a:rPr>
              <a:t> في تموز من العام 1948 بسبب مطالبته بعودة اللاجئين، واغتالت</a:t>
            </a:r>
            <a:r>
              <a:rPr lang="ar-BH" altLang="ar-BH" sz="4000" b="1" dirty="0">
                <a:latin typeface="Traditional Arabic" panose="02020603050405020304" pitchFamily="18" charset="-78"/>
                <a:cs typeface="Traditional Arabic" panose="02020603050405020304" pitchFamily="18" charset="-78"/>
              </a:rPr>
              <a:t>ه</a:t>
            </a:r>
            <a:r>
              <a:rPr lang="ar-LB" altLang="ar-BH" sz="4000" b="1" dirty="0">
                <a:latin typeface="Traditional Arabic" panose="02020603050405020304" pitchFamily="18" charset="-78"/>
                <a:cs typeface="Traditional Arabic" panose="02020603050405020304" pitchFamily="18" charset="-78"/>
              </a:rPr>
              <a:t> في تشرين الثاني العام 1944 اللورد البريطاني مورين بسبب تعاطفه مع العرب </a:t>
            </a:r>
          </a:p>
          <a:p>
            <a:pPr algn="r" rtl="1"/>
            <a:endParaRPr lang="ar-LB" altLang="ar-BH" b="1" dirty="0"/>
          </a:p>
          <a:p>
            <a:pPr algn="r" rtl="1"/>
            <a:endParaRPr lang="ar-SA" altLang="ar-BH" b="1" dirty="0"/>
          </a:p>
          <a:p>
            <a:pPr algn="r" rtl="1"/>
            <a:endParaRPr lang="ar-LB" altLang="ar-BH" b="1" dirty="0"/>
          </a:p>
        </p:txBody>
      </p:sp>
      <p:sp>
        <p:nvSpPr>
          <p:cNvPr id="5" name="مستطيل 3"/>
          <p:cNvSpPr/>
          <p:nvPr/>
        </p:nvSpPr>
        <p:spPr>
          <a:xfrm>
            <a:off x="2783632" y="188640"/>
            <a:ext cx="6723682" cy="1107996"/>
          </a:xfrm>
          <a:prstGeom prst="rect">
            <a:avLst/>
          </a:prstGeom>
        </p:spPr>
        <p:txBody>
          <a:bodyPr wrap="square">
            <a:spAutoFit/>
          </a:bodyPr>
          <a:lstStyle/>
          <a:p>
            <a:pPr algn="ctr">
              <a:defRPr/>
            </a:pPr>
            <a:r>
              <a:rPr lang="ar-BH" sz="6600" b="1" dirty="0">
                <a:solidFill>
                  <a:srgbClr val="FFFF00"/>
                </a:solidFill>
                <a:effectLst>
                  <a:outerShdw blurRad="38100" dist="38100" dir="2700000" algn="tl">
                    <a:srgbClr val="C0C0C0"/>
                  </a:outerShdw>
                </a:effectLst>
                <a:latin typeface="Traditional Arabic" pitchFamily="18" charset="-78"/>
                <a:cs typeface="Traditional Arabic" pitchFamily="18" charset="-78"/>
              </a:rPr>
              <a:t>شواهد وإثباتات</a:t>
            </a:r>
            <a:endParaRPr lang="ar-BH" sz="6600" dirty="0">
              <a:solidFill>
                <a:srgbClr val="FFFF00"/>
              </a:solidFill>
            </a:endParaRPr>
          </a:p>
        </p:txBody>
      </p:sp>
      <p:pic>
        <p:nvPicPr>
          <p:cNvPr id="30722" name="Picture 2" descr="http://arabnyheter.info/ar/wp-content/uploads/image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53" y="1628800"/>
            <a:ext cx="4860159" cy="388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0622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2"/>
                                        </p:tgtEl>
                                        <p:attrNameLst>
                                          <p:attrName>style.visibility</p:attrName>
                                        </p:attrNameLst>
                                      </p:cBhvr>
                                      <p:to>
                                        <p:strVal val="visible"/>
                                      </p:to>
                                    </p:set>
                                    <p:anim calcmode="lin" valueType="num">
                                      <p:cBhvr additive="base">
                                        <p:cTn id="19" dur="500" fill="hold"/>
                                        <p:tgtEl>
                                          <p:spTgt spid="30722"/>
                                        </p:tgtEl>
                                        <p:attrNameLst>
                                          <p:attrName>ppt_x</p:attrName>
                                        </p:attrNameLst>
                                      </p:cBhvr>
                                      <p:tavLst>
                                        <p:tav tm="0">
                                          <p:val>
                                            <p:strVal val="#ppt_x"/>
                                          </p:val>
                                        </p:tav>
                                        <p:tav tm="100000">
                                          <p:val>
                                            <p:strVal val="#ppt_x"/>
                                          </p:val>
                                        </p:tav>
                                      </p:tavLst>
                                    </p:anim>
                                    <p:anim calcmode="lin" valueType="num">
                                      <p:cBhvr additive="base">
                                        <p:cTn id="20"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ثلث قائم الزاوية 5"/>
          <p:cNvSpPr/>
          <p:nvPr/>
        </p:nvSpPr>
        <p:spPr>
          <a:xfrm flipH="1">
            <a:off x="613954" y="2168434"/>
            <a:ext cx="11578046" cy="46895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2194773" y="525059"/>
            <a:ext cx="5576713" cy="542812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lvl="0"/>
            <a:r>
              <a:rPr lang="ar-BH" sz="7200" b="1" dirty="0">
                <a:solidFill>
                  <a:srgbClr val="FFFF00"/>
                </a:solidFill>
                <a:effectLst>
                  <a:outerShdw blurRad="38100" dist="38100" dir="2700000" algn="tl">
                    <a:srgbClr val="C0C0C0"/>
                  </a:outerShdw>
                </a:effectLst>
                <a:cs typeface="Traditional Arabic" pitchFamily="2" charset="-78"/>
              </a:rPr>
              <a:t>مكانة  قضية </a:t>
            </a:r>
          </a:p>
          <a:p>
            <a:pPr lvl="0"/>
            <a:r>
              <a:rPr lang="ar-BH" sz="7200" b="1" dirty="0">
                <a:solidFill>
                  <a:srgbClr val="FFFF00"/>
                </a:solidFill>
                <a:effectLst>
                  <a:outerShdw blurRad="38100" dist="38100" dir="2700000" algn="tl">
                    <a:srgbClr val="C0C0C0"/>
                  </a:outerShdw>
                </a:effectLst>
                <a:cs typeface="Traditional Arabic" pitchFamily="2" charset="-78"/>
              </a:rPr>
              <a:t>اللاجئ الفلسطيني</a:t>
            </a:r>
            <a:endParaRPr lang="ar-SA" sz="7200" b="1" dirty="0">
              <a:solidFill>
                <a:srgbClr val="FFFF00"/>
              </a:solidFill>
            </a:endParaRPr>
          </a:p>
        </p:txBody>
      </p:sp>
    </p:spTree>
    <p:extLst>
      <p:ext uri="{BB962C8B-B14F-4D97-AF65-F5344CB8AC3E}">
        <p14:creationId xmlns:p14="http://schemas.microsoft.com/office/powerpoint/2010/main" val="2583927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1822" y="1628800"/>
            <a:ext cx="6280566" cy="3785652"/>
          </a:xfrm>
          <a:prstGeom prst="rect">
            <a:avLst/>
          </a:prstGeom>
        </p:spPr>
        <p:txBody>
          <a:bodyPr wrap="square">
            <a:spAutoFit/>
          </a:bodyPr>
          <a:lstStyle/>
          <a:p>
            <a:pPr algn="r"/>
            <a:r>
              <a:rPr lang="ar-BH" altLang="ar-BH" sz="6000" b="1" dirty="0">
                <a:latin typeface="Traditional Arabic" panose="02020603050405020304" pitchFamily="18" charset="-78"/>
                <a:cs typeface="Traditional Arabic" panose="02020603050405020304" pitchFamily="18" charset="-78"/>
              </a:rPr>
              <a:t>2- </a:t>
            </a:r>
            <a:r>
              <a:rPr lang="ar-LB" altLang="ar-BH" sz="6000" b="1" dirty="0">
                <a:latin typeface="Traditional Arabic" panose="02020603050405020304" pitchFamily="18" charset="-78"/>
                <a:cs typeface="Traditional Arabic" panose="02020603050405020304" pitchFamily="18" charset="-78"/>
              </a:rPr>
              <a:t>قال ثيودور هرتزل في العام 1904 : ”يجب </a:t>
            </a:r>
            <a:r>
              <a:rPr lang="ar-SA" altLang="ar-BH" sz="6000" b="1" dirty="0">
                <a:latin typeface="Traditional Arabic" panose="02020603050405020304" pitchFamily="18" charset="-78"/>
                <a:cs typeface="Traditional Arabic" panose="02020603050405020304" pitchFamily="18" charset="-78"/>
              </a:rPr>
              <a:t>أ</a:t>
            </a:r>
            <a:r>
              <a:rPr lang="ar-LB" altLang="ar-BH" sz="6000" b="1" dirty="0">
                <a:latin typeface="Traditional Arabic" panose="02020603050405020304" pitchFamily="18" charset="-78"/>
                <a:cs typeface="Traditional Arabic" panose="02020603050405020304" pitchFamily="18" charset="-78"/>
              </a:rPr>
              <a:t>ن تتم عملية طرد الفلسطينيين والتخلص منهم بحذر وسرية“</a:t>
            </a:r>
          </a:p>
        </p:txBody>
      </p:sp>
      <p:sp>
        <p:nvSpPr>
          <p:cNvPr id="6" name="AutoShape 2" descr="data:image/jpeg;base64,/9j/4AAQSkZJRgABAQAAAQABAAD/2wCEAAkGBxITEhUTEhMWFhUXFxgXFxcVGBUXFxcXFxUXGBgYFhcYHSggGBolHRcVITEhJSkrLi4uFx8zODMtNygtLisBCgoKBQUFDgUFDisZExkrKysrKysrKysrKysrKysrKysrKysrKysrKysrKysrKysrKysrKysrKysrKysrKysrK//AABEIAOgArAMBIgACEQEDEQH/xAAbAAABBQEBAAAAAAAAAAAAAAAEAgMFBgcBAP/EAEEQAAEDAgMEBwYEBAQHAQAAAAEAAhEDIQQxQQUSUWEGInGBkaHwEzKxwdHhB0JSchQjgvEzQ2KSFlNjorKzwhX/xAAUAQEAAAAAAAAAAAAAAAAAAAAA/8QAFBEBAAAAAAAAAAAAAAAAAAAAAP/aAAwDAQACEQMRAD8A2FcC8V4oEpJSkglB5eSV4oOgrpcE2XKv9K9vDDUxLoc6Y0JiJAPHLxQHbX27To2neeZhoIsRkHH8s+aisP0me87hADr+7+UEsj3s4Lo5xoqA7pLvuY46EF2UndIiT3uKExfSCKpdTMbu6JP7y492X+1BqtPalQmN4W3xNs2WE6XIf4BFMxZGbvPQ5z5LKqXTRwaQWguMCe2d4jnE+KVQ6XvkudDr2ExJvmYsJv3INbZjs4IIHHJOtxYJ+PJZfQ6YC28csouSb9VjZz5mwU7gdsb4nq7xmTNhz3jl85QXplUHJLVH/wD2CyXFwZTAvUe4acBYAZXOdhEXVq2dj2Vm7zHBwndO6QRI4QgOBXUgFdQKXQUkFKQKTjQm0sIEFccvLiDhSCulJlBxeK4uBAiq713LKOn9Y4jGsw1NsuaCD/VumczA4yOGa1Wsc1nGx2A7RxlQS7rmmCRG7ujrwP3W/pQR7fw8qOA3aueZcOPBR+K6AYluod+2fgVreAqCI4acIRO43kgxLB9C8W8gbm6ARc8OKsOF/DZ5HWePCxz81qLAEoEIMsx34dPaIpv0gl1pHcorBtfQeGVRcGwLoHbJC2lwHqFTumOEaBvgC+ciQYQRn8X+YUutcbwZvaaE5/fNT/R/aAc6AQQ4RIAFxxAuDyPdKoVLFucCRYAZMYSe4hwOviiuj206n8XSBdILi2YIMEe7e4toSZ0QawHJxpQ1N3NPMQOrq5K8EDgSpSQuoEvKRK69JQcLkgleeU24oFSkOckkrk2QcJuJ4ifELLuhVVxe6QZc+o52nWfUeXT3rS6pyvF8/BYnjtqVDUe+mXM3nufujOS5xuUG2YMtj18giXOGix3Z/TPE0hDxvR+olp+Cs+G6VGpTfUDTDAJ5FBfgW8F0rNH/AIhbp6tEubxLgL9kI/Zn4g06jg17N0kxmD8kF5NVVHprigKe6QDvRHA+vJT1HHNfBaeaiOkez/b0XBtnCS08wOOiDNaNcMcWgutI5iDffiIHP0ZroswPxdMkyQ0utc/tdJvm2D8FVqziBlBjrSciJB0mO9Wb8Oy5+LeYsyk6bRd7mgf+LkGqUXT28u1EtcgKRRTHICd5KBTLXJ1qBwBOQm2p1qBlxTZKW5NuQIeU24pTimHuQdJXCEguzSt5AzVGUesuSw7+HdbMwbjWx1W4umw9SspwM+2qtseu+OwPPKUEQA0Uy2HF8+8ZAA0G7ldaT0I2WG4Mb1y+XGQDmTA8IVN2jhoPbYQOK1PY1AMosYDYAD14oMq6Q7DfSqEb2ZMEiwnJP0cIX0mtqCi90kEGAQIEFtRly7u1C0famAZWbuO7QefFRezNl06Z67QSNeI0QQfR3CYqmSHEhmkkG3bF/JWZ9WGk8r+CLr1mxACicfXhj9JBA7wgo2xMF/FVXDJgIc6RcAn3QZtkVaMBXw+Hq0qeFw0txNSo19cmI9mCeEuAmALAXiUHhNhvp4FwoOivUqTJ6tm2gTMQN43U5sP2r6FJ+JH84b0yACJgZDWEE7Rq+u1EscEEzPM20trzRIfFrICQ5PsdwQTH+s0TTeNO9AW0pYcmWlPBAw4ppxTlQph6Bqo4od5NwlVCdEPUKBe/b1klb1vNDF8rrnWQLL4jt1zMLJMNiWitUccjUeW6zNR32ur1t+tULXik24bvEkZCchOpgmBwCzFtTLdAHZMZ5AaIJfauOBcC2bZcQbKTw/TSu1oa3dkRmCfgVVgUQywBDTzzuJQabsnadWvRbVcWbwkOZTJOR1J15c1KtqNfBHrisrw2PI907uZsTa4+Q8lOYDpAacirJkjIA+Y9dqC3YhwAJ0VC6QbVDzutnd3ri1wLiOSN2tt1r7B0NIy/VJzdGSq+JpTBGRMa6lBpWw9oNFOmBUZO42WD/Ekibc5JRrBAi+vvGXXJJk+oQ2GpbjQ0ACABIEZDxPinGv427UBlN2Xx+ydNX7/2QXtbXzOa614QHsei6FRRdN980VSqZR3oJSm5FAqPolGtQNPchqpTlRyHq2QM1HXQ5KVUd4aph7roEzwTgchw6UveQRvSVwbh6ktlpF89SAZi6yupAJDTabLUttu6kd9pLrXMAX4cr3WX4iN4wABJjxQKpogPeZv46JgWsZAznv4pZqX+GWXzQeLj3hL9qSIiDqbX4eCS5o1OYJ9cPsuVqYFpvmZsAeCBFQuvaOwWN8ij+juFNXEU2kAgEnX8t+PGFGOaIHWAkXnnrHJaB0A6OPZFau0tLoDWO94AyN53AwSAM85jJBNB2vOe9JDr+vQUb0fx3tKZDnB1SmTTfxJaS0OjmB5KQHnwgoFl69vpo1O71cJIcOyEB1N3PxRVE+F1GUn8v7I2iRoe31oglqD7qRpusoagY8zbuUjTfAzQN1XcEJXqQnsS+0qOxNSyBl1ZNuqIas66ZNRAdvc/su759aeV1H+1m2XrRRO2ek1GhZxLn/obE/1HJvege6U1y1lj71jmIaDLgN2/zMrPCeOpOWsaozafSmvXBbDWNOjZJjm8/IKObW9fRA+wnK1vn3LpJI9aJNOpOfE31ErjXGANbz3c0CqgOV/XbwTrajrZ2teTY/NMAi8k+vkuMfmO3uQSGG9oTvUwSafW6uc55ZyI/stD6LbcDsMXvP8AhAmXGSWtk9Ym8iN3wWZ0sX7N29JbAIbu5ngLXhdxW361RppmAKjTTcBYlriJk9w7boHOj+2XUKhqESHj+Y3ImTM9oJPitEoYtr2BzHbwMwfjPArKXi8Z5XynuT2E2lWo/wCFULQc25g8y0/JBqjj5+rLwg389VQ9ndNntMV6YN/eZY9pac/FXDZ+0adYA03B3ZmO0aIJJo9fVFUSgmP4XRdIoJPDGdfHTkpKmAQovDu1spFrkAGKcoqtV/tdG4x5Bv3RZZl0r6RPqONKi7dYJDnA++dYOjRkgtuJxrGgy5ojUuFlWdo9MabbUgajhr7rPPNUlwB0y0Oh4j6pp5QS+O6U4ioIDyxsflzPGXc+Shp+/PtSV5AsFOsqJleBQGU6txqOGScNa0ZSbZ9iRsrD+1qBkwTkpvGdH92mXCxAd2GwvKCHbeL+efcNF3EOIGoBiJ8Stc2FsKiKNMljSTTZNs+re/aSpl+zKTmw5jSOBAQYCY7+HLnCZcLzlrPMLRfxIwVGjRY1rWB73w2zd4NaJeWnOB1Af3jis43TMIDhU3wDqLOEdsEGMikEjLVKExncJG9e1r+HYg5UpzcJFF5aZaSDoQYPkl+2HFJ14ILPsvpfVZasPaj9Uw8eUOVx2X0kw1WzagDuD+qZ4Qfqsq3bck423Zx0+6Dd8M8GL5qVpPEXWM9H+k1ai5rZc+n+l26IH+nUfBars3EirTa9nWaRmPnzQUTp10iJeaFJxDRao8an9DeAGpGc8lQKzYnhwR2Jies1zT2z3oR+Ui/JAHP2+hSHlLcB9k2UCHQklKhccEHF5eXkD2DxRp1GVB+Rwd3A3HhK17HYdr6DiLgsJB4giR5HzWOD12LUPw/x/tcI6mfeoyw/tcCWd3vD+lBedlNAo0x/02W/pCIqPtz0HHwQ2DMU2ftaP+0KvdO9tewwzt10PqTTYRmJEud/S2TPEhBn3S/bH8RinuDpYw+zYf8AS0necP3Ok8wAoBx63cuyAAOA9D4eCQD1jr8EBAKS829fFdnj29qS4oF7oPI8RNu3ikwRHPzSmn6cD4Lr8kCKjk7RaLSfoEJvXKfpHh46fdBMYJxyaBE3JgdpU/hMZUa2A4gf6TAyVZwd8rnKTYeCm6WHfHvN/wBv3QQtT2saOHMygntOYlvLMKSxGIbUbE7p55KOqNP9skA7zPJ3EZHt4JlhRNSTaOfb2oRougUQklLKS5Akr0WXiF46IPBWj8P8XuYks0qsc09rZe3/AOvFVceaew9d1NzXt95hDgOJBmO/LvQb5Rd1Gcd1p790WWRdOdq+3xRAMso71NpGRM9dw4S4R/SFeekG3hRwgqMIJc0NpmfzObId3AT3LJWti3dP3QdKRSNylkWuYSaQMfFA402SgeyU2UsFAto11XK78h3pTAma5k/DuQNi5McUdToRdx7gmMM2866fPvUhTojV0IHaTwPyme2PgFOYeqd0dXzUfg8HJ6rhJGUcOJVhwdIhokydUFXxuAptOT294M+IQHsG5hx7CPnKuuPoNfznLiPqq3jdntmxgoI0UOc+U9qExdODvBHnDuEi1sz8ExUpEgg5kT5WQCOMwkAL1NdKBJXSLLxXnCyBEJbTOc8JSAujn6CA3EY59RlNrj1abS1g0gnM89O5Cb0WCdxOHe2CRAOUEXtN4ysmw1Bx3FKYMkh40TjGhApxnvSt1eYlgd/cg8DA5jVMtAPd805ibADvTFPzKB4VYs1G4bC5F5OVh2Iai0N1lx74ReDa+pYHdb5u7Cgm8JSJ6rYbqd7PnZTTditcAS8yhtl4YAQ2Ii6sVGiI/L35+SCDxOCcyTcgeslGuBNnfdXjaOFE2EzoAoPE7L4wPPhqgr76QIsBAvfw4IKrhgASBFj22Csn8OASB9kBjaBDXWtDpjjBQUZtgOxLc1cDZA7PovTPd80CClHKfWa6AEp7YZ3j5oGCV2mL3TrMM8guDXEAwSASAYmCQCAm8OWlxAcDbQifAoCaj3FsEyBxAHLPVMuN/pKW+nnH1Sd3l2oGnp9iaIuJI9d6Ib25/LvQenKQnmlp4zN5+R+yQaZ/SfAlDmpGRy9dyBVd4cTroO7nwU/0Y6K1MSN95dTomesB13x/ywchf3jwtKkehnQo1v5uJaRSgFrDYvmes/8ASzgNZvZavh6DW2bGncBkLIKLsX8PaFNxdXPt2uP8tjm7rd2bF8Hru8hCittbEOFxG4BNN4LqcGYbMFvaDA8Fo+1sczD0atZwLxTa5xAIBcBpJFll2L6YmrU9pXadQ0AdVomd0cTxOqCbwVBoguc1giYJGXEyVZcPherZsjtGWnaozY2KpVmywtcNQRPiCrZh6UNGnd9kArt0tN7n621UBjcKD+bnkp7GMDW7x7lTdotxNUwxpAORyQM1cPu5OEiImw8ZXA0u3mbh3y1260R1nEEANORkqPd0axLpLnAHW5KP2Vg8RSc2Km9BBgAkTzJsEAuB/DHEvaDUrU6Rj3Q11U6ZkOaE8z8K64MHFUi3j7J4PhvR5rVNn1xUph0QcnAZB2oBRFkGa4b8K6X+ZiKrv2tYwfM+amcP+HeBaINNzv3PefIEBXEkapL6glonM/c/AoAtnbHpUKYp0W7jBJ3WyBJuTzJ+nBRHTGgxuHe5zWuO8wXa0nrPA1CtZVa6fXwjhl16f/sCDKsaaY/ymE3zaPAWQbatGf8ACZe3uZdl1LVWid0i3P496jcds0xLL8ggfYaRghjOfVbnbkk1awaZDGg2yAHfMKEcSwwZBtPxRra4eItPd9NUBO1CDJMyHOh2vvQZ45L2Erb7A10PLZMOvNouPBPNZJcCMz8VF1mOo1JFoMjNBK43HVurWp1HB4z3XOBI1Eg8vJWTBdK69RgeKhjIjqyDrNr+Sr1NgO69nuuGX6TqCk0m+xq7wB9m/MX+qCV23Xxb271Ks5wzdSeZa6DNrWPJBbPxG+1r6Di3fO46nUO/R9of8uoHDqB191wtaCrDh6BsR7pVfxFB2ExTajbU6hh2oPEEa3uO9BauiOCoXqUqPsn3a9hJ6jgYLS2bQQR3K9UqDQLN52A+qqGBJp43eyZiKbXTeN9nUMdo3VeWU5CAOphw4XFhpz4oPEYcRwCmCwAIDFtHCToB80EBi4OcNZr/AKo+SiMRtcOO7RpvfGe7DWZ6kqfrbKNQ71XLRoysnTQa0QBbhkAgidnYuvTJLgGSLgGRbQk5qcZt9hF2mdeHaFGVL2sc44W9aoHGYN7/AM0c0Bu19ugthvgCqv0V6Ql+OaHudAZUgH9UNGXZKdrbGO4fZiSerLjMc1Wcf0erUyHMcbmxFiNCUG3Uce05FQfS3FNNEixgsN+PtGwstpbfxtCz+sMutM+MJ/8A4gfX/lukS4E6xukGfGEEw+k1zTGlzyzTLMIGuIcbR5nghhWeM92Ymes2I4g5zx0jmnjX3gC0eYMyQgF2jsAPlzDe5M8zNr5clWq1J1I7rgeWg7Va/wCLrtu2mXCTlFstQefxQm1MQKzOvSe05g7pImRqEAmIad3fHI+LQjqVNmIpx+bshJpOAZBBbYZgi8cT2JmnT9m7eYRziEDWBe7CPAqCaTjB4SNfsrPX2a0i12uuDpxEIZlFuIY5j7O04SudGMY6k/8AhcRYH3HG8ZWk6fCEEtsam5v8t2mXYpHaOyW1qTmG5iRyOhRBwJsPzCS08fupPBkObvDsPIhAHsrB79Bkjr0iD5X7ch4K3MiMkBgMPu5gXzAUkECXsQ9VgGQXl5ABWIHNBuol2ZXV5ApmGGg7vumMVhxEQvLyAd1IDq6G31TFak06QPgOC8vIK3tvCdQm8SBpzVM9m6i4EQSRoRIEyvLyAnDY0QJEboOYN4GROuXddGDHHeINxNiLeHg3wXl5A9SxthI8O28+SU7Eb2vKOS4vIHzU3pM6nj2X8k63CvP5p1vBy0yXl5A9TwQz3QObRHwhP4nAioIdJ4Gb+JXl5BKbKxFVgDHO3gI3ZGUcxdWLBVesSBZ2YHG05ry8gmaJ5Ge5GNyuvLyD/9k="/>
          <p:cNvSpPr>
            <a:spLocks noChangeAspect="1" noChangeArrowheads="1"/>
          </p:cNvSpPr>
          <p:nvPr/>
        </p:nvSpPr>
        <p:spPr bwMode="auto">
          <a:xfrm>
            <a:off x="3071665" y="2276873"/>
            <a:ext cx="2047875" cy="2762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BH"/>
          </a:p>
        </p:txBody>
      </p:sp>
      <p:pic>
        <p:nvPicPr>
          <p:cNvPr id="34820" name="Picture 4" descr="http://media.linkonlineworld.com/img/Large/2014/7/3/2014_7_3_20_41_56_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43" y="1111970"/>
            <a:ext cx="4760597" cy="4759492"/>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3"/>
          <p:cNvSpPr/>
          <p:nvPr/>
        </p:nvSpPr>
        <p:spPr>
          <a:xfrm>
            <a:off x="2783632" y="188640"/>
            <a:ext cx="6723682" cy="1107996"/>
          </a:xfrm>
          <a:prstGeom prst="rect">
            <a:avLst/>
          </a:prstGeom>
        </p:spPr>
        <p:txBody>
          <a:bodyPr wrap="square">
            <a:spAutoFit/>
          </a:bodyPr>
          <a:lstStyle/>
          <a:p>
            <a:pPr algn="ctr">
              <a:defRPr/>
            </a:pPr>
            <a:r>
              <a:rPr lang="ar-BH" sz="6600" b="1" dirty="0">
                <a:solidFill>
                  <a:srgbClr val="FFFF00"/>
                </a:solidFill>
                <a:effectLst>
                  <a:outerShdw blurRad="38100" dist="38100" dir="2700000" algn="tl">
                    <a:srgbClr val="C0C0C0"/>
                  </a:outerShdw>
                </a:effectLst>
                <a:latin typeface="Traditional Arabic" panose="02020603050405020304" pitchFamily="18" charset="-78"/>
                <a:cs typeface="Traditional Arabic" pitchFamily="18" charset="-78"/>
              </a:rPr>
              <a:t>شواهد وإثباتات</a:t>
            </a:r>
            <a:endParaRPr lang="ar-BH" sz="6600" dirty="0">
              <a:solidFill>
                <a:srgbClr val="FFFF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53652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1023" y="1241867"/>
            <a:ext cx="11631706" cy="4525963"/>
          </a:xfrm>
        </p:spPr>
        <p:txBody>
          <a:bodyPr>
            <a:noAutofit/>
          </a:bodyPr>
          <a:lstStyle/>
          <a:p>
            <a:pPr marL="0" indent="0">
              <a:buNone/>
            </a:pPr>
            <a:r>
              <a:rPr lang="ar-BH" altLang="ar-BH" sz="4400" b="1" dirty="0">
                <a:latin typeface="Traditional Arabic" panose="02020603050405020304" pitchFamily="18" charset="-78"/>
                <a:cs typeface="Traditional Arabic" panose="02020603050405020304" pitchFamily="18" charset="-78"/>
              </a:rPr>
              <a:t>3- </a:t>
            </a:r>
            <a:r>
              <a:rPr lang="ar-LB" altLang="ar-BH" sz="4400" b="1" dirty="0">
                <a:latin typeface="Traditional Arabic" panose="02020603050405020304" pitchFamily="18" charset="-78"/>
                <a:cs typeface="Traditional Arabic" panose="02020603050405020304" pitchFamily="18" charset="-78"/>
              </a:rPr>
              <a:t>قال صامويل رايد في العام 1940 وهو المسؤول عن الاستيطان في فلسطين</a:t>
            </a:r>
            <a:r>
              <a:rPr lang="ar-BH" altLang="ar-BH" sz="4400" b="1" dirty="0">
                <a:latin typeface="Traditional Arabic" panose="02020603050405020304" pitchFamily="18" charset="-78"/>
                <a:cs typeface="Traditional Arabic" panose="02020603050405020304" pitchFamily="18" charset="-78"/>
              </a:rPr>
              <a:t>:</a:t>
            </a:r>
          </a:p>
          <a:p>
            <a:pPr marL="0" indent="0">
              <a:buNone/>
            </a:pPr>
            <a:r>
              <a:rPr lang="ar-LB" altLang="ar-BH" sz="4400" b="1" dirty="0">
                <a:solidFill>
                  <a:srgbClr val="FFFF00"/>
                </a:solidFill>
                <a:latin typeface="Traditional Arabic" panose="02020603050405020304" pitchFamily="18" charset="-78"/>
                <a:cs typeface="Traditional Arabic" panose="02020603050405020304" pitchFamily="18" charset="-78"/>
              </a:rPr>
              <a:t>”يجب </a:t>
            </a:r>
            <a:r>
              <a:rPr lang="ar-SA" altLang="ar-BH" sz="4400" b="1" dirty="0">
                <a:solidFill>
                  <a:srgbClr val="FFFF00"/>
                </a:solidFill>
                <a:latin typeface="Traditional Arabic" panose="02020603050405020304" pitchFamily="18" charset="-78"/>
                <a:cs typeface="Traditional Arabic" panose="02020603050405020304" pitchFamily="18" charset="-78"/>
              </a:rPr>
              <a:t>أ</a:t>
            </a:r>
            <a:r>
              <a:rPr lang="ar-LB" altLang="ar-BH" sz="4400" b="1" dirty="0">
                <a:solidFill>
                  <a:srgbClr val="FFFF00"/>
                </a:solidFill>
                <a:latin typeface="Traditional Arabic" panose="02020603050405020304" pitchFamily="18" charset="-78"/>
                <a:cs typeface="Traditional Arabic" panose="02020603050405020304" pitchFamily="18" charset="-78"/>
              </a:rPr>
              <a:t>ن يكون واضحا</a:t>
            </a:r>
            <a:r>
              <a:rPr lang="ar-SA" altLang="ar-BH" sz="4400" b="1" dirty="0">
                <a:solidFill>
                  <a:srgbClr val="FFFF00"/>
                </a:solidFill>
                <a:latin typeface="Traditional Arabic" panose="02020603050405020304" pitchFamily="18" charset="-78"/>
                <a:cs typeface="Traditional Arabic" panose="02020603050405020304" pitchFamily="18" charset="-78"/>
              </a:rPr>
              <a:t>ً</a:t>
            </a:r>
            <a:r>
              <a:rPr lang="ar-LB" altLang="ar-BH" sz="4400" b="1" dirty="0">
                <a:solidFill>
                  <a:srgbClr val="FFFF00"/>
                </a:solidFill>
                <a:latin typeface="Traditional Arabic" panose="02020603050405020304" pitchFamily="18" charset="-78"/>
                <a:cs typeface="Traditional Arabic" panose="02020603050405020304" pitchFamily="18" charset="-78"/>
              </a:rPr>
              <a:t> في </a:t>
            </a:r>
            <a:r>
              <a:rPr lang="ar-SA" altLang="ar-BH" sz="4400" b="1" dirty="0">
                <a:solidFill>
                  <a:srgbClr val="FFFF00"/>
                </a:solidFill>
                <a:latin typeface="Traditional Arabic" panose="02020603050405020304" pitchFamily="18" charset="-78"/>
                <a:cs typeface="Traditional Arabic" panose="02020603050405020304" pitchFamily="18" charset="-78"/>
              </a:rPr>
              <a:t>أ</a:t>
            </a:r>
            <a:r>
              <a:rPr lang="ar-LB" altLang="ar-BH" sz="4400" b="1" dirty="0">
                <a:solidFill>
                  <a:srgbClr val="FFFF00"/>
                </a:solidFill>
                <a:latin typeface="Traditional Arabic" panose="02020603050405020304" pitchFamily="18" charset="-78"/>
                <a:cs typeface="Traditional Arabic" panose="02020603050405020304" pitchFamily="18" charset="-78"/>
              </a:rPr>
              <a:t>ذهاننا </a:t>
            </a:r>
            <a:r>
              <a:rPr lang="ar-SA" altLang="ar-BH" sz="4400" b="1" dirty="0">
                <a:solidFill>
                  <a:srgbClr val="FFFF00"/>
                </a:solidFill>
                <a:latin typeface="Traditional Arabic" panose="02020603050405020304" pitchFamily="18" charset="-78"/>
                <a:cs typeface="Traditional Arabic" panose="02020603050405020304" pitchFamily="18" charset="-78"/>
              </a:rPr>
              <a:t>أ</a:t>
            </a:r>
            <a:r>
              <a:rPr lang="ar-LB" altLang="ar-BH" sz="4400" b="1" dirty="0">
                <a:solidFill>
                  <a:srgbClr val="FFFF00"/>
                </a:solidFill>
                <a:latin typeface="Traditional Arabic" panose="02020603050405020304" pitchFamily="18" charset="-78"/>
                <a:cs typeface="Traditional Arabic" panose="02020603050405020304" pitchFamily="18" charset="-78"/>
              </a:rPr>
              <a:t>نه ليس هناك من مجال ل</a:t>
            </a:r>
            <a:r>
              <a:rPr lang="ar-SA" altLang="ar-BH" sz="4400" b="1" dirty="0">
                <a:solidFill>
                  <a:srgbClr val="FFFF00"/>
                </a:solidFill>
                <a:latin typeface="Traditional Arabic" panose="02020603050405020304" pitchFamily="18" charset="-78"/>
                <a:cs typeface="Traditional Arabic" panose="02020603050405020304" pitchFamily="18" charset="-78"/>
              </a:rPr>
              <a:t>أ</a:t>
            </a:r>
            <a:r>
              <a:rPr lang="ar-LB" altLang="ar-BH" sz="4400" b="1" dirty="0">
                <a:solidFill>
                  <a:srgbClr val="FFFF00"/>
                </a:solidFill>
                <a:latin typeface="Traditional Arabic" panose="02020603050405020304" pitchFamily="18" charset="-78"/>
                <a:cs typeface="Traditional Arabic" panose="02020603050405020304" pitchFamily="18" charset="-78"/>
              </a:rPr>
              <a:t>ن يعيش الشعب</a:t>
            </a:r>
            <a:r>
              <a:rPr lang="ar-SA" altLang="ar-BH" sz="4400" b="1" dirty="0">
                <a:solidFill>
                  <a:srgbClr val="FFFF00"/>
                </a:solidFill>
                <a:latin typeface="Traditional Arabic" panose="02020603050405020304" pitchFamily="18" charset="-78"/>
                <a:cs typeface="Traditional Arabic" panose="02020603050405020304" pitchFamily="18" charset="-78"/>
              </a:rPr>
              <a:t>ا</a:t>
            </a:r>
            <a:r>
              <a:rPr lang="ar-LB" altLang="ar-BH" sz="4400" b="1" dirty="0">
                <a:solidFill>
                  <a:srgbClr val="FFFF00"/>
                </a:solidFill>
                <a:latin typeface="Traditional Arabic" panose="02020603050405020304" pitchFamily="18" charset="-78"/>
                <a:cs typeface="Traditional Arabic" panose="02020603050405020304" pitchFamily="18" charset="-78"/>
              </a:rPr>
              <a:t>ن مع</a:t>
            </a:r>
            <a:r>
              <a:rPr lang="ar-SA" altLang="ar-BH" sz="4400" b="1" dirty="0">
                <a:solidFill>
                  <a:srgbClr val="FFFF00"/>
                </a:solidFill>
                <a:latin typeface="Traditional Arabic" panose="02020603050405020304" pitchFamily="18" charset="-78"/>
                <a:cs typeface="Traditional Arabic" panose="02020603050405020304" pitchFamily="18" charset="-78"/>
              </a:rPr>
              <a:t>ً</a:t>
            </a:r>
            <a:r>
              <a:rPr lang="ar-LB" altLang="ar-BH" sz="4400" b="1" dirty="0">
                <a:solidFill>
                  <a:srgbClr val="FFFF00"/>
                </a:solidFill>
                <a:latin typeface="Traditional Arabic" panose="02020603050405020304" pitchFamily="18" charset="-78"/>
                <a:cs typeface="Traditional Arabic" panose="02020603050405020304" pitchFamily="18" charset="-78"/>
              </a:rPr>
              <a:t>ا في نفس البلد </a:t>
            </a:r>
            <a:r>
              <a:rPr lang="ar-LB" altLang="ar-BH" sz="4400" b="1" dirty="0">
                <a:latin typeface="Traditional Arabic" panose="02020603050405020304" pitchFamily="18" charset="-78"/>
                <a:cs typeface="Traditional Arabic" panose="02020603050405020304" pitchFamily="18" charset="-78"/>
              </a:rPr>
              <a:t>لذا ف</a:t>
            </a:r>
            <a:r>
              <a:rPr lang="ar-SA" altLang="ar-BH" sz="4400" b="1" dirty="0">
                <a:latin typeface="Traditional Arabic" panose="02020603050405020304" pitchFamily="18" charset="-78"/>
                <a:cs typeface="Traditional Arabic" panose="02020603050405020304" pitchFamily="18" charset="-78"/>
              </a:rPr>
              <a:t>إ</a:t>
            </a:r>
            <a:r>
              <a:rPr lang="ar-LB" altLang="ar-BH" sz="4400" b="1" dirty="0">
                <a:latin typeface="Traditional Arabic" panose="02020603050405020304" pitchFamily="18" charset="-78"/>
                <a:cs typeface="Traditional Arabic" panose="02020603050405020304" pitchFamily="18" charset="-78"/>
              </a:rPr>
              <a:t>ن الحل الوحيد </a:t>
            </a:r>
            <a:r>
              <a:rPr lang="ar-LB" altLang="ar-BH" sz="4400" b="1" dirty="0">
                <a:solidFill>
                  <a:srgbClr val="FFFF00"/>
                </a:solidFill>
                <a:latin typeface="Traditional Arabic" panose="02020603050405020304" pitchFamily="18" charset="-78"/>
                <a:cs typeface="Traditional Arabic" panose="02020603050405020304" pitchFamily="18" charset="-78"/>
              </a:rPr>
              <a:t>يكمن في </a:t>
            </a:r>
            <a:r>
              <a:rPr lang="ar-SA" altLang="ar-BH" sz="4400" b="1" dirty="0">
                <a:solidFill>
                  <a:srgbClr val="FFFF00"/>
                </a:solidFill>
                <a:latin typeface="Traditional Arabic" panose="02020603050405020304" pitchFamily="18" charset="-78"/>
                <a:cs typeface="Traditional Arabic" panose="02020603050405020304" pitchFamily="18" charset="-78"/>
              </a:rPr>
              <a:t>أ</a:t>
            </a:r>
            <a:r>
              <a:rPr lang="ar-LB" altLang="ar-BH" sz="4400" b="1" dirty="0">
                <a:solidFill>
                  <a:srgbClr val="FFFF00"/>
                </a:solidFill>
                <a:latin typeface="Traditional Arabic" panose="02020603050405020304" pitchFamily="18" charset="-78"/>
                <a:cs typeface="Traditional Arabic" panose="02020603050405020304" pitchFamily="18" charset="-78"/>
              </a:rPr>
              <a:t>ن تكون فلسطين خالية من العرب</a:t>
            </a:r>
            <a:r>
              <a:rPr lang="ar-LB" altLang="ar-BH" sz="4400" b="1" dirty="0">
                <a:latin typeface="Traditional Arabic" panose="02020603050405020304" pitchFamily="18" charset="-78"/>
                <a:cs typeface="Traditional Arabic" panose="02020603050405020304" pitchFamily="18" charset="-78"/>
              </a:rPr>
              <a:t> وليس هناك من طريقة لتنفيذ هذا المخطط </a:t>
            </a:r>
            <a:r>
              <a:rPr lang="ar-LB" altLang="ar-BH" sz="4400" b="1" dirty="0">
                <a:solidFill>
                  <a:srgbClr val="FFFF00"/>
                </a:solidFill>
                <a:latin typeface="Traditional Arabic" panose="02020603050405020304" pitchFamily="18" charset="-78"/>
                <a:cs typeface="Traditional Arabic" panose="02020603050405020304" pitchFamily="18" charset="-78"/>
              </a:rPr>
              <a:t>سوى طردهم جميعا </a:t>
            </a:r>
            <a:r>
              <a:rPr lang="ar-SA" altLang="ar-BH" sz="4400" b="1" dirty="0">
                <a:solidFill>
                  <a:srgbClr val="FFFF00"/>
                </a:solidFill>
                <a:latin typeface="Traditional Arabic" panose="02020603050405020304" pitchFamily="18" charset="-78"/>
                <a:cs typeface="Traditional Arabic" panose="02020603050405020304" pitchFamily="18" charset="-78"/>
              </a:rPr>
              <a:t>إ</a:t>
            </a:r>
            <a:r>
              <a:rPr lang="ar-LB" altLang="ar-BH" sz="4400" b="1" dirty="0">
                <a:solidFill>
                  <a:srgbClr val="FFFF00"/>
                </a:solidFill>
                <a:latin typeface="Traditional Arabic" panose="02020603050405020304" pitchFamily="18" charset="-78"/>
                <a:cs typeface="Traditional Arabic" panose="02020603050405020304" pitchFamily="18" charset="-78"/>
              </a:rPr>
              <a:t>لى الدول المجاورة“ </a:t>
            </a:r>
          </a:p>
        </p:txBody>
      </p:sp>
      <p:sp>
        <p:nvSpPr>
          <p:cNvPr id="5" name="مستطيل 3"/>
          <p:cNvSpPr/>
          <p:nvPr/>
        </p:nvSpPr>
        <p:spPr>
          <a:xfrm>
            <a:off x="2783632" y="188640"/>
            <a:ext cx="6723682" cy="923330"/>
          </a:xfrm>
          <a:prstGeom prst="rect">
            <a:avLst/>
          </a:prstGeom>
        </p:spPr>
        <p:txBody>
          <a:bodyPr wrap="square">
            <a:spAutoFit/>
          </a:bodyPr>
          <a:lstStyle/>
          <a:p>
            <a:pPr algn="ctr">
              <a:defRPr/>
            </a:pPr>
            <a:r>
              <a:rPr lang="ar-BH" sz="5400" b="1" dirty="0">
                <a:solidFill>
                  <a:srgbClr val="FFFF00"/>
                </a:solidFill>
                <a:effectLst>
                  <a:outerShdw blurRad="38100" dist="38100" dir="2700000" algn="tl">
                    <a:srgbClr val="C0C0C0"/>
                  </a:outerShdw>
                </a:effectLst>
                <a:latin typeface="Traditional Arabic" pitchFamily="18" charset="-78"/>
                <a:cs typeface="Traditional Arabic" pitchFamily="18" charset="-78"/>
              </a:rPr>
              <a:t>شواهد وإثباتات</a:t>
            </a:r>
            <a:endParaRPr lang="ar-BH" sz="5400" dirty="0">
              <a:solidFill>
                <a:srgbClr val="FFFF00"/>
              </a:solidFill>
            </a:endParaRPr>
          </a:p>
        </p:txBody>
      </p:sp>
    </p:spTree>
    <p:extLst>
      <p:ext uri="{BB962C8B-B14F-4D97-AF65-F5344CB8AC3E}">
        <p14:creationId xmlns:p14="http://schemas.microsoft.com/office/powerpoint/2010/main" val="18248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3230" y="1427094"/>
            <a:ext cx="5978170" cy="3877985"/>
          </a:xfrm>
          <a:prstGeom prst="rect">
            <a:avLst/>
          </a:prstGeom>
        </p:spPr>
        <p:txBody>
          <a:bodyPr wrap="square">
            <a:spAutoFit/>
          </a:bodyPr>
          <a:lstStyle/>
          <a:p>
            <a:pPr algn="r" rtl="1"/>
            <a:r>
              <a:rPr lang="ar-BH" altLang="ar-BH" sz="4800" b="1" dirty="0">
                <a:latin typeface="Traditional Arabic" panose="02020603050405020304" pitchFamily="18" charset="-78"/>
                <a:cs typeface="Traditional Arabic" panose="02020603050405020304" pitchFamily="18" charset="-78"/>
              </a:rPr>
              <a:t>4- </a:t>
            </a:r>
            <a:r>
              <a:rPr lang="ar-SA" altLang="ar-BH" sz="4800" b="1" dirty="0">
                <a:latin typeface="Traditional Arabic" panose="02020603050405020304" pitchFamily="18" charset="-78"/>
                <a:cs typeface="Traditional Arabic" panose="02020603050405020304" pitchFamily="18" charset="-78"/>
              </a:rPr>
              <a:t>قال ا</a:t>
            </a:r>
            <a:r>
              <a:rPr lang="ar-LB" altLang="ar-BH" sz="4800" b="1" dirty="0">
                <a:latin typeface="Traditional Arabic" panose="02020603050405020304" pitchFamily="18" charset="-78"/>
                <a:cs typeface="Traditional Arabic" panose="02020603050405020304" pitchFamily="18" charset="-78"/>
              </a:rPr>
              <a:t>بن غوريون في العام 1947 : ”</a:t>
            </a:r>
            <a:r>
              <a:rPr lang="ar-LB" altLang="ar-BH" sz="4800" b="1" dirty="0">
                <a:solidFill>
                  <a:srgbClr val="FFFF00"/>
                </a:solidFill>
                <a:latin typeface="Traditional Arabic" panose="02020603050405020304" pitchFamily="18" charset="-78"/>
                <a:cs typeface="Traditional Arabic" panose="02020603050405020304" pitchFamily="18" charset="-78"/>
              </a:rPr>
              <a:t>يجب </a:t>
            </a:r>
            <a:r>
              <a:rPr lang="ar-BH" altLang="ar-BH" sz="4800" b="1" dirty="0">
                <a:solidFill>
                  <a:srgbClr val="FFFF00"/>
                </a:solidFill>
                <a:latin typeface="Traditional Arabic" panose="02020603050405020304" pitchFamily="18" charset="-78"/>
                <a:cs typeface="Traditional Arabic" panose="02020603050405020304" pitchFamily="18" charset="-78"/>
              </a:rPr>
              <a:t>أ</a:t>
            </a:r>
            <a:r>
              <a:rPr lang="ar-LB" altLang="ar-BH" sz="4800" b="1" dirty="0">
                <a:solidFill>
                  <a:srgbClr val="FFFF00"/>
                </a:solidFill>
                <a:latin typeface="Traditional Arabic" panose="02020603050405020304" pitchFamily="18" charset="-78"/>
                <a:cs typeface="Traditional Arabic" panose="02020603050405020304" pitchFamily="18" charset="-78"/>
              </a:rPr>
              <a:t>ن نفعل </a:t>
            </a:r>
            <a:r>
              <a:rPr lang="ar-BH" altLang="ar-BH" sz="4800" b="1" dirty="0">
                <a:solidFill>
                  <a:srgbClr val="FFFF00"/>
                </a:solidFill>
                <a:latin typeface="Traditional Arabic" panose="02020603050405020304" pitchFamily="18" charset="-78"/>
                <a:cs typeface="Traditional Arabic" panose="02020603050405020304" pitchFamily="18" charset="-78"/>
              </a:rPr>
              <a:t>أ</a:t>
            </a:r>
            <a:r>
              <a:rPr lang="ar-LB" altLang="ar-BH" sz="4800" b="1" dirty="0">
                <a:solidFill>
                  <a:srgbClr val="FFFF00"/>
                </a:solidFill>
                <a:latin typeface="Traditional Arabic" panose="02020603050405020304" pitchFamily="18" charset="-78"/>
                <a:cs typeface="Traditional Arabic" panose="02020603050405020304" pitchFamily="18" charset="-78"/>
              </a:rPr>
              <a:t>ي شي</a:t>
            </a:r>
            <a:r>
              <a:rPr lang="ar-SA" altLang="ar-BH" sz="4800" b="1" dirty="0">
                <a:solidFill>
                  <a:srgbClr val="FFFF00"/>
                </a:solidFill>
                <a:latin typeface="Traditional Arabic" panose="02020603050405020304" pitchFamily="18" charset="-78"/>
                <a:cs typeface="Traditional Arabic" panose="02020603050405020304" pitchFamily="18" charset="-78"/>
              </a:rPr>
              <a:t>ء</a:t>
            </a:r>
            <a:r>
              <a:rPr lang="ar-LB" altLang="ar-BH" sz="4800" b="1" dirty="0">
                <a:solidFill>
                  <a:srgbClr val="FFFF00"/>
                </a:solidFill>
                <a:latin typeface="Traditional Arabic" panose="02020603050405020304" pitchFamily="18" charset="-78"/>
                <a:cs typeface="Traditional Arabic" panose="02020603050405020304" pitchFamily="18" charset="-78"/>
              </a:rPr>
              <a:t> من </a:t>
            </a:r>
            <a:r>
              <a:rPr lang="ar-BH" altLang="ar-BH" sz="4800" b="1" dirty="0">
                <a:solidFill>
                  <a:srgbClr val="FFFF00"/>
                </a:solidFill>
                <a:latin typeface="Traditional Arabic" panose="02020603050405020304" pitchFamily="18" charset="-78"/>
                <a:cs typeface="Traditional Arabic" panose="02020603050405020304" pitchFamily="18" charset="-78"/>
              </a:rPr>
              <a:t>أ</a:t>
            </a:r>
            <a:r>
              <a:rPr lang="ar-LB" altLang="ar-BH" sz="4800" b="1" dirty="0">
                <a:solidFill>
                  <a:srgbClr val="FFFF00"/>
                </a:solidFill>
                <a:latin typeface="Traditional Arabic" panose="02020603050405020304" pitchFamily="18" charset="-78"/>
                <a:cs typeface="Traditional Arabic" panose="02020603050405020304" pitchFamily="18" charset="-78"/>
              </a:rPr>
              <a:t>جل ضمان</a:t>
            </a:r>
            <a:r>
              <a:rPr lang="ar-BH" altLang="ar-BH" sz="4800" b="1" dirty="0">
                <a:solidFill>
                  <a:srgbClr val="FFFF00"/>
                </a:solidFill>
                <a:latin typeface="Traditional Arabic" panose="02020603050405020304" pitchFamily="18" charset="-78"/>
                <a:cs typeface="Traditional Arabic" panose="02020603050405020304" pitchFamily="18" charset="-78"/>
              </a:rPr>
              <a:t> أن </a:t>
            </a:r>
            <a:r>
              <a:rPr lang="ar-LB" altLang="ar-BH" sz="4800" b="1" dirty="0">
                <a:solidFill>
                  <a:srgbClr val="FFFF00"/>
                </a:solidFill>
                <a:latin typeface="Traditional Arabic" panose="02020603050405020304" pitchFamily="18" charset="-78"/>
                <a:cs typeface="Traditional Arabic" panose="02020603050405020304" pitchFamily="18" charset="-78"/>
              </a:rPr>
              <a:t>لا يرجع اللاجئون الفلسطينيون“ </a:t>
            </a:r>
            <a:endParaRPr lang="ar-SA" altLang="ar-BH" sz="4800" b="1" dirty="0">
              <a:solidFill>
                <a:srgbClr val="FFFF00"/>
              </a:solidFill>
              <a:latin typeface="Traditional Arabic" panose="02020603050405020304" pitchFamily="18" charset="-78"/>
              <a:cs typeface="Traditional Arabic" panose="02020603050405020304" pitchFamily="18" charset="-78"/>
            </a:endParaRPr>
          </a:p>
          <a:p>
            <a:endParaRPr lang="ar-LB" altLang="ar-BH" b="1" dirty="0"/>
          </a:p>
          <a:p>
            <a:endParaRPr lang="ar-SA" altLang="ar-BH" b="1" dirty="0"/>
          </a:p>
          <a:p>
            <a:endParaRPr lang="ar-LB" altLang="ar-BH" b="1" dirty="0"/>
          </a:p>
        </p:txBody>
      </p:sp>
      <p:sp>
        <p:nvSpPr>
          <p:cNvPr id="5" name="مستطيل 3"/>
          <p:cNvSpPr/>
          <p:nvPr/>
        </p:nvSpPr>
        <p:spPr>
          <a:xfrm>
            <a:off x="2783632" y="188640"/>
            <a:ext cx="6723682" cy="923330"/>
          </a:xfrm>
          <a:prstGeom prst="rect">
            <a:avLst/>
          </a:prstGeom>
        </p:spPr>
        <p:txBody>
          <a:bodyPr wrap="square">
            <a:spAutoFit/>
          </a:bodyPr>
          <a:lstStyle/>
          <a:p>
            <a:pPr algn="ctr">
              <a:defRPr/>
            </a:pPr>
            <a:r>
              <a:rPr lang="ar-BH" sz="5400" b="1" dirty="0">
                <a:solidFill>
                  <a:srgbClr val="FFFF00"/>
                </a:solidFill>
                <a:effectLst>
                  <a:outerShdw blurRad="38100" dist="38100" dir="2700000" algn="tl">
                    <a:srgbClr val="C0C0C0"/>
                  </a:outerShdw>
                </a:effectLst>
                <a:latin typeface="Traditional Arabic" pitchFamily="18" charset="-78"/>
                <a:cs typeface="Traditional Arabic" pitchFamily="18" charset="-78"/>
              </a:rPr>
              <a:t>شواهد وإثباتات</a:t>
            </a:r>
            <a:endParaRPr lang="ar-BH" sz="5400" dirty="0">
              <a:solidFill>
                <a:srgbClr val="FFFF00"/>
              </a:solidFill>
            </a:endParaRPr>
          </a:p>
        </p:txBody>
      </p:sp>
      <p:pic>
        <p:nvPicPr>
          <p:cNvPr id="38914" name="Picture 2" descr="http://mfa.gov.il/MFA_Graphics/MFA%20Arab%20Gallery/the%20state/prime%20ministers/david%20ben%20gurion%20black%20and%20white%20enlarg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20" y="1427094"/>
            <a:ext cx="3987624" cy="461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4255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fade">
                                      <p:cBhvr>
                                        <p:cTn id="12" dur="1000"/>
                                        <p:tgtEl>
                                          <p:spTgt spid="38914"/>
                                        </p:tgtEl>
                                      </p:cBhvr>
                                    </p:animEffect>
                                    <p:anim calcmode="lin" valueType="num">
                                      <p:cBhvr>
                                        <p:cTn id="13" dur="1000" fill="hold"/>
                                        <p:tgtEl>
                                          <p:spTgt spid="38914"/>
                                        </p:tgtEl>
                                        <p:attrNameLst>
                                          <p:attrName>ppt_x</p:attrName>
                                        </p:attrNameLst>
                                      </p:cBhvr>
                                      <p:tavLst>
                                        <p:tav tm="0">
                                          <p:val>
                                            <p:strVal val="#ppt_x"/>
                                          </p:val>
                                        </p:tav>
                                        <p:tav tm="100000">
                                          <p:val>
                                            <p:strVal val="#ppt_x"/>
                                          </p:val>
                                        </p:tav>
                                      </p:tavLst>
                                    </p:anim>
                                    <p:anim calcmode="lin" valueType="num">
                                      <p:cBhvr>
                                        <p:cTn id="14"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5422" y="1533465"/>
            <a:ext cx="6321778" cy="4708981"/>
          </a:xfrm>
          <a:prstGeom prst="rect">
            <a:avLst/>
          </a:prstGeom>
        </p:spPr>
        <p:txBody>
          <a:bodyPr wrap="square">
            <a:spAutoFit/>
          </a:bodyPr>
          <a:lstStyle/>
          <a:p>
            <a:pPr algn="ctr" rtl="1"/>
            <a:r>
              <a:rPr lang="ar-BH" altLang="ar-BH" sz="4000" b="1" dirty="0">
                <a:solidFill>
                  <a:srgbClr val="FFFF00"/>
                </a:solidFill>
                <a:latin typeface="Traditional Arabic" panose="02020603050405020304" pitchFamily="18" charset="-78"/>
                <a:cs typeface="Traditional Arabic" panose="02020603050405020304" pitchFamily="18" charset="-78"/>
              </a:rPr>
              <a:t>5- </a:t>
            </a:r>
            <a:r>
              <a:rPr lang="ar-LB" altLang="ar-BH" sz="4000" b="1" dirty="0">
                <a:solidFill>
                  <a:srgbClr val="FFFF00"/>
                </a:solidFill>
                <a:latin typeface="Traditional Arabic" panose="02020603050405020304" pitchFamily="18" charset="-78"/>
                <a:cs typeface="Traditional Arabic" panose="02020603050405020304" pitchFamily="18" charset="-78"/>
              </a:rPr>
              <a:t>الانتداب البريطاني الذي استمر 30 عاما (1918 – 1948) ارتكب جريمة قانونية بحق الفلسطينيين ل</a:t>
            </a:r>
            <a:r>
              <a:rPr lang="ar-BH" altLang="ar-BH" sz="4000" b="1" dirty="0">
                <a:solidFill>
                  <a:srgbClr val="FFFF00"/>
                </a:solidFill>
                <a:latin typeface="Traditional Arabic" panose="02020603050405020304" pitchFamily="18" charset="-78"/>
                <a:cs typeface="Traditional Arabic" panose="02020603050405020304" pitchFamily="18" charset="-78"/>
              </a:rPr>
              <a:t>أ</a:t>
            </a:r>
            <a:r>
              <a:rPr lang="ar-LB" altLang="ar-BH" sz="4000" b="1" dirty="0">
                <a:solidFill>
                  <a:srgbClr val="FFFF00"/>
                </a:solidFill>
                <a:latin typeface="Traditional Arabic" panose="02020603050405020304" pitchFamily="18" charset="-78"/>
                <a:cs typeface="Traditional Arabic" panose="02020603050405020304" pitchFamily="18" charset="-78"/>
              </a:rPr>
              <a:t>ن مرحلة الانتداب لا تنتهي </a:t>
            </a:r>
            <a:r>
              <a:rPr lang="ar-BH" altLang="ar-BH" sz="4000" b="1" dirty="0">
                <a:solidFill>
                  <a:srgbClr val="FFFF00"/>
                </a:solidFill>
                <a:latin typeface="Traditional Arabic" panose="02020603050405020304" pitchFamily="18" charset="-78"/>
                <a:cs typeface="Traditional Arabic" panose="02020603050405020304" pitchFamily="18" charset="-78"/>
              </a:rPr>
              <a:t>إ</a:t>
            </a:r>
            <a:r>
              <a:rPr lang="ar-LB" altLang="ar-BH" sz="4000" b="1" dirty="0">
                <a:solidFill>
                  <a:srgbClr val="FFFF00"/>
                </a:solidFill>
                <a:latin typeface="Traditional Arabic" panose="02020603050405020304" pitchFamily="18" charset="-78"/>
                <a:cs typeface="Traditional Arabic" panose="02020603050405020304" pitchFamily="18" charset="-78"/>
              </a:rPr>
              <a:t>لا بتأهيل </a:t>
            </a:r>
            <a:r>
              <a:rPr lang="ar-BH" altLang="ar-BH" sz="4000" b="1" dirty="0">
                <a:solidFill>
                  <a:srgbClr val="FFFF00"/>
                </a:solidFill>
                <a:latin typeface="Traditional Arabic" panose="02020603050405020304" pitchFamily="18" charset="-78"/>
                <a:cs typeface="Traditional Arabic" panose="02020603050405020304" pitchFamily="18" charset="-78"/>
              </a:rPr>
              <a:t>أ</a:t>
            </a:r>
            <a:r>
              <a:rPr lang="ar-LB" altLang="ar-BH" sz="4000" b="1" dirty="0">
                <a:solidFill>
                  <a:srgbClr val="FFFF00"/>
                </a:solidFill>
                <a:latin typeface="Traditional Arabic" panose="02020603050405020304" pitchFamily="18" charset="-78"/>
                <a:cs typeface="Traditional Arabic" panose="02020603050405020304" pitchFamily="18" charset="-78"/>
              </a:rPr>
              <a:t>صحاب ال</a:t>
            </a:r>
            <a:r>
              <a:rPr lang="ar-BH" altLang="ar-BH" sz="4000" b="1" dirty="0">
                <a:solidFill>
                  <a:srgbClr val="FFFF00"/>
                </a:solidFill>
                <a:latin typeface="Traditional Arabic" panose="02020603050405020304" pitchFamily="18" charset="-78"/>
                <a:cs typeface="Traditional Arabic" panose="02020603050405020304" pitchFamily="18" charset="-78"/>
              </a:rPr>
              <a:t>أ</a:t>
            </a:r>
            <a:r>
              <a:rPr lang="ar-LB" altLang="ar-BH" sz="4000" b="1" dirty="0">
                <a:solidFill>
                  <a:srgbClr val="FFFF00"/>
                </a:solidFill>
                <a:latin typeface="Traditional Arabic" panose="02020603050405020304" pitchFamily="18" charset="-78"/>
                <a:cs typeface="Traditional Arabic" panose="02020603050405020304" pitchFamily="18" charset="-78"/>
              </a:rPr>
              <a:t>رض ال</a:t>
            </a:r>
            <a:r>
              <a:rPr lang="ar-BH" altLang="ar-BH" sz="4000" b="1" dirty="0">
                <a:solidFill>
                  <a:srgbClr val="FFFF00"/>
                </a:solidFill>
                <a:latin typeface="Traditional Arabic" panose="02020603050405020304" pitchFamily="18" charset="-78"/>
                <a:cs typeface="Traditional Arabic" panose="02020603050405020304" pitchFamily="18" charset="-78"/>
              </a:rPr>
              <a:t>أ</a:t>
            </a:r>
            <a:r>
              <a:rPr lang="ar-LB" altLang="ar-BH" sz="4000" b="1" dirty="0" err="1">
                <a:solidFill>
                  <a:srgbClr val="FFFF00"/>
                </a:solidFill>
                <a:latin typeface="Traditional Arabic" panose="02020603050405020304" pitchFamily="18" charset="-78"/>
                <a:cs typeface="Traditional Arabic" panose="02020603050405020304" pitchFamily="18" charset="-78"/>
              </a:rPr>
              <a:t>صليين</a:t>
            </a:r>
            <a:r>
              <a:rPr lang="ar-LB" altLang="ar-BH" sz="4000" b="1" dirty="0">
                <a:solidFill>
                  <a:srgbClr val="FFFF00"/>
                </a:solidFill>
                <a:latin typeface="Traditional Arabic" panose="02020603050405020304" pitchFamily="18" charset="-78"/>
                <a:cs typeface="Traditional Arabic" panose="02020603050405020304" pitchFamily="18" charset="-78"/>
              </a:rPr>
              <a:t> وهنا نعني الفلسطينيين مساعدتهم على تقرير مصيرهم ولكن هذا لم يحدث. </a:t>
            </a:r>
            <a:endParaRPr lang="ar-SA" altLang="ar-BH" sz="4000" b="1" dirty="0">
              <a:solidFill>
                <a:srgbClr val="FFFF00"/>
              </a:solidFill>
              <a:latin typeface="Traditional Arabic" panose="02020603050405020304" pitchFamily="18" charset="-78"/>
              <a:cs typeface="Traditional Arabic" panose="02020603050405020304" pitchFamily="18" charset="-78"/>
            </a:endParaRPr>
          </a:p>
          <a:p>
            <a:pPr algn="ctr" rtl="1"/>
            <a:endParaRPr lang="ar-LB" altLang="ar-BH" sz="2000" b="1" dirty="0">
              <a:solidFill>
                <a:schemeClr val="tx2">
                  <a:lumMod val="75000"/>
                </a:schemeClr>
              </a:solidFill>
              <a:latin typeface="Traditional Arabic" panose="02020603050405020304" pitchFamily="18" charset="-78"/>
              <a:cs typeface="Traditional Arabic" panose="02020603050405020304" pitchFamily="18" charset="-78"/>
            </a:endParaRPr>
          </a:p>
          <a:p>
            <a:pPr algn="ctr" rtl="1"/>
            <a:endParaRPr lang="ar-SA" altLang="ar-BH" sz="2000" b="1" dirty="0">
              <a:solidFill>
                <a:schemeClr val="tx2">
                  <a:lumMod val="75000"/>
                </a:schemeClr>
              </a:solidFill>
              <a:latin typeface="Traditional Arabic" panose="02020603050405020304" pitchFamily="18" charset="-78"/>
              <a:cs typeface="Traditional Arabic" panose="02020603050405020304" pitchFamily="18" charset="-78"/>
            </a:endParaRPr>
          </a:p>
          <a:p>
            <a:pPr algn="ctr" rtl="1"/>
            <a:endParaRPr lang="ar-LB" altLang="ar-BH" sz="2000" b="1" dirty="0">
              <a:solidFill>
                <a:schemeClr val="tx2">
                  <a:lumMod val="75000"/>
                </a:schemeClr>
              </a:solidFill>
              <a:latin typeface="Traditional Arabic" panose="02020603050405020304" pitchFamily="18" charset="-78"/>
              <a:cs typeface="Traditional Arabic" panose="02020603050405020304" pitchFamily="18" charset="-78"/>
            </a:endParaRPr>
          </a:p>
        </p:txBody>
      </p:sp>
      <p:sp>
        <p:nvSpPr>
          <p:cNvPr id="5" name="مستطيل 3"/>
          <p:cNvSpPr/>
          <p:nvPr/>
        </p:nvSpPr>
        <p:spPr>
          <a:xfrm>
            <a:off x="2783632" y="188640"/>
            <a:ext cx="6723682" cy="923330"/>
          </a:xfrm>
          <a:prstGeom prst="rect">
            <a:avLst/>
          </a:prstGeom>
        </p:spPr>
        <p:txBody>
          <a:bodyPr wrap="square">
            <a:spAutoFit/>
          </a:bodyPr>
          <a:lstStyle/>
          <a:p>
            <a:pPr algn="ctr">
              <a:defRPr/>
            </a:pPr>
            <a:r>
              <a:rPr lang="ar-BH" sz="5400" b="1" dirty="0">
                <a:solidFill>
                  <a:schemeClr val="tx1">
                    <a:lumMod val="95000"/>
                  </a:schemeClr>
                </a:solidFill>
                <a:effectLst>
                  <a:outerShdw blurRad="38100" dist="38100" dir="2700000" algn="tl">
                    <a:srgbClr val="C0C0C0"/>
                  </a:outerShdw>
                </a:effectLst>
                <a:latin typeface="Traditional Arabic" pitchFamily="18" charset="-78"/>
                <a:cs typeface="Traditional Arabic" pitchFamily="18" charset="-78"/>
              </a:rPr>
              <a:t>شواهد وإثباتات</a:t>
            </a:r>
            <a:endParaRPr lang="ar-BH" sz="5400" dirty="0">
              <a:solidFill>
                <a:schemeClr val="tx1">
                  <a:lumMod val="95000"/>
                </a:schemeClr>
              </a:solidFill>
            </a:endParaRPr>
          </a:p>
        </p:txBody>
      </p:sp>
      <p:sp>
        <p:nvSpPr>
          <p:cNvPr id="2" name="AutoShape 2" descr="data:image/jpeg;base64,/9j/4AAQSkZJRgABAQAAAQABAAD/2wCEAAkGBxQSEhQUExQVFhUWGBgaFxcXGBcXFRwYHR4XFxocFRgYHCggGRolHBUXIjEhJSkrLi4uFx8zODMsNygtLisBCgoKBQUFDgUFDisZExkrKysrKysrKysrKysrKysrKysrKysrKysrKysrKysrKysrKysrKysrKysrKysrKysrK//AABEIAMEBBgMBIgACEQEDEQH/xAAbAAAABwEAAAAAAAAAAAAAAAAAAQIDBAUGB//EAEQQAAIBAgQDBgMFBQUHBQEAAAECEQADBBIhMQVBUQYTImFxgTKRoUJSscHwBxQj0eEzYnKSshYkY4PC0vEVU1RzgiX/xAAUAQEAAAAAAAAAAAAAAAAAAAAA/8QAFBEBAAAAAAAAAAAAAAAAAAAAAP/aAAwDAQACEQMRAD8ArrbCQDUhrY86hi4Y0ietOpiCfagWyb60MO5HP+dI73Wk2mAJJ2oNp2V4aWi/cESP4anfXdj67Ae/StRloW9hR0BRSgtCjFAAKUFohShQDLRxQoUAiiijo6BOWiy0dCgLLQy0dCgKKEUdCgEUIoUdAIoRUfH45LKZnOnIcyegqq/2qs6SHEidgfwNBeRQqns9pbDNlDMG6FTVnicSttczkADmaB6jFVw41Y/91feR+Ip6zxG0xAW4hJ2AYa+lBMmhNN3LqrqxA9TFJ/eU+8vzFA6aKaTmomaP17UBtRU210UdBx/XTb9fo0UmgzbRpqPlSyegjrQIUb0cKAcxIEb7xQpFxepMHcabUHYbewjaBSqK2NB6UugKjFFRxQKFGBSaMGgVRUJoqA6FHFEaAUKEUVAKFCiNAc0KbdwASdhUC3xm233vcUFnNHNV3/qtqYzfQ/yqRZxCtsZjegz/AB9c185j4Qoge38xWWe+QsDkOlabj94d6efhG3Uf+axrnnPSgmYdtQ2syDP1ra9o7qtbgMCddiDyrCd7DBSdxpA/GituAVHM0EtllfOae4A/+8Wv8aj56U07HLTVm8AJbTXTl76UGx7SH6ZdapSD7RpUeS32iekkkfWn7N7kesbigtuzlw94w6rv7ihxW8xeMxjoKq0d1Ia2SPfWnrl1iZbegcDuftN8zRUlWIoUGMuEzp0pSvpRrQFA2HNO2oJjprv60I3oMIkzrQdZwF7vLaPEZlVo6SAY+tSIqB2duZ8LYaIm2mnoAPyqwigKKOKOKMCgbijil5aAWgRFHFKijigICjilAURFAmKKKVFCgRFFFLNFFBE4iP4T+lZBLRBO8EnnWzxyzbf0NYxQSSMrb7j3oHXfSrbgckXNZ2/Os9czdGGu8EfoU4HIgeIHykfhQSsUo7wEjlpPWJ251kVOv861xUt11HPfmOfpWRuWjMk++869aB9fiB0ImnmQeE5QCPnUO0YiTOtTbh8XvQBHjTWnmw6GJXfz1ptzyqSCCARQHbAG3T9TTeHPiM9aNI10qFeulSYEkn2oLxSRoAIp7feq7B3SRJ0NWCvpQBkoU6DR0GMz6dKMa7U4F01pq9oCYJoFgHp70awTB5g02sxzo7RzH250HUuAKow1nKIGRdPx+tWFV3Z29nw1oxHhjy8Ph/KrKgKjFCjFAIo6FCgKjihFHQCqzjPHbGFA764FLTlGpJ9AATFWdQONcKt4m01u4qmQcpIBKtyZZ2IoMhxvtPZvqFt4kIwIYE97b28yoEeprT8C4l3wIzBisHMpBUqdjIkbg1yLHYNrTlXUqVEagjWeRO40Hzq/7CdlMxGIs4x7ZDDvbaoRqDOWc0MCBvBoOpUVKoooKLttjnsYG/ctmHVRBidSyrsfU1l+z183cPavOZuspJOwPiYbDTYCrb9qt/Lw+4oPidkAHMgMGaPZaz/ZEE4Oxt8J9hmNBekyCJPijNG1N3v4SFiM2UDQfFvy121pjHYvu1zLryOk6kgCPLxb1LuEMI2lQYnr1oJ2BsjNnI8KjQbyT6/raoXaXENctECySQPCTaMKfUcvQ1k+3HCFc9/LFlADCSV3iVB+HcbVmsHhGaRbdkI1zBmB6D4SCd9vKg0jASIHP9RUp0Gb5VFwasEUO2dhuxiSeppdy6wPLSOlALj6nXbansHcaI002qHm1M/Onbcgwo8R/XtQWGm5qJc1PlROCPXpTltJBB9v10oGr3EMoAqx4fiyQJ9qqb+EIMkSORGoqTbukHqB+v5UF4MQaFQM86gmhQUzL1pJUwdadt2zMyfQ0gqZM0CA5GlGtzU9KMginLT0HUOAmcNZP/DX8KnRUPgbTh7J/uL9BH5VNigAoChRxQHQo6FAVCKOhQFQNZnjGKNviWCEtlvLdQjMwXMBmU5QYJ1I1HP0q94lilt22JYA5WyydSQOQ50HLO22Ja9i7g7wm2hyqNMo0GaANzI3NDs3xQYW4ZLEsBMMQoG+qjQnb61BFtSCzMQwOo0jrz6majYjDFbwEhjcgKNjI5fX6UHZ+E44X7QuDmSD6gwfw+tS6zvYRmFl0cAMrltGVtG11y+Yb2itIaDD/tfP/wDOYdbtv/qNUnZ22f3SwswWSdOnOZ9at/2yXMuBTzvL/puVC4En+7YckbW0A9wD/KgdsYaLIU6kaEHyPOPID51J4bwn+Jcd3y24BzGB4pJj5fKmbK5VA2En6sae7UcYFrCizkPeshYoCSwXUySANYHt6Cgpu215mtW8lsi0xH8UuPFIzDwAaARz3PpWGw95u98I1A1OwjkI5kxNa3i2N/3RbVyUa0ikqSJLFoGgOkL1+/WXwBlc2suT5mNhEek0Gp7M2e/71CYuCGUk6HkVjptrSL1shmDAqdj1BqF2Z4oLOIYkMdxABLEmIABjWRFXuJx1zEEvcsi1uAsy8DQG4YHi8o086Cps29eutT8OYnr1+VMYdNc22tSrcKDp50CC7ZiNPzo1Pz5f1pCvqSacDDrQLS6SQDGtOd0J025j+VM6cutP2tT06UDqqB/WhRGOdCgg3RUa7M1JcMaO9bOU0ERR50eHcayedKK/Km4g7A0HSex7ThUkz4nHsGYAfSrsCoHAwP3ezAiban3IBP1qfQERRihQoBQo6FAVCjoUGF/afiWtjCuuUFLjOrHcMoEe3i28hVVi+0BxYwzZQt20TnuNAQAhcxCnQ5gDp5bGrf8AavhM2FzfdYfX/wAD51kez9lblgPcIZUAGxaGOYTEEAkoBmIMaetBPsXcCq+FDcuEkjvfBbA6jKYA9ZO1It8Utqf4dvAh3hQSxdjm0AAIO87DrVh2Z4bZDd60v4T/AAyoY5idIUDXRT/StHxZO/twUa2w+BiuVlI2IPISNqCs7BYFsIb5uIyi4VhUt3iNM0/Y0+IVr/8A1BfuXj/ybv8A21j73F8mAxF5g37xhxDq9y8UZtApgXBAY+w9KteMY7B4W0jX2t5nUEBmYltJJVfESPMA0GZ/aTf/AHopZRXXIZctbvkzEhQgtkDkc0zy2mlcFxI7hbeW5NtVUkWrxGgiZKA6xO2m1Y7thxS1cvK+HuMoKsHtjvO7BVZDJmVYnmIjSdOeq7LcCt2sKDci67hXLMNpAOVZ2A+tBY96I+1yibd0fitS+I3FvWc7AG8LdxNNFIIOjTqoOVTtpPPeq6zwtDcM2xlnQBQSR5BQT+dVX7QFRbLPbtpbuLlMSiOUkBotZgxgGZy6AUGUxPCMQUcZG0HhEoSdQBMGNtascDwC/wDw0QeKIB0EeZOukTTHACcXirVizev5Ym47MRsBmIg6r8W4HL1rpGI7P4NkZVe6Tr4hfZo6SswQOkUFLh8BbwGU6YjFNJX7FtNR4gDqddj67UzfdyGZyC7STGwnkPSs5iw9q4wJyMoIYZpDMDpGbWCJ9yauLV5mRNJnUmgUywsCZmitWy3P86eUydf1yrE9oO0NxLjW7bZFTQZR4j7n9aUG1eyF+L5zz/U05Ze3lO0x1rmr4h2EMxJ01JJOu59aNbmUgDMOutB0mARvRskaA7VhrHEHWCGNXnD+MO2hj1oL27io9elCobvJoUEhLUDzoXqWQIIEzTQnnpQMn9dKaRpY9BT2KncHSo2RSdT60HU+zN0thbJP3QPYaD6AVaVVdlyf3WzP3fpJj6VaUBijpNKFAKFE7QCelVKcYNz+xts45P8ADb/znRh/hzUFvUfFY1LaksygATqQIHUydBVBx176Wi1zEIsyAiKoTX/3LlzXKN5AFVeAu4UWu9N0Yh0cLcuI0hQwYrnXkraiNZ01oFdpL5xVrJ3ym25WT3eS0JPhlzJkb+nTScV2cxHc4W+pCyxA1aCVJufCPtDnI6g1O4vxpziO7uEMgOe2kDIVXXT6g9aoMM0qWIy5yXA5QzMw06QfrQTcfcv5bXdXnVGQd4iZgZAIlnA202mqbEYbOGzGeW5J+tbvgxXD4XvMSptoc2rASw1IyrM6isfZ4hh3uHJ3tpR8LMFuyQZ8QBXLp0JPQ86C14dw97fCLq5mcX8XYQLB8KAqxbN93Lz2Hzq77ejBXr6uGdrttchyEFSokga/a1Oukg84qPj8M3EhZtoi4ewMzd9bGdy0QouScyLBJytOsa6VluNYa7hmCIGccriy6MNgVInKdvMTzoLACyhJW0olShLFiSpZZ5garB06c4qfb7QOqgAIVAAgaaCdtegFc9e678yf1t5UBbdfsv6wY+YoOl4ftRbeEuLkYx8R8M+ZOgH6iqjjHYPuLV7ELctOpVnYLmGmrAWzHjGvlMbVkRjiRDeLrO4/RrS9kLl67et2gL1y1LA5QWUAgkhidAJy6zoBprFBQ9n8ffw9o3LBCszZS8AsLfhkLOm4Mn+tXn+0GLYmcTdkDk7R0229qmcR4ZasIyXGuLeAMDIRZLDVlDwS55SABJGsVnb9xoILQBvG/XUzHrQOrxa5iCwvFXdQALoABbqGy6Eg7HfetV2fvE2QG1IJ/wAvL8DVHwS1bv3Ut3B4TMOpAA0JkddtoM1sF4A+HSNG0knRXiSZKEyBqaCJeeY5axXK+NplxN4f8Rvxn866XdvZjHQ8veuddpkjFXv8c/QGgLGPI96PhuFFwmbiWwNZcnXlAA3NE1sMUWYzMonoDAJq/wCJcFtKp7sRA0OYsTH3tYk+QEUAGGwyjXEM+05LcD2LGp/D79hWGW07n++0fRao7aeGt9gDf7tWSzYwqqom7cAUsQNwG3k+XOgPCWLlwEiwQOUKQPmx1o6i43jJuNpnxeWAXJ7qyD0tjQE+e+hoUEpRtRMDvTiLTb2zvNAyDO9RmgHUDepTnU60lbLHkYJiY0n1oOk9mZ/dbM75fprH0irM1B4LC4e10FtdvQdKZ4r2hw+HVWuOBmBKgakgbnyAoLSjFUfD+0lu8oZNJEwdDB116GCNOVWOF4ijkqCMw3FBMNM372UGMpaNATAJ5AkAx8jULBcctXbrWVPjXMY02Vspnpry8qh9psMlq1dxCpNwCQZO+iz5aUGH4jgL169aTG3kWBdYoniVAuQT4tZadC3IE+VS+HXsO+XB27yMiZnZ1MZkIfRgNM4YoZ1BCb8qpeL2buKtPiCoNtWbxiA7AOAFVdSUE/P0pPZzAumdmGQsuUZlhsrCNiPUbdaCZj0sogV7gdlBNm4ixDahlbMdUM8p1+sG1hmxGIQWkzoBbzAqFPdqQuwZgugPX2pfELBtLaN/KUykW4ETuWJyiAQSvLXzipHZS8pvZkcg5AFH2jrqTGg/qNKDScd4O2LDWnZ4ENFu2PC0GPEz5ToduVQcD+ze0IJ74wI8dy2g9xbRiR5TWvwPEhtcidpAj51aIwIkaigz3DuzCWT/AA1tof8Am3D8y4H0qRi8NhkzDEOhDr40ZbahvMhVBbY7k1djrXO+IcXScRiiquVfu7QYSgA+0RzoNFg8NgR/YYNW81sjL/mYR9acxXEAmnc4dR91ntBj6KJHzNcvx/aq/d+K68fdByr/AJViq23xjLIjfc6T7Gg6Y92xdJF3CYQx1axm9tfzqdbv2LVsILNyzbGwVZsjWfsGDr51yi/xpTACyIjUA/lQwfH3t/2dx09CQPkDBoOpNg8JiBl8FwtMQ0sCdyofY6cqoMV+zi0JyXrikmT3qgz1lgFFUuG7RZyLkL3tshldQFJIOouAQDI5xPrXYMJiFuorr8LqGHodaDCcE7G4azBdjdcPIyHJbkemrRzMwPxj8V7UlbrWrZW2PDAVVZiNhJkztHltWu4zwjDENduFkgEFldgYPLnM9Odcn4yyW71u5YUhVaVzklmKwfEfrAoLW88mRvIJGUKJ8gK5z2kBOJvT1B9sorbHtheB1S2fdvzmq/i11MYrfwALxHhZAMxMHKCdJE6a7b8qDKOpIUAGZERuTyjzq7/fHa06OyAggMYB9QG116xprRcQ4c2GtISYZx4m3yg8geRM77/nH4dw83FCZlQEF2ZtgJiepHgoLfg3EXsapbQNyYrmYehP61p/id55zXmZrpgkMdgYy+hjWBVJibF5bptq2Yj4SskNpIK9Qd6h4vF3JOcsZOubXUbieulBb4nGuwAkADYDb5UKvOzvY+9irQdcirA1YnUnXSAeRoUGo4hbd/4gjWJAEeU/hUAvAk71Cs9oWCmdFIgAbzSuEYlsQ7ALCrBY7hVOkt5UCzd86btYk23ZDcyl45BhHNR906b+fnUpsIWZ17zPcD5VWIzKukgzA0FVFrBxibWYgMtwC4jaN8Q2+9P50Gl4PxK6MXbW4xVbSkAKAO8OUZQ0biDm8oFYrtRxdrl1s0aXGhATlVZPhUeus1veI4r/AHplsoV3V3CmQFHiynkJrm3aC2Ll14Y8wCxk6ExJ5/1oJuAxrC2WS6yvz13XXUCNDoefyqz7N4m9bdrzksr6G4PukzLjlEfWsjwvGZGVWgrMeLaGMT7Ek+1WtlnNm+FJyhYnYQToAOcmg2NnjowmLu3Y0ZCWXlAmSOjM2X5mlcT7Sfv9kAG5aDsoOU65AwzxlP3ZrAYziAvKoIOddGbTK0aAx6V1HsXdwtrB2y2j5QDECT5nnQZ7g3HmW7cC281o3WyqJUqpA0QdCRMGuhNwK3dALBlP90wY3g9azK3RfxNkBtEZmPUgDbzEwa6FYdQPOgzuL7HYa4oW4LjZZgm7ckA8hroPIQKh4PsbYw7Z7TOPDEMQwjTnE8vOtTevCoONvgIx8qCiu30BIZ1BG+/8qXh+JhPgeT0E7eciqHCWpktDMWYktJ57KJiBtJmY5VJRQjZio6ZhIGpHxL7bjrQL4t20fK1tUAJBGaesrIWPzrMXsUqYJxLC5nzqcsrIygAk89ZmhxT+1f8AxN/qakYpJwjf/Y3+lKCj4dxK9cuBXuMwgzMRpr08q1CZXH8MW83eQBlDSNDyOgCmZrN9nbS/vCA7ENM+hrSreksxsZCskEFhJlV+zy8JMdAOtAJYAHJbeS4ByhdpKmJ6K3PXSk3WIzBkQAFQsLD+JSVLch4hlipSqrJBQmQvhltInY8t96XmWI7smY0Mk6HMCxJ6kmZoMLxLiF0X3TPC58sZViJjkJNdG4T2rXBp3Am8iyVYeFtdSCG5STHkRWAxWFD37xOhDEwOtXdzCZ8S6bDM0noo1J+VBP432gfEuCxyoPhSdB5nq3nVZ+7h8Rh5kqHYkCJPhaAPMmKuVtRoihRHIKW//TEEk/TyqDj2e0VuW1BdTppEzoQQIExzEc6Cxtfs/F1O8Z3tOZJBylBrI21iKkcP7B3bfiV0JmfEGWQOWxgGthwG+LlpHdgFIBUSIJ3Hr5Dy+Vi+KX+9/kf/ALaDnvaDhOKXIUtBhqp1F1YbTxAj4fbSmOD8NwHe+O23eaocpItQM2oWTB1Xy+tdGTEq2gYE9Ofy3rOcQ4fZsqckKz3i20mMpAA6KCfrQVg4Lg8PcS+mfwEli3j5ELlnaCR5VT/tI7MBWOJS4GDmCsBTMbgARstX2OQBGzEQUOk+U/OqTimIzm1bbVbajMPONRPUAxQabgTXUsWFCiO6VjIgZm8UfWPahR8NZsZalibYUwMjEH/9R6jTyoUHPLuNW4Je2J6yf/NS+AWwLV6dGcQPSR+RPzqruGQkD4jt5A1f4cgqTz5j86BDmHDuNJmAI+VU11Li386iSkXOoAGUyfKTWmx11S6rMhABp0Azfzqos3+5sXCPiu5VnfwwGP8Aq+lA9xHtLcuWwg8Jb+0ImW9+Q8qZ4J2etYourXIYLKLzJ1iTyE1X4rAXLPd5xAuoLia65SSNRyOk+4qd2dDW7r31Xwi2VY/dLEAN8wPnQZbH4RQitliCAfep+AvJ3duyCy2y8uw8UsdF5cgDpR4q0e5VokFgx028R/pS8ISlm2qMQ4vhipAymGgR15UFOuHyhoJgEgHr/WNasuJI1s5bVy5kiVljsQOmlM4Uu7dyv2nkep0H4VOx+GZAmadV8M8x5eUzQK7FcSe3jkBFy6XQrocxXWc2pgARrrXVb/aXD22KPeRGG4aRvrvEbGs72D4QLdvviP4l3nrIQE5QJPPVvlWN7btmxd//ABR8lA/Kg6unGbVz4LttvR1P51VdqOL91ZJ/HauKiwCdqVibGnpQdV4JihctIyHlDdRT3FwFVgJOZcqzzMR/WuVcN4y1gyrsvpXQuF4oPZTEBpBWLpYglfvFS+ikHlpINA3bxIRktjDJcuF1tzmfctkJ1YjQmdqlcWRbCXrT2FhLhEC5chgURswYmecR/dNHhGGHvvi2lrdvNGWNbjGFRs2xIeZ+cVF7SdpBirOQrle0xzeIP8UkeKBMR0oM3iO5b4bLJ6XS3+qmP3dPuv8A5hTdunIoC7lPuv8A5hTljDB2Cqt0k7DMPWmmWl4S93bhummm8HpQXuH4GLRlpaYDZX1GvOU86l8UxiK95baZHLHx5icyzJEHRRAHnpVecahA8W33V1ieegnfnRcYYHEXYMku0iIjXbz0oLvA4lXyt03E86gdocfaUBWBOY+IKYMQdjrBqpe0LFtr12c1wfwbQJED77eXQe50ic4uIL+IzrPpvyoOy9g+Ko9jwKVFr+GAWDNEAiYAgageceVaC7jfMVw3Di9atDEWrjITc7uVMHQZteo30jlTqdocad8Qx9Vtn/poO03b6to0N+uR5VmO114BBJJ+607eTaeL139ayPC+PYosua7ILD7KDT2WtXxTBXbtvIRmlkMmAAAdT12JFBFs4AthGvQdwV1G0wTFQbaz9a2+Pw9tLGS0k23BVQs6HXcHXU1W8J7NtnHe/CIJAmTIMAH13oFdibwU3AeYB+R/qKFXicKVLmdAAMsZY03Bn6UdBzmzw62uIsLnZ0CySqazroB68/Oldp+GOjG7h7d0W11bMIy+YP3fwrcYDgtm0QyBswEAlmMDeNTtqasrkEEESDoQdiKDDdjcQMSrhMNalYzu7EyWkaCPI1WcXWbvcHJ8Z1UyFTyEaBVBOpmrj9nloW7uOtrstwAegLgfhV0Oy+H7xrhDksZYZjkb/Eg8JHOCN6Cm4xwHvMXZUXli3bA8cTA0gRzIM1T4vh74V2sHxrdWVI0zdI3ggjbmK6A3DbR+wuwGw2GgGvlS2wNssrlQWScpPL06UGJxfD2t4PDgKpZDbZgCS7SwYjJGnn6VOt8Ay4S7Gt5/GpQMGEkPlg6GCK2ISjNBxezwC62L7pUuBc/9plIAWT4pOkgVpf2g4WbuFtqZlMgMCScwGw0510IGsz2p4VcuYjDXlAKWs2eTqOY0+1ryoJuFIUAD4VECOg0Eew5fWuVdqT/HvE7lvLnFdF/eIU9dBvr7kaD2rnfahP4zebA/QUFTZtwJpGJHuKnYa39NfypnFIpHMee/zoKMpqdKuuAu1u1iHVoA7sMkSrTm3B00yimcLgnJICkzERqD6Gr2/wAINpFU/wAG3dgm5dVpuMBPhUDwoJgTBJafQE8GyYmz3L3u6LMQAQzZt21bygcj6VDwdk2TdsM0k6yNtB567GrfspwxM7gmXXMbV45lt5yBpE7gGoeJs5rzkMGYSrETG0D1OmtBDQAdacVgTAn6UbYRtpH1qw/eGt2/gDEA+MhSRyAHlQQXUDWZE7ggiehimjHn9Kk3Lj3EQBbahifhVVkrprA1POkjh9z+786Bu24VWYzAyz6ZhVhZYXXe/bKspZmA1OwzQQV35RULEYC5kdYEsNNal8I4ctqzkE+LV5PimIOUgaDpQZnj3F3ukMZzMSSTHyHzpvBmUX9a86nds8Bbt4nurYKAIrBWcPDNJKs2Uaxl+dQ+F4Nj4TCCdWfwqBGpJ9uUk8poNRh7DvhbdpFmM95j7uAPWAflUW3h9K1XZ4ottchmIGaIJAUEGJ8IljpR4/g6NDIcpPL7P9KChwFqGX1qz4Pdc4xFDsw76BLEqQG9dopi1ZytHT+ldCw3ZHC+FgjZoBnO+8etBdqzD7I9j+RojieqsPafwosNg1t/CWjozM34mnjQMHFJ1Hvp+NCluooUENDS6prXHrf3X+Q/nUgcat8luH0U/wA6DO9js379jSIKFjJ/vBjEexNbQVQ9nuErad7gVpcmCYELMgZTqTtrWg0oExR0oUYoE0eWlk0U0CYqHxlosXD/AHT5VPmoHHlzYe6P7hoOfXuI6RI/L2rO8WfOc3/j2qc9uoWJt6e/9KBmwuh/XWmnwmeYgakVJsp4WA6aUzeQgELppLNrJPT0oLPsriHwK4pgQHa2ndnLnEqxJkGI0Nb/AA/DDjSl3GWyFT4LBEAnQl7nWeS7AbzXLdXGrKSIiJn3mrbhXanFYZcikOusBwWj0MzHlQJ7XsbXEiqmQblsgHYZsugE7Ca2fH+ydq3ZDWLZzhhnKzmYQQSQNCZIO1c3x929evd+5zXCVM5QAMsZdAIgQK0f+3GPAMm0SP8AhHX5NQVlzhxB1J9xSXwBIy59OlTm/aBj/u2T/wApv++lW+12Jec64b3sD8zQNHhYOGtMGgq7r77zUYYdz9ura12sZVM27GcfDFod3rE5kmJ033oh25xQ/wDjgf8A1Ef9dBWYvB3v3e86ZjkQtmjRQNdDtNZzhvFbqMWMPpHi5baiOela7G9rsTctPbL2QjqykC2diCDl8Wm/9KyNnDeE6j33oGr7G/cl9WJ356n+tabjvArdrENaw6nu1CfaLjNlGbxE9TtyqDw7CWxGzMeW/n7VMOJcErAA26mgs8GO5IEmCo301AA2noakXOI1V358A5BV+qrRi3QTbTZjPp+Vdbw/wr6D8BXJuHJP0/KutWj4R6D8KBVFRzRUCTQozRUFBgv5VZDlQoUBUDQoUC6WKFCgS1BaFCgFMcR/srn+FvwoUKDlzVBxGx9aFCgRb5Ui/QoUES3uafWjoUE/DUVzehQoGWprnQoUEd9zSeVChQI5VAvUKFBY9n/iPp+dWN74m96FCgk3d1/wr/pWnF2oUKCbwzf2/lXVLewoUKBdFQoUBUKFCg//2Q=="/>
          <p:cNvSpPr>
            <a:spLocks noChangeAspect="1" noChangeArrowheads="1"/>
          </p:cNvSpPr>
          <p:nvPr/>
        </p:nvSpPr>
        <p:spPr bwMode="auto">
          <a:xfrm>
            <a:off x="1679575" y="-1309688"/>
            <a:ext cx="3714750" cy="2733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BH"/>
          </a:p>
        </p:txBody>
      </p:sp>
      <p:pic>
        <p:nvPicPr>
          <p:cNvPr id="37892" name="Picture 4" descr="http://www.alqudsalaan.com/wp-content/uploads/2013/12/ShowImage.ashx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11" y="1535052"/>
            <a:ext cx="4165086" cy="404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5889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5306" y="1575884"/>
            <a:ext cx="5189476" cy="3970318"/>
          </a:xfrm>
          <a:prstGeom prst="rect">
            <a:avLst/>
          </a:prstGeom>
        </p:spPr>
        <p:txBody>
          <a:bodyPr wrap="square">
            <a:spAutoFit/>
          </a:bodyPr>
          <a:lstStyle/>
          <a:p>
            <a:pPr algn="r" rtl="1"/>
            <a:r>
              <a:rPr lang="ar-BH" altLang="ar-BH" sz="4800" b="1" dirty="0">
                <a:solidFill>
                  <a:srgbClr val="FFFF00"/>
                </a:solidFill>
                <a:latin typeface="Traditional Arabic" panose="02020603050405020304" pitchFamily="18" charset="-78"/>
                <a:cs typeface="Traditional Arabic" panose="02020603050405020304" pitchFamily="18" charset="-78"/>
              </a:rPr>
              <a:t>6- </a:t>
            </a:r>
            <a:r>
              <a:rPr lang="ar-LB" altLang="ar-BH" sz="4800" b="1" dirty="0">
                <a:solidFill>
                  <a:srgbClr val="FFFF00"/>
                </a:solidFill>
                <a:latin typeface="Traditional Arabic" panose="02020603050405020304" pitchFamily="18" charset="-78"/>
                <a:cs typeface="Traditional Arabic" panose="02020603050405020304" pitchFamily="18" charset="-78"/>
              </a:rPr>
              <a:t>من مدينتي حيفا ويافا وحدها تم تهجير 130 الف فلسطيني قبل قيام دولة الكيان الصهيوني في العام 48</a:t>
            </a:r>
          </a:p>
          <a:p>
            <a:pPr algn="r" rtl="1"/>
            <a:endParaRPr lang="ar-LB" altLang="ar-BH" sz="2000" b="1" dirty="0">
              <a:solidFill>
                <a:srgbClr val="FFFF00"/>
              </a:solidFill>
              <a:latin typeface="Traditional Arabic" panose="02020603050405020304" pitchFamily="18" charset="-78"/>
              <a:cs typeface="Traditional Arabic" panose="02020603050405020304" pitchFamily="18" charset="-78"/>
            </a:endParaRPr>
          </a:p>
          <a:p>
            <a:pPr algn="r" rtl="1"/>
            <a:endParaRPr lang="ar-SA" altLang="ar-BH" sz="2000" b="1" dirty="0">
              <a:solidFill>
                <a:srgbClr val="FFFF00"/>
              </a:solidFill>
              <a:latin typeface="Traditional Arabic" panose="02020603050405020304" pitchFamily="18" charset="-78"/>
              <a:cs typeface="Traditional Arabic" panose="02020603050405020304" pitchFamily="18" charset="-78"/>
            </a:endParaRPr>
          </a:p>
          <a:p>
            <a:pPr algn="r" rtl="1"/>
            <a:endParaRPr lang="ar-LB" altLang="ar-BH" sz="2000" b="1" dirty="0">
              <a:solidFill>
                <a:srgbClr val="FFFF00"/>
              </a:solidFill>
              <a:latin typeface="Traditional Arabic" panose="02020603050405020304" pitchFamily="18" charset="-78"/>
              <a:cs typeface="Traditional Arabic" panose="02020603050405020304" pitchFamily="18" charset="-78"/>
            </a:endParaRPr>
          </a:p>
        </p:txBody>
      </p:sp>
      <p:sp>
        <p:nvSpPr>
          <p:cNvPr id="5" name="مستطيل 3"/>
          <p:cNvSpPr/>
          <p:nvPr/>
        </p:nvSpPr>
        <p:spPr>
          <a:xfrm>
            <a:off x="2783632" y="188640"/>
            <a:ext cx="6723682" cy="923330"/>
          </a:xfrm>
          <a:prstGeom prst="rect">
            <a:avLst/>
          </a:prstGeom>
        </p:spPr>
        <p:txBody>
          <a:bodyPr wrap="square">
            <a:spAutoFit/>
          </a:bodyPr>
          <a:lstStyle/>
          <a:p>
            <a:pPr algn="ctr">
              <a:defRPr/>
            </a:pPr>
            <a:r>
              <a:rPr lang="ar-BH" sz="5400" b="1" dirty="0">
                <a:solidFill>
                  <a:schemeClr val="tx1">
                    <a:lumMod val="95000"/>
                  </a:schemeClr>
                </a:solidFill>
                <a:effectLst>
                  <a:outerShdw blurRad="38100" dist="38100" dir="2700000" algn="tl">
                    <a:srgbClr val="C0C0C0"/>
                  </a:outerShdw>
                </a:effectLst>
                <a:latin typeface="Traditional Arabic" pitchFamily="18" charset="-78"/>
                <a:cs typeface="Traditional Arabic" pitchFamily="18" charset="-78"/>
              </a:rPr>
              <a:t>شواهد وإثباتات</a:t>
            </a:r>
            <a:endParaRPr lang="ar-BH" sz="5400" dirty="0">
              <a:solidFill>
                <a:schemeClr val="tx1">
                  <a:lumMod val="95000"/>
                </a:schemeClr>
              </a:solidFill>
            </a:endParaRPr>
          </a:p>
        </p:txBody>
      </p:sp>
      <p:pic>
        <p:nvPicPr>
          <p:cNvPr id="35842" name="Picture 2" descr="http://landofbrokenpromises.co.uk/Palestine/ByrneWeb/HaifaKings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02" y="1575884"/>
            <a:ext cx="5461690" cy="380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798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FA8BB7-D46F-4F65-B75C-BF45F0C4E84B}"/>
              </a:ext>
            </a:extLst>
          </p:cNvPr>
          <p:cNvSpPr/>
          <p:nvPr/>
        </p:nvSpPr>
        <p:spPr>
          <a:xfrm>
            <a:off x="5779911" y="955175"/>
            <a:ext cx="6096000" cy="4524315"/>
          </a:xfrm>
          <a:prstGeom prst="rect">
            <a:avLst/>
          </a:prstGeom>
        </p:spPr>
        <p:txBody>
          <a:bodyPr>
            <a:spAutoFit/>
          </a:bodyPr>
          <a:lstStyle/>
          <a:p>
            <a:pPr algn="r" rtl="1"/>
            <a:r>
              <a:rPr lang="ar-BH" sz="3200" b="1" dirty="0">
                <a:solidFill>
                  <a:srgbClr val="FFFF00"/>
                </a:solidFill>
                <a:latin typeface="Traditional Arabic" panose="02020603050405020304" pitchFamily="18" charset="-78"/>
                <a:cs typeface="Traditional Arabic" panose="02020603050405020304" pitchFamily="18" charset="-78"/>
              </a:rPr>
              <a:t>يوسف ويتز، مدير دائرة الاستعمار في الصندوق القومي اليهودي ورئيس لجنة الترحيل الرسمية لعام 1948 التابعة للحكومة الإسرائيلية</a:t>
            </a:r>
            <a:r>
              <a:rPr lang="ar-BH" sz="3200" b="1" dirty="0">
                <a:latin typeface="Traditional Arabic" panose="02020603050405020304" pitchFamily="18" charset="-78"/>
                <a:cs typeface="Traditional Arabic" panose="02020603050405020304" pitchFamily="18" charset="-78"/>
              </a:rPr>
              <a:t>. كتب في يومياته  السياسية بتاريخ 20 كانون أول 1940: "بين أنفسنا يجب أن يكون واضحاً أنه </a:t>
            </a:r>
            <a:r>
              <a:rPr lang="ar-BH" sz="3200" b="1" dirty="0">
                <a:solidFill>
                  <a:srgbClr val="FFFF00"/>
                </a:solidFill>
                <a:latin typeface="Traditional Arabic" panose="02020603050405020304" pitchFamily="18" charset="-78"/>
                <a:cs typeface="Traditional Arabic" panose="02020603050405020304" pitchFamily="18" charset="-78"/>
              </a:rPr>
              <a:t>لا يوجد متّسع للشعبين في هذه الأرض. ليس هناك مجال للتوصّل إلى تسوية حول هذه النقطة</a:t>
            </a:r>
            <a:r>
              <a:rPr lang="ar-BH" sz="3200" b="1" dirty="0">
                <a:latin typeface="Traditional Arabic" panose="02020603050405020304" pitchFamily="18" charset="-78"/>
                <a:cs typeface="Traditional Arabic" panose="02020603050405020304" pitchFamily="18" charset="-78"/>
              </a:rPr>
              <a:t>... شراء الأراضي... سوف لن يجلب لنا الدولة؛ ... الطريقة الوحيدة هي ترحيل العرب من هنا إلى الدول المجاورة".</a:t>
            </a:r>
          </a:p>
        </p:txBody>
      </p:sp>
      <p:pic>
        <p:nvPicPr>
          <p:cNvPr id="7" name="Picture 6">
            <a:extLst>
              <a:ext uri="{FF2B5EF4-FFF2-40B4-BE49-F238E27FC236}">
                <a16:creationId xmlns:a16="http://schemas.microsoft.com/office/drawing/2014/main" id="{CBDE0EAC-77A8-4ED5-A42D-F53DF6536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79" y="1185333"/>
            <a:ext cx="5624914" cy="4064000"/>
          </a:xfrm>
          <a:prstGeom prst="rect">
            <a:avLst/>
          </a:prstGeom>
        </p:spPr>
      </p:pic>
    </p:spTree>
    <p:extLst>
      <p:ext uri="{BB962C8B-B14F-4D97-AF65-F5344CB8AC3E}">
        <p14:creationId xmlns:p14="http://schemas.microsoft.com/office/powerpoint/2010/main" val="39421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2950" y="2349984"/>
            <a:ext cx="3912989" cy="3711604"/>
            <a:chOff x="29500" y="2964421"/>
            <a:chExt cx="4159045" cy="3878826"/>
          </a:xfrm>
        </p:grpSpPr>
        <p:sp>
          <p:nvSpPr>
            <p:cNvPr id="5" name="Hexagon 4"/>
            <p:cNvSpPr/>
            <p:nvPr/>
          </p:nvSpPr>
          <p:spPr>
            <a:xfrm>
              <a:off x="29500" y="2964421"/>
              <a:ext cx="4159045" cy="3878826"/>
            </a:xfrm>
            <a:prstGeom prst="hexagon">
              <a:avLst/>
            </a:prstGeom>
            <a:ln>
              <a:solidFill>
                <a:srgbClr val="7F0F1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530109" y="3195875"/>
              <a:ext cx="3216813" cy="3373334"/>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rtl="1"/>
              <a:r>
                <a:rPr lang="ar-SA" altLang="ar-BH" sz="7200" b="1" dirty="0">
                  <a:solidFill>
                    <a:srgbClr val="002060"/>
                  </a:solidFill>
                  <a:latin typeface="Traditional Arabic" panose="02020603050405020304" pitchFamily="18" charset="-78"/>
                  <a:cs typeface="Traditional Arabic" panose="02020603050405020304" pitchFamily="18" charset="-78"/>
                </a:rPr>
                <a:t>إعادة</a:t>
              </a:r>
            </a:p>
            <a:p>
              <a:pPr algn="ctr" rtl="1"/>
              <a:r>
                <a:rPr lang="ar-SA" altLang="ar-BH" sz="7200" b="1" dirty="0">
                  <a:solidFill>
                    <a:srgbClr val="002060"/>
                  </a:solidFill>
                  <a:latin typeface="Traditional Arabic" panose="02020603050405020304" pitchFamily="18" charset="-78"/>
                  <a:cs typeface="Traditional Arabic" panose="02020603050405020304" pitchFamily="18" charset="-78"/>
                </a:rPr>
                <a:t> التوطين</a:t>
              </a:r>
              <a:endParaRPr lang="en-US" altLang="ar-BH" sz="7200" b="1" dirty="0">
                <a:solidFill>
                  <a:srgbClr val="002060"/>
                </a:solidFill>
                <a:latin typeface="Traditional Arabic" panose="02020603050405020304" pitchFamily="18" charset="-78"/>
                <a:cs typeface="Traditional Arabic" panose="02020603050405020304" pitchFamily="18" charset="-78"/>
              </a:endParaRPr>
            </a:p>
          </p:txBody>
        </p:sp>
      </p:grpSp>
      <p:grpSp>
        <p:nvGrpSpPr>
          <p:cNvPr id="20" name="Group 19"/>
          <p:cNvGrpSpPr/>
          <p:nvPr/>
        </p:nvGrpSpPr>
        <p:grpSpPr>
          <a:xfrm>
            <a:off x="4198624" y="2349984"/>
            <a:ext cx="3957234" cy="3711604"/>
            <a:chOff x="29500" y="2964421"/>
            <a:chExt cx="4159045" cy="3878826"/>
          </a:xfrm>
        </p:grpSpPr>
        <p:sp>
          <p:nvSpPr>
            <p:cNvPr id="21" name="Hexagon 20"/>
            <p:cNvSpPr/>
            <p:nvPr/>
          </p:nvSpPr>
          <p:spPr>
            <a:xfrm>
              <a:off x="29500" y="2964421"/>
              <a:ext cx="4159045" cy="3878826"/>
            </a:xfrm>
            <a:prstGeom prst="hexagon">
              <a:avLst/>
            </a:prstGeom>
            <a:ln>
              <a:solidFill>
                <a:srgbClr val="7F0F1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530109" y="3195875"/>
              <a:ext cx="3216813" cy="3373334"/>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rtl="1"/>
              <a:r>
                <a:rPr lang="ar-SA" altLang="ar-BH" sz="7200" b="1" dirty="0">
                  <a:solidFill>
                    <a:srgbClr val="002060"/>
                  </a:solidFill>
                  <a:latin typeface="Traditional Arabic" panose="02020603050405020304" pitchFamily="18" charset="-78"/>
                  <a:cs typeface="Traditional Arabic" panose="02020603050405020304" pitchFamily="18" charset="-78"/>
                </a:rPr>
                <a:t>توطين </a:t>
              </a:r>
            </a:p>
            <a:p>
              <a:pPr algn="ctr" rtl="1"/>
              <a:r>
                <a:rPr lang="ar-SA" altLang="ar-BH" sz="7200" b="1" dirty="0">
                  <a:solidFill>
                    <a:srgbClr val="002060"/>
                  </a:solidFill>
                  <a:latin typeface="Traditional Arabic" panose="02020603050405020304" pitchFamily="18" charset="-78"/>
                  <a:cs typeface="Traditional Arabic" panose="02020603050405020304" pitchFamily="18" charset="-78"/>
                </a:rPr>
                <a:t>اللاجئ</a:t>
              </a:r>
              <a:endParaRPr lang="en-US" altLang="ar-BH" sz="7200" b="1" dirty="0">
                <a:solidFill>
                  <a:srgbClr val="002060"/>
                </a:solidFill>
                <a:latin typeface="Traditional Arabic" panose="02020603050405020304" pitchFamily="18" charset="-78"/>
                <a:cs typeface="Traditional Arabic" panose="02020603050405020304" pitchFamily="18" charset="-78"/>
              </a:endParaRPr>
            </a:p>
          </p:txBody>
        </p:sp>
      </p:grpSp>
      <p:grpSp>
        <p:nvGrpSpPr>
          <p:cNvPr id="23" name="Group 22"/>
          <p:cNvGrpSpPr/>
          <p:nvPr/>
        </p:nvGrpSpPr>
        <p:grpSpPr>
          <a:xfrm>
            <a:off x="8278543" y="2349984"/>
            <a:ext cx="3736697" cy="3711604"/>
            <a:chOff x="29500" y="2964421"/>
            <a:chExt cx="4159045" cy="3878826"/>
          </a:xfrm>
        </p:grpSpPr>
        <p:sp>
          <p:nvSpPr>
            <p:cNvPr id="24" name="Hexagon 23"/>
            <p:cNvSpPr/>
            <p:nvPr/>
          </p:nvSpPr>
          <p:spPr>
            <a:xfrm>
              <a:off x="29500" y="2964421"/>
              <a:ext cx="4159045" cy="3878826"/>
            </a:xfrm>
            <a:prstGeom prst="hexagon">
              <a:avLst/>
            </a:prstGeom>
            <a:ln>
              <a:solidFill>
                <a:srgbClr val="7F0F1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530109" y="3195875"/>
              <a:ext cx="3216813" cy="3373334"/>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altLang="ar-BH" sz="7200" b="1" dirty="0">
                  <a:solidFill>
                    <a:srgbClr val="002060"/>
                  </a:solidFill>
                  <a:latin typeface="Traditional Arabic" panose="02020603050405020304" pitchFamily="18" charset="-78"/>
                  <a:cs typeface="Traditional Arabic" panose="02020603050405020304" pitchFamily="18" charset="-78"/>
                </a:rPr>
                <a:t>بعودة</a:t>
              </a:r>
            </a:p>
            <a:p>
              <a:pPr algn="ctr"/>
              <a:r>
                <a:rPr lang="ar-SA" altLang="ar-BH" sz="7200" b="1" dirty="0">
                  <a:solidFill>
                    <a:srgbClr val="002060"/>
                  </a:solidFill>
                  <a:latin typeface="Traditional Arabic" panose="02020603050405020304" pitchFamily="18" charset="-78"/>
                  <a:cs typeface="Traditional Arabic" panose="02020603050405020304" pitchFamily="18" charset="-78"/>
                </a:rPr>
                <a:t> اللاجئ</a:t>
              </a:r>
              <a:endParaRPr lang="en-US" altLang="ar-BH" sz="7200" b="1" dirty="0">
                <a:solidFill>
                  <a:srgbClr val="002060"/>
                </a:solidFill>
                <a:latin typeface="Traditional Arabic" panose="02020603050405020304" pitchFamily="18" charset="-78"/>
                <a:cs typeface="Traditional Arabic" panose="02020603050405020304" pitchFamily="18" charset="-78"/>
              </a:endParaRPr>
            </a:p>
          </p:txBody>
        </p:sp>
      </p:grpSp>
      <p:sp>
        <p:nvSpPr>
          <p:cNvPr id="26" name="Rectangle 25">
            <a:extLst>
              <a:ext uri="{FF2B5EF4-FFF2-40B4-BE49-F238E27FC236}">
                <a16:creationId xmlns:a16="http://schemas.microsoft.com/office/drawing/2014/main" id="{C1182ACD-9717-4BEA-B0EA-CDFBD143963D}"/>
              </a:ext>
            </a:extLst>
          </p:cNvPr>
          <p:cNvSpPr/>
          <p:nvPr/>
        </p:nvSpPr>
        <p:spPr>
          <a:xfrm>
            <a:off x="2759476" y="262811"/>
            <a:ext cx="6084276" cy="1938992"/>
          </a:xfrm>
          <a:prstGeom prst="rect">
            <a:avLst/>
          </a:prstGeom>
          <a:ln>
            <a:solidFill>
              <a:schemeClr val="accent2">
                <a:lumMod val="20000"/>
                <a:lumOff val="80000"/>
              </a:schemeClr>
            </a:solidFill>
          </a:ln>
        </p:spPr>
        <p:txBody>
          <a:bodyPr wrap="square">
            <a:spAutoFit/>
          </a:bodyPr>
          <a:lstStyle/>
          <a:p>
            <a:pPr algn="ctr" rtl="1"/>
            <a:r>
              <a:rPr lang="ar-SA" altLang="ar-BH" sz="6000" b="1" dirty="0">
                <a:solidFill>
                  <a:srgbClr val="FFFF00"/>
                </a:solidFill>
                <a:latin typeface="Traditional Arabic" panose="02020603050405020304" pitchFamily="18" charset="-78"/>
                <a:cs typeface="Traditional Arabic" panose="02020603050405020304" pitchFamily="18" charset="-78"/>
              </a:rPr>
              <a:t>متى ينتهي اللجوء؟؟متى تنتهي صفة اللاجئ؟</a:t>
            </a:r>
            <a:endParaRPr lang="ar-BH" sz="6000" b="1" dirty="0">
              <a:solidFill>
                <a:srgbClr val="FFFF00"/>
              </a:solidFill>
            </a:endParaRPr>
          </a:p>
        </p:txBody>
      </p:sp>
    </p:spTree>
    <p:extLst>
      <p:ext uri="{BB962C8B-B14F-4D97-AF65-F5344CB8AC3E}">
        <p14:creationId xmlns:p14="http://schemas.microsoft.com/office/powerpoint/2010/main" val="347678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7270954" y="427703"/>
            <a:ext cx="4748981" cy="4896465"/>
          </a:xfrm>
          <a:prstGeom prst="triangle">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7412355" y="1880234"/>
            <a:ext cx="4229100" cy="3851909"/>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rtl="1"/>
            <a:r>
              <a:rPr lang="ar-SA" altLang="ar-BH" sz="5400" b="1" dirty="0">
                <a:solidFill>
                  <a:srgbClr val="002060"/>
                </a:solidFill>
                <a:latin typeface="Traditional Arabic" panose="02020603050405020304" pitchFamily="18" charset="-78"/>
                <a:cs typeface="Traditional Arabic" panose="02020603050405020304" pitchFamily="18" charset="-78"/>
              </a:rPr>
              <a:t>تعريف </a:t>
            </a:r>
          </a:p>
          <a:p>
            <a:pPr algn="ctr" rtl="1"/>
            <a:r>
              <a:rPr lang="ar-SA" altLang="ar-BH" sz="5400" b="1" dirty="0">
                <a:solidFill>
                  <a:srgbClr val="002060"/>
                </a:solidFill>
                <a:latin typeface="Traditional Arabic" panose="02020603050405020304" pitchFamily="18" charset="-78"/>
                <a:cs typeface="Traditional Arabic" panose="02020603050405020304" pitchFamily="18" charset="-78"/>
              </a:rPr>
              <a:t>اللاجئ</a:t>
            </a:r>
            <a:endParaRPr lang="en-US" altLang="ar-BH" sz="5400" b="1" dirty="0">
              <a:solidFill>
                <a:srgbClr val="002060"/>
              </a:solidFill>
              <a:latin typeface="Traditional Arabic" panose="02020603050405020304" pitchFamily="18" charset="-78"/>
              <a:cs typeface="Traditional Arabic" panose="02020603050405020304" pitchFamily="18" charset="-78"/>
            </a:endParaRPr>
          </a:p>
        </p:txBody>
      </p:sp>
      <p:grpSp>
        <p:nvGrpSpPr>
          <p:cNvPr id="5" name="Group 4"/>
          <p:cNvGrpSpPr/>
          <p:nvPr/>
        </p:nvGrpSpPr>
        <p:grpSpPr>
          <a:xfrm>
            <a:off x="2214603" y="1070336"/>
            <a:ext cx="2504434" cy="2456749"/>
            <a:chOff x="3293793" y="40958"/>
            <a:chExt cx="2240860" cy="2456749"/>
          </a:xfrm>
        </p:grpSpPr>
        <p:sp>
          <p:nvSpPr>
            <p:cNvPr id="7" name="Hexagon 6"/>
            <p:cNvSpPr/>
            <p:nvPr/>
          </p:nvSpPr>
          <p:spPr>
            <a:xfrm rot="5400000">
              <a:off x="3228099" y="224029"/>
              <a:ext cx="2456749" cy="2090608"/>
            </a:xfrm>
            <a:prstGeom prst="hexagon">
              <a:avLst>
                <a:gd name="adj" fmla="val 2500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Hexagon 4"/>
            <p:cNvSpPr/>
            <p:nvPr/>
          </p:nvSpPr>
          <p:spPr>
            <a:xfrm>
              <a:off x="3293793" y="142326"/>
              <a:ext cx="2240860" cy="2206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4000" b="1" kern="1200" dirty="0">
                  <a:solidFill>
                    <a:schemeClr val="tx2">
                      <a:lumMod val="25000"/>
                    </a:schemeClr>
                  </a:solidFill>
                  <a:latin typeface="Traditional Arabic" panose="02020603050405020304" pitchFamily="18" charset="-78"/>
                  <a:cs typeface="Traditional Arabic" panose="02020603050405020304" pitchFamily="18" charset="-78"/>
                </a:rPr>
                <a:t>تعريف الأمم المتحدة</a:t>
              </a:r>
            </a:p>
          </p:txBody>
        </p:sp>
      </p:grpSp>
      <p:grpSp>
        <p:nvGrpSpPr>
          <p:cNvPr id="9" name="Group 8"/>
          <p:cNvGrpSpPr/>
          <p:nvPr/>
        </p:nvGrpSpPr>
        <p:grpSpPr>
          <a:xfrm>
            <a:off x="4925559" y="1046750"/>
            <a:ext cx="2336509" cy="2456749"/>
            <a:chOff x="3447266" y="14059"/>
            <a:chExt cx="2090608" cy="2456749"/>
          </a:xfrm>
        </p:grpSpPr>
        <p:sp>
          <p:nvSpPr>
            <p:cNvPr id="10" name="Hexagon 9"/>
            <p:cNvSpPr/>
            <p:nvPr/>
          </p:nvSpPr>
          <p:spPr>
            <a:xfrm rot="5400000">
              <a:off x="3264195" y="197130"/>
              <a:ext cx="2456749" cy="2090608"/>
            </a:xfrm>
            <a:prstGeom prst="hexagon">
              <a:avLst>
                <a:gd name="adj" fmla="val 2500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Hexagon 4"/>
            <p:cNvSpPr/>
            <p:nvPr/>
          </p:nvSpPr>
          <p:spPr>
            <a:xfrm>
              <a:off x="3584948" y="393005"/>
              <a:ext cx="1768138" cy="1698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4400" b="1" kern="1200" dirty="0">
                  <a:solidFill>
                    <a:schemeClr val="tx2">
                      <a:lumMod val="25000"/>
                    </a:schemeClr>
                  </a:solidFill>
                  <a:latin typeface="Traditional Arabic" panose="02020603050405020304" pitchFamily="18" charset="-78"/>
                  <a:cs typeface="Traditional Arabic" panose="02020603050405020304" pitchFamily="18" charset="-78"/>
                </a:rPr>
                <a:t>تعريف الأنروا</a:t>
              </a:r>
            </a:p>
          </p:txBody>
        </p:sp>
      </p:grpSp>
      <p:grpSp>
        <p:nvGrpSpPr>
          <p:cNvPr id="12" name="Group 11"/>
          <p:cNvGrpSpPr/>
          <p:nvPr/>
        </p:nvGrpSpPr>
        <p:grpSpPr>
          <a:xfrm>
            <a:off x="3639261" y="3124553"/>
            <a:ext cx="2365076" cy="2480335"/>
            <a:chOff x="3447266" y="-9527"/>
            <a:chExt cx="2116169" cy="2480335"/>
          </a:xfrm>
        </p:grpSpPr>
        <p:sp>
          <p:nvSpPr>
            <p:cNvPr id="13" name="Hexagon 12"/>
            <p:cNvSpPr/>
            <p:nvPr/>
          </p:nvSpPr>
          <p:spPr>
            <a:xfrm rot="5400000">
              <a:off x="3264195" y="197130"/>
              <a:ext cx="2456749" cy="2090608"/>
            </a:xfrm>
            <a:prstGeom prst="hexagon">
              <a:avLst>
                <a:gd name="adj" fmla="val 2500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Hexagon 4"/>
            <p:cNvSpPr/>
            <p:nvPr/>
          </p:nvSpPr>
          <p:spPr>
            <a:xfrm>
              <a:off x="3472827" y="-9527"/>
              <a:ext cx="2090608" cy="2288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4000" b="1" kern="1200" dirty="0">
                  <a:solidFill>
                    <a:schemeClr val="tx2">
                      <a:lumMod val="25000"/>
                    </a:schemeClr>
                  </a:solidFill>
                  <a:latin typeface="Traditional Arabic" panose="02020603050405020304" pitchFamily="18" charset="-78"/>
                  <a:cs typeface="Traditional Arabic" panose="02020603050405020304" pitchFamily="18" charset="-78"/>
                </a:rPr>
                <a:t>تعريف دائرة شؤون اللاجئين</a:t>
              </a:r>
            </a:p>
          </p:txBody>
        </p:sp>
      </p:grpSp>
      <p:grpSp>
        <p:nvGrpSpPr>
          <p:cNvPr id="15" name="Group 14"/>
          <p:cNvGrpSpPr/>
          <p:nvPr/>
        </p:nvGrpSpPr>
        <p:grpSpPr>
          <a:xfrm>
            <a:off x="1052313" y="3141978"/>
            <a:ext cx="2336509" cy="2456749"/>
            <a:chOff x="3063660" y="-284672"/>
            <a:chExt cx="2090608" cy="2456749"/>
          </a:xfrm>
        </p:grpSpPr>
        <p:sp>
          <p:nvSpPr>
            <p:cNvPr id="16" name="Hexagon 15"/>
            <p:cNvSpPr/>
            <p:nvPr/>
          </p:nvSpPr>
          <p:spPr>
            <a:xfrm rot="5400000">
              <a:off x="2880589" y="-101601"/>
              <a:ext cx="2456749" cy="2090608"/>
            </a:xfrm>
            <a:prstGeom prst="hexagon">
              <a:avLst>
                <a:gd name="adj" fmla="val 25000"/>
                <a:gd name="vf" fmla="val 115470"/>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Hexagon 4"/>
            <p:cNvSpPr/>
            <p:nvPr/>
          </p:nvSpPr>
          <p:spPr>
            <a:xfrm>
              <a:off x="3092248" y="1310"/>
              <a:ext cx="1962248" cy="19356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4000" b="1" dirty="0">
                  <a:solidFill>
                    <a:schemeClr val="tx2">
                      <a:lumMod val="25000"/>
                    </a:schemeClr>
                  </a:solidFill>
                  <a:latin typeface="Traditional Arabic" panose="02020603050405020304" pitchFamily="18" charset="-78"/>
                  <a:cs typeface="Traditional Arabic" panose="02020603050405020304" pitchFamily="18" charset="-78"/>
                </a:rPr>
                <a:t>تعريف د.سلمان أبو سته</a:t>
              </a:r>
              <a:endParaRPr lang="ar-SA" sz="4000" b="1" kern="1200" dirty="0">
                <a:solidFill>
                  <a:schemeClr val="tx2">
                    <a:lumMod val="25000"/>
                  </a:schemeClr>
                </a:solidFill>
                <a:latin typeface="Traditional Arabic" panose="02020603050405020304" pitchFamily="18" charset="-78"/>
                <a:cs typeface="Traditional Arabic" panose="02020603050405020304" pitchFamily="18" charset="-78"/>
              </a:endParaRPr>
            </a:p>
          </p:txBody>
        </p:sp>
      </p:grpSp>
    </p:spTree>
    <p:extLst>
      <p:ext uri="{BB962C8B-B14F-4D97-AF65-F5344CB8AC3E}">
        <p14:creationId xmlns:p14="http://schemas.microsoft.com/office/powerpoint/2010/main" val="12219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386577" y="1042956"/>
            <a:ext cx="3880784" cy="4562820"/>
            <a:chOff x="3411170" y="40958"/>
            <a:chExt cx="2090608" cy="2456749"/>
          </a:xfrm>
        </p:grpSpPr>
        <p:sp>
          <p:nvSpPr>
            <p:cNvPr id="7" name="Hexagon 6"/>
            <p:cNvSpPr/>
            <p:nvPr/>
          </p:nvSpPr>
          <p:spPr>
            <a:xfrm rot="5400000">
              <a:off x="3228099" y="224029"/>
              <a:ext cx="2456749" cy="2090608"/>
            </a:xfrm>
            <a:prstGeom prst="hexagon">
              <a:avLst>
                <a:gd name="adj" fmla="val 25000"/>
                <a:gd name="vf" fmla="val 115470"/>
              </a:avLst>
            </a:prstGeom>
            <a:solidFill>
              <a:srgbClr val="7F0F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ar-BH" dirty="0"/>
            </a:p>
          </p:txBody>
        </p:sp>
        <p:sp>
          <p:nvSpPr>
            <p:cNvPr id="8" name="Hexagon 4"/>
            <p:cNvSpPr/>
            <p:nvPr/>
          </p:nvSpPr>
          <p:spPr>
            <a:xfrm>
              <a:off x="3584948" y="393005"/>
              <a:ext cx="1768138" cy="1698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endParaRPr lang="ar-SA" sz="4400" b="1" kern="1200" dirty="0">
                <a:solidFill>
                  <a:schemeClr val="tx2">
                    <a:lumMod val="25000"/>
                  </a:schemeClr>
                </a:solidFill>
                <a:latin typeface="Traditional Arabic" panose="02020603050405020304" pitchFamily="18" charset="-78"/>
                <a:cs typeface="Traditional Arabic" panose="02020603050405020304" pitchFamily="18" charset="-78"/>
              </a:endParaRPr>
            </a:p>
          </p:txBody>
        </p:sp>
      </p:grpSp>
      <p:sp>
        <p:nvSpPr>
          <p:cNvPr id="6"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7705328" y="1561249"/>
            <a:ext cx="3243279" cy="3526235"/>
          </a:xfrm>
          <a:prstGeom prst="ellipse">
            <a:avLst/>
          </a:prstGeom>
          <a:solidFill>
            <a:schemeClr val="accent1">
              <a:lumMod val="20000"/>
              <a:lumOff val="80000"/>
            </a:schemeClr>
          </a:solidFill>
          <a:ln w="9525" algn="ctr">
            <a:solidFill>
              <a:schemeClr val="tx1"/>
            </a:solidFill>
            <a:round/>
            <a:headEnd/>
            <a:tailEnd/>
          </a:ln>
          <a:effectLst/>
          <a:extLst/>
        </p:spPr>
        <p:txBody>
          <a:bodyPr vert="eaVert" wrap="none" anchor="ctr"/>
          <a:lstStyle/>
          <a:p>
            <a:pPr algn="ctr" rtl="1"/>
            <a:r>
              <a:rPr lang="ar-SA" altLang="ar-BH" sz="6600" b="1" dirty="0">
                <a:solidFill>
                  <a:srgbClr val="002060"/>
                </a:solidFill>
                <a:latin typeface="Traditional Arabic" panose="02020603050405020304" pitchFamily="18" charset="-78"/>
                <a:cs typeface="Traditional Arabic" panose="02020603050405020304" pitchFamily="18" charset="-78"/>
              </a:rPr>
              <a:t>تعريف </a:t>
            </a:r>
          </a:p>
          <a:p>
            <a:pPr algn="ctr" rtl="1"/>
            <a:r>
              <a:rPr lang="ar-SA" altLang="ar-BH" sz="6600" b="1" dirty="0">
                <a:solidFill>
                  <a:srgbClr val="002060"/>
                </a:solidFill>
                <a:latin typeface="Traditional Arabic" panose="02020603050405020304" pitchFamily="18" charset="-78"/>
                <a:cs typeface="Traditional Arabic" panose="02020603050405020304" pitchFamily="18" charset="-78"/>
              </a:rPr>
              <a:t>اللاجئ</a:t>
            </a:r>
            <a:endParaRPr lang="en-US" altLang="ar-BH" sz="6600" b="1" dirty="0">
              <a:solidFill>
                <a:srgbClr val="002060"/>
              </a:solidFill>
              <a:latin typeface="Traditional Arabic" panose="02020603050405020304" pitchFamily="18" charset="-78"/>
              <a:cs typeface="Traditional Arabic" panose="02020603050405020304" pitchFamily="18" charset="-78"/>
            </a:endParaRPr>
          </a:p>
        </p:txBody>
      </p:sp>
      <p:grpSp>
        <p:nvGrpSpPr>
          <p:cNvPr id="9" name="Group 8">
            <a:extLst>
              <a:ext uri="{FF2B5EF4-FFF2-40B4-BE49-F238E27FC236}">
                <a16:creationId xmlns:a16="http://schemas.microsoft.com/office/drawing/2014/main" id="{667ED975-6D5F-42EF-ABE3-E396B344BC9E}"/>
              </a:ext>
            </a:extLst>
          </p:cNvPr>
          <p:cNvGrpSpPr/>
          <p:nvPr/>
        </p:nvGrpSpPr>
        <p:grpSpPr>
          <a:xfrm>
            <a:off x="1848716" y="1131014"/>
            <a:ext cx="3959316" cy="4562820"/>
            <a:chOff x="3411170" y="40958"/>
            <a:chExt cx="2132914" cy="2456749"/>
          </a:xfrm>
        </p:grpSpPr>
        <p:sp>
          <p:nvSpPr>
            <p:cNvPr id="10" name="Hexagon 9">
              <a:extLst>
                <a:ext uri="{FF2B5EF4-FFF2-40B4-BE49-F238E27FC236}">
                  <a16:creationId xmlns:a16="http://schemas.microsoft.com/office/drawing/2014/main" id="{EC16C92A-2E51-4247-B4E0-297CA5FCAFAC}"/>
                </a:ext>
              </a:extLst>
            </p:cNvPr>
            <p:cNvSpPr/>
            <p:nvPr/>
          </p:nvSpPr>
          <p:spPr>
            <a:xfrm rot="5400000">
              <a:off x="3228099" y="224029"/>
              <a:ext cx="2456749" cy="2090608"/>
            </a:xfrm>
            <a:prstGeom prst="hexagon">
              <a:avLst>
                <a:gd name="adj" fmla="val 25000"/>
                <a:gd name="vf" fmla="val 11547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Hexagon 4">
              <a:extLst>
                <a:ext uri="{FF2B5EF4-FFF2-40B4-BE49-F238E27FC236}">
                  <a16:creationId xmlns:a16="http://schemas.microsoft.com/office/drawing/2014/main" id="{65AF173E-8042-45BD-9049-AAC2CCDC77B5}"/>
                </a:ext>
              </a:extLst>
            </p:cNvPr>
            <p:cNvSpPr/>
            <p:nvPr/>
          </p:nvSpPr>
          <p:spPr>
            <a:xfrm>
              <a:off x="3584948" y="238193"/>
              <a:ext cx="1959136" cy="1853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4400" b="1" kern="1200" dirty="0">
                  <a:solidFill>
                    <a:schemeClr val="tx2">
                      <a:lumMod val="25000"/>
                    </a:schemeClr>
                  </a:solidFill>
                  <a:latin typeface="Traditional Arabic" panose="02020603050405020304" pitchFamily="18" charset="-78"/>
                  <a:cs typeface="Traditional Arabic" panose="02020603050405020304" pitchFamily="18" charset="-78"/>
                </a:rPr>
                <a:t>تعريف</a:t>
              </a:r>
            </a:p>
            <a:p>
              <a:pPr lvl="0" algn="ctr" defTabSz="1422400" rtl="1">
                <a:lnSpc>
                  <a:spcPct val="90000"/>
                </a:lnSpc>
                <a:spcBef>
                  <a:spcPct val="0"/>
                </a:spcBef>
                <a:spcAft>
                  <a:spcPct val="35000"/>
                </a:spcAft>
              </a:pPr>
              <a:r>
                <a:rPr lang="ar-SA" sz="4400" b="1" kern="1200" dirty="0">
                  <a:solidFill>
                    <a:schemeClr val="tx2">
                      <a:lumMod val="25000"/>
                    </a:schemeClr>
                  </a:solidFill>
                  <a:latin typeface="Traditional Arabic" panose="02020603050405020304" pitchFamily="18" charset="-78"/>
                  <a:cs typeface="Traditional Arabic" panose="02020603050405020304" pitchFamily="18" charset="-78"/>
                </a:rPr>
                <a:t> الأمم المتحدة</a:t>
              </a:r>
            </a:p>
          </p:txBody>
        </p:sp>
      </p:grpSp>
    </p:spTree>
    <p:extLst>
      <p:ext uri="{BB962C8B-B14F-4D97-AF65-F5344CB8AC3E}">
        <p14:creationId xmlns:p14="http://schemas.microsoft.com/office/powerpoint/2010/main" val="25751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45E529-28C8-4DAF-A46E-320C43D13218}"/>
              </a:ext>
            </a:extLst>
          </p:cNvPr>
          <p:cNvSpPr>
            <a:spLocks noGrp="1" noChangeArrowheads="1"/>
          </p:cNvSpPr>
          <p:nvPr>
            <p:ph sz="quarter" idx="1"/>
          </p:nvPr>
        </p:nvSpPr>
        <p:spPr>
          <a:xfrm>
            <a:off x="1990010" y="1529939"/>
            <a:ext cx="9434346" cy="5129213"/>
          </a:xfrm>
        </p:spPr>
        <p:txBody>
          <a:bodyPr rtlCol="1">
            <a:noAutofit/>
          </a:bodyPr>
          <a:lstStyle/>
          <a:p>
            <a:pPr algn="just" eaLnBrk="1" fontAlgn="auto" hangingPunct="1">
              <a:lnSpc>
                <a:spcPct val="70000"/>
              </a:lnSpc>
              <a:spcBef>
                <a:spcPts val="580"/>
              </a:spcBef>
              <a:spcAft>
                <a:spcPts val="0"/>
              </a:spcAft>
              <a:buFont typeface="Wingdings 2" pitchFamily="18" charset="2"/>
              <a:buNone/>
              <a:defRPr/>
            </a:pPr>
            <a:r>
              <a:rPr lang="ar-LB" sz="4000" dirty="0">
                <a:solidFill>
                  <a:schemeClr val="tx1">
                    <a:lumMod val="95000"/>
                  </a:schemeClr>
                </a:solidFill>
                <a:latin typeface="Traditional Arabic" pitchFamily="18" charset="-78"/>
                <a:ea typeface="Batang" pitchFamily="18" charset="-127"/>
                <a:cs typeface="Traditional Arabic" pitchFamily="18" charset="-78"/>
              </a:rPr>
              <a:t>تنطبق لفظة </a:t>
            </a:r>
            <a:r>
              <a:rPr lang="ar-SA" sz="4000" dirty="0">
                <a:solidFill>
                  <a:schemeClr val="tx1">
                    <a:lumMod val="95000"/>
                  </a:schemeClr>
                </a:solidFill>
                <a:latin typeface="Traditional Arabic" pitchFamily="18" charset="-78"/>
                <a:ea typeface="Batang" pitchFamily="18" charset="-127"/>
                <a:cs typeface="Traditional Arabic" pitchFamily="18" charset="-78"/>
              </a:rPr>
              <a:t>لاجئ </a:t>
            </a:r>
            <a:r>
              <a:rPr lang="ar-LB" sz="4000" dirty="0">
                <a:solidFill>
                  <a:schemeClr val="tx1">
                    <a:lumMod val="95000"/>
                  </a:schemeClr>
                </a:solidFill>
                <a:latin typeface="Traditional Arabic" pitchFamily="18" charset="-78"/>
                <a:ea typeface="Batang" pitchFamily="18" charset="-127"/>
                <a:cs typeface="Traditional Arabic" pitchFamily="18" charset="-78"/>
              </a:rPr>
              <a:t>على</a:t>
            </a:r>
            <a:r>
              <a:rPr lang="ar-BH" sz="4000" dirty="0">
                <a:solidFill>
                  <a:schemeClr val="tx1">
                    <a:lumMod val="95000"/>
                  </a:schemeClr>
                </a:solidFill>
                <a:latin typeface="Traditional Arabic" pitchFamily="18" charset="-78"/>
                <a:ea typeface="Batang" pitchFamily="18" charset="-127"/>
                <a:cs typeface="Traditional Arabic" pitchFamily="18" charset="-78"/>
              </a:rPr>
              <a:t>:</a:t>
            </a:r>
          </a:p>
          <a:p>
            <a:pPr algn="just" eaLnBrk="1" fontAlgn="auto" hangingPunct="1">
              <a:lnSpc>
                <a:spcPct val="70000"/>
              </a:lnSpc>
              <a:spcBef>
                <a:spcPts val="580"/>
              </a:spcBef>
              <a:spcAft>
                <a:spcPts val="0"/>
              </a:spcAft>
              <a:buFontTx/>
              <a:buChar char="-"/>
              <a:defRPr/>
            </a:pPr>
            <a:r>
              <a:rPr lang="ar-LB" sz="4000" b="1" dirty="0">
                <a:solidFill>
                  <a:srgbClr val="FFFF00"/>
                </a:solidFill>
                <a:latin typeface="Traditional Arabic" pitchFamily="18" charset="-78"/>
                <a:ea typeface="Batang" pitchFamily="18" charset="-127"/>
                <a:cs typeface="Traditional Arabic" pitchFamily="18" charset="-78"/>
              </a:rPr>
              <a:t>كل من وجد، نتيجة لأحداث وقعت قبل كانون الثاني/ يناير 1951 وبسبب خوف له ما يبرره من </a:t>
            </a:r>
            <a:endParaRPr lang="ar-BH" sz="4000" b="1" dirty="0">
              <a:solidFill>
                <a:srgbClr val="FFFF00"/>
              </a:solidFill>
              <a:latin typeface="Traditional Arabic" pitchFamily="18" charset="-78"/>
              <a:ea typeface="Batang" pitchFamily="18" charset="-127"/>
              <a:cs typeface="Traditional Arabic" pitchFamily="18" charset="-78"/>
            </a:endParaRPr>
          </a:p>
          <a:p>
            <a:pPr algn="just" eaLnBrk="1" fontAlgn="auto" hangingPunct="1">
              <a:lnSpc>
                <a:spcPct val="70000"/>
              </a:lnSpc>
              <a:spcBef>
                <a:spcPts val="580"/>
              </a:spcBef>
              <a:spcAft>
                <a:spcPts val="0"/>
              </a:spcAft>
              <a:buFontTx/>
              <a:buChar char="-"/>
              <a:defRPr/>
            </a:pPr>
            <a:r>
              <a:rPr lang="ar-LB" sz="4000" b="1" dirty="0">
                <a:solidFill>
                  <a:schemeClr val="tx1">
                    <a:lumMod val="95000"/>
                  </a:schemeClr>
                </a:solidFill>
                <a:latin typeface="Traditional Arabic" pitchFamily="18" charset="-78"/>
                <a:ea typeface="Batang" pitchFamily="18" charset="-127"/>
                <a:cs typeface="Traditional Arabic" pitchFamily="18" charset="-78"/>
              </a:rPr>
              <a:t>التعرض للاضطهاد بسبب عرقه أو دينه أو جنسيته أو انتمائه إلى فئة اجتماعية معينة أو رأي سياسي، خارج البلد الذي يحمل جنسيته،</a:t>
            </a:r>
            <a:endParaRPr lang="ar-BH" sz="4000" b="1" dirty="0">
              <a:solidFill>
                <a:schemeClr val="tx1">
                  <a:lumMod val="95000"/>
                </a:schemeClr>
              </a:solidFill>
              <a:latin typeface="Traditional Arabic" pitchFamily="18" charset="-78"/>
              <a:ea typeface="Batang" pitchFamily="18" charset="-127"/>
              <a:cs typeface="Traditional Arabic" pitchFamily="18" charset="-78"/>
            </a:endParaRPr>
          </a:p>
          <a:p>
            <a:pPr algn="just" eaLnBrk="1" fontAlgn="auto" hangingPunct="1">
              <a:lnSpc>
                <a:spcPct val="70000"/>
              </a:lnSpc>
              <a:spcBef>
                <a:spcPts val="580"/>
              </a:spcBef>
              <a:spcAft>
                <a:spcPts val="0"/>
              </a:spcAft>
              <a:buFontTx/>
              <a:buChar char="-"/>
              <a:defRPr/>
            </a:pPr>
            <a:r>
              <a:rPr lang="ar-LB" sz="4000" b="1" dirty="0">
                <a:solidFill>
                  <a:schemeClr val="tx1">
                    <a:lumMod val="95000"/>
                  </a:schemeClr>
                </a:solidFill>
                <a:latin typeface="Traditional Arabic" pitchFamily="18" charset="-78"/>
                <a:ea typeface="Batang" pitchFamily="18" charset="-127"/>
                <a:cs typeface="Traditional Arabic" pitchFamily="18" charset="-78"/>
              </a:rPr>
              <a:t> </a:t>
            </a:r>
            <a:r>
              <a:rPr lang="ar-LB" sz="4000" b="1" dirty="0">
                <a:solidFill>
                  <a:srgbClr val="FFFF00"/>
                </a:solidFill>
                <a:latin typeface="Traditional Arabic" pitchFamily="18" charset="-78"/>
                <a:ea typeface="Batang" pitchFamily="18" charset="-127"/>
                <a:cs typeface="Traditional Arabic" pitchFamily="18" charset="-78"/>
              </a:rPr>
              <a:t>ولا يستطيع، أو لا يرغب في حماية ذلك البلد بسبب هذا الخوف،</a:t>
            </a:r>
            <a:endParaRPr lang="ar-BH" sz="4000" b="1" dirty="0">
              <a:solidFill>
                <a:srgbClr val="FFFF00"/>
              </a:solidFill>
              <a:latin typeface="Traditional Arabic" pitchFamily="18" charset="-78"/>
              <a:ea typeface="Batang" pitchFamily="18" charset="-127"/>
              <a:cs typeface="Traditional Arabic" pitchFamily="18" charset="-78"/>
            </a:endParaRPr>
          </a:p>
          <a:p>
            <a:pPr algn="just" eaLnBrk="1" fontAlgn="auto" hangingPunct="1">
              <a:lnSpc>
                <a:spcPct val="70000"/>
              </a:lnSpc>
              <a:spcBef>
                <a:spcPts val="580"/>
              </a:spcBef>
              <a:spcAft>
                <a:spcPts val="0"/>
              </a:spcAft>
              <a:buFontTx/>
              <a:buChar char="-"/>
              <a:defRPr/>
            </a:pPr>
            <a:r>
              <a:rPr lang="ar-LB" sz="4000" b="1" dirty="0">
                <a:solidFill>
                  <a:schemeClr val="tx1">
                    <a:lumMod val="95000"/>
                  </a:schemeClr>
                </a:solidFill>
                <a:latin typeface="Traditional Arabic" pitchFamily="18" charset="-78"/>
                <a:ea typeface="Batang" pitchFamily="18" charset="-127"/>
                <a:cs typeface="Traditional Arabic" pitchFamily="18" charset="-78"/>
              </a:rPr>
              <a:t> أو كل من لا جنسية له وهو خارج بلد إقامته المعتادة السابقة ولا يستطيع، أو لا يرغب، نتيجة لهذه الأحداث في العودة إليه.</a:t>
            </a:r>
            <a:endParaRPr lang="en-US" sz="4000" b="1" dirty="0">
              <a:solidFill>
                <a:schemeClr val="tx1">
                  <a:lumMod val="95000"/>
                </a:schemeClr>
              </a:solidFill>
              <a:latin typeface="Traditional Arabic" pitchFamily="18" charset="-78"/>
              <a:ea typeface="Batang" pitchFamily="18" charset="-127"/>
              <a:cs typeface="Traditional Arabic" pitchFamily="18" charset="-78"/>
            </a:endParaRPr>
          </a:p>
          <a:p>
            <a:pPr eaLnBrk="1" fontAlgn="auto" hangingPunct="1">
              <a:lnSpc>
                <a:spcPct val="70000"/>
              </a:lnSpc>
              <a:spcBef>
                <a:spcPts val="580"/>
              </a:spcBef>
              <a:spcAft>
                <a:spcPts val="0"/>
              </a:spcAft>
              <a:defRPr/>
            </a:pPr>
            <a:endParaRPr lang="en-US" sz="2800" dirty="0">
              <a:solidFill>
                <a:schemeClr val="tx1">
                  <a:lumMod val="95000"/>
                </a:schemeClr>
              </a:solidFill>
              <a:latin typeface="Traditional Arabic" pitchFamily="18" charset="-78"/>
              <a:ea typeface="Batang" pitchFamily="18" charset="-127"/>
              <a:cs typeface="Traditional Arabic" pitchFamily="18" charset="-78"/>
            </a:endParaRPr>
          </a:p>
        </p:txBody>
      </p:sp>
      <p:sp>
        <p:nvSpPr>
          <p:cNvPr id="5" name="Rectangle 4">
            <a:extLst>
              <a:ext uri="{FF2B5EF4-FFF2-40B4-BE49-F238E27FC236}">
                <a16:creationId xmlns:a16="http://schemas.microsoft.com/office/drawing/2014/main" id="{F9568A9F-76E6-4819-819B-171DE2D9DBF8}"/>
              </a:ext>
            </a:extLst>
          </p:cNvPr>
          <p:cNvSpPr/>
          <p:nvPr/>
        </p:nvSpPr>
        <p:spPr>
          <a:xfrm>
            <a:off x="720344" y="553973"/>
            <a:ext cx="10538462" cy="473976"/>
          </a:xfrm>
          <a:prstGeom prst="rect">
            <a:avLst/>
          </a:prstGeom>
        </p:spPr>
        <p:txBody>
          <a:bodyPr wrap="none">
            <a:spAutoFit/>
          </a:bodyPr>
          <a:lstStyle/>
          <a:p>
            <a:pPr>
              <a:lnSpc>
                <a:spcPct val="70000"/>
              </a:lnSpc>
              <a:spcBef>
                <a:spcPts val="580"/>
              </a:spcBef>
              <a:defRPr/>
            </a:pPr>
            <a:r>
              <a:rPr lang="ar-SA" sz="3200" b="1" dirty="0">
                <a:solidFill>
                  <a:schemeClr val="accent1">
                    <a:lumMod val="20000"/>
                    <a:lumOff val="80000"/>
                  </a:schemeClr>
                </a:solidFill>
                <a:latin typeface="Traditional Arabic" pitchFamily="18" charset="-78"/>
                <a:ea typeface="Batang" pitchFamily="18" charset="-127"/>
                <a:cs typeface="Traditional Arabic" pitchFamily="18" charset="-78"/>
              </a:rPr>
              <a:t>تعريف اتفاقية </a:t>
            </a:r>
            <a:r>
              <a:rPr lang="ar-LB" sz="3200" b="1" dirty="0">
                <a:solidFill>
                  <a:schemeClr val="accent1">
                    <a:lumMod val="20000"/>
                    <a:lumOff val="80000"/>
                  </a:schemeClr>
                </a:solidFill>
                <a:latin typeface="Traditional Arabic" pitchFamily="18" charset="-78"/>
                <a:ea typeface="Batang" pitchFamily="18" charset="-127"/>
                <a:cs typeface="Traditional Arabic" pitchFamily="18" charset="-78"/>
              </a:rPr>
              <a:t>الأمم المتحدة سنة 1951</a:t>
            </a:r>
            <a:r>
              <a:rPr lang="ar-SA" sz="3200" b="1" dirty="0">
                <a:solidFill>
                  <a:schemeClr val="accent1">
                    <a:lumMod val="20000"/>
                    <a:lumOff val="80000"/>
                  </a:schemeClr>
                </a:solidFill>
                <a:latin typeface="Traditional Arabic" pitchFamily="18" charset="-78"/>
                <a:ea typeface="Batang" pitchFamily="18" charset="-127"/>
                <a:cs typeface="Traditional Arabic" pitchFamily="18" charset="-78"/>
              </a:rPr>
              <a:t>، </a:t>
            </a:r>
            <a:r>
              <a:rPr lang="ar-LB" sz="3200" b="1" dirty="0">
                <a:solidFill>
                  <a:schemeClr val="accent1">
                    <a:lumMod val="20000"/>
                    <a:lumOff val="80000"/>
                  </a:schemeClr>
                </a:solidFill>
                <a:latin typeface="Traditional Arabic" pitchFamily="18" charset="-78"/>
                <a:ea typeface="Batang" pitchFamily="18" charset="-127"/>
                <a:cs typeface="Traditional Arabic" pitchFamily="18" charset="-78"/>
              </a:rPr>
              <a:t>تنص في مادتها الأولى على تعريف عام بلفظة لاجئ: </a:t>
            </a:r>
            <a:endParaRPr lang="ar-SA" sz="3200" dirty="0">
              <a:solidFill>
                <a:schemeClr val="accent1">
                  <a:lumMod val="20000"/>
                  <a:lumOff val="80000"/>
                </a:schemeClr>
              </a:solidFill>
              <a:latin typeface="Traditional Arabic" pitchFamily="18" charset="-78"/>
              <a:ea typeface="Batang" pitchFamily="18" charset="-127"/>
              <a:cs typeface="Traditional Arabic" pitchFamily="18" charset="-78"/>
            </a:endParaRPr>
          </a:p>
        </p:txBody>
      </p:sp>
    </p:spTree>
    <p:extLst>
      <p:ext uri="{BB962C8B-B14F-4D97-AF65-F5344CB8AC3E}">
        <p14:creationId xmlns:p14="http://schemas.microsoft.com/office/powerpoint/2010/main" val="29388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3E3C124-C64D-47DC-ACC1-06EBA1E7F7F0}"/>
              </a:ext>
            </a:extLst>
          </p:cNvPr>
          <p:cNvSpPr>
            <a:spLocks noGrp="1" noChangeArrowheads="1"/>
          </p:cNvSpPr>
          <p:nvPr>
            <p:ph type="title"/>
          </p:nvPr>
        </p:nvSpPr>
        <p:spPr>
          <a:xfrm>
            <a:off x="807913" y="552688"/>
            <a:ext cx="9404723" cy="1400530"/>
          </a:xfrm>
        </p:spPr>
        <p:txBody>
          <a:bodyPr/>
          <a:lstStyle/>
          <a:p>
            <a:pPr>
              <a:spcBef>
                <a:spcPct val="50000"/>
              </a:spcBef>
              <a:defRPr/>
            </a:pPr>
            <a:r>
              <a:rPr lang="ar-BH" sz="6000" dirty="0">
                <a:solidFill>
                  <a:srgbClr val="FFFF00"/>
                </a:solidFill>
                <a:effectLst>
                  <a:outerShdw blurRad="38100" dist="38100" dir="2700000" algn="tl">
                    <a:srgbClr val="C0C0C0"/>
                  </a:outerShdw>
                </a:effectLst>
                <a:cs typeface="Traditional Arabic" pitchFamily="2" charset="-78"/>
              </a:rPr>
              <a:t>مكانة  قضية اللاجئ الفلسطيني</a:t>
            </a:r>
            <a:endParaRPr lang="en-US" sz="6000" dirty="0">
              <a:solidFill>
                <a:srgbClr val="FFFF00"/>
              </a:solidFill>
              <a:effectLst>
                <a:outerShdw blurRad="38100" dist="38100" dir="2700000" algn="tl">
                  <a:srgbClr val="C0C0C0"/>
                </a:outerShdw>
              </a:effectLst>
              <a:cs typeface="Traditional Arabic" pitchFamily="2" charset="-78"/>
            </a:endParaRPr>
          </a:p>
        </p:txBody>
      </p:sp>
      <p:sp>
        <p:nvSpPr>
          <p:cNvPr id="6" name="Rectangle 2">
            <a:extLst>
              <a:ext uri="{FF2B5EF4-FFF2-40B4-BE49-F238E27FC236}">
                <a16:creationId xmlns:a16="http://schemas.microsoft.com/office/drawing/2014/main" id="{D8B6FF5E-BF8D-43C8-AAE3-35706E7CA4AE}"/>
              </a:ext>
            </a:extLst>
          </p:cNvPr>
          <p:cNvSpPr txBox="1">
            <a:spLocks noChangeArrowheads="1"/>
          </p:cNvSpPr>
          <p:nvPr/>
        </p:nvSpPr>
        <p:spPr>
          <a:xfrm>
            <a:off x="6004194" y="2334146"/>
            <a:ext cx="5398265" cy="3707418"/>
          </a:xfrm>
          <a:prstGeom prst="rect">
            <a:avLst/>
          </a:prstGeom>
          <a:ln>
            <a:solidFill>
              <a:srgbClr val="FFFF00"/>
            </a:solidFill>
          </a:ln>
        </p:spPr>
        <p:txBody>
          <a:bodyPr vert="horz" lIns="91440" tIns="45720" rIns="91440" bIns="45720" rtlCol="0" anchor="ctr">
            <a:noAutofit/>
          </a:bodyPr>
          <a:lst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ar-BH" sz="8000" dirty="0">
                <a:solidFill>
                  <a:schemeClr val="accent1">
                    <a:lumMod val="20000"/>
                    <a:lumOff val="80000"/>
                  </a:schemeClr>
                </a:solidFill>
                <a:latin typeface="Traditional Arabic" pitchFamily="18" charset="-78"/>
                <a:cs typeface="Traditional Arabic" pitchFamily="18" charset="-78"/>
              </a:rPr>
              <a:t>أطول قضية لجوء في التاريخ</a:t>
            </a:r>
            <a:endParaRPr lang="en-US" sz="8000" dirty="0">
              <a:solidFill>
                <a:schemeClr val="accent1">
                  <a:lumMod val="20000"/>
                  <a:lumOff val="80000"/>
                </a:schemeClr>
              </a:solidFill>
              <a:latin typeface="Traditional Arabic" pitchFamily="18" charset="-78"/>
              <a:cs typeface="Traditional Arabic" pitchFamily="18" charset="-78"/>
            </a:endParaRPr>
          </a:p>
          <a:p>
            <a:r>
              <a:rPr lang="en-US" sz="8000" dirty="0">
                <a:solidFill>
                  <a:schemeClr val="accent1">
                    <a:lumMod val="20000"/>
                    <a:lumOff val="80000"/>
                  </a:schemeClr>
                </a:solidFill>
                <a:latin typeface="Traditional Arabic" pitchFamily="18" charset="-78"/>
                <a:cs typeface="Traditional Arabic" pitchFamily="18" charset="-78"/>
              </a:rPr>
              <a:t>70 </a:t>
            </a:r>
            <a:r>
              <a:rPr lang="ar-SA" sz="8000" dirty="0">
                <a:solidFill>
                  <a:schemeClr val="accent1">
                    <a:lumMod val="20000"/>
                    <a:lumOff val="80000"/>
                  </a:schemeClr>
                </a:solidFill>
                <a:latin typeface="Traditional Arabic" pitchFamily="18" charset="-78"/>
                <a:cs typeface="Traditional Arabic" pitchFamily="18" charset="-78"/>
              </a:rPr>
              <a:t> سنة</a:t>
            </a:r>
            <a:endParaRPr lang="en-US" sz="8000" dirty="0">
              <a:solidFill>
                <a:schemeClr val="accent1">
                  <a:lumMod val="20000"/>
                  <a:lumOff val="80000"/>
                </a:schemeClr>
              </a:solidFill>
              <a:latin typeface="Traditional Arabic" pitchFamily="18" charset="-78"/>
              <a:cs typeface="Traditional Arabic" pitchFamily="18"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10" y="2334146"/>
            <a:ext cx="5348042" cy="3751612"/>
          </a:xfrm>
          <a:prstGeom prst="rect">
            <a:avLst/>
          </a:prstGeom>
        </p:spPr>
      </p:pic>
    </p:spTree>
    <p:extLst>
      <p:ext uri="{BB962C8B-B14F-4D97-AF65-F5344CB8AC3E}">
        <p14:creationId xmlns:p14="http://schemas.microsoft.com/office/powerpoint/2010/main" val="97167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43FF04-2A62-4C53-891C-07C01398E9B1}"/>
              </a:ext>
            </a:extLst>
          </p:cNvPr>
          <p:cNvGrpSpPr/>
          <p:nvPr/>
        </p:nvGrpSpPr>
        <p:grpSpPr>
          <a:xfrm>
            <a:off x="7754239" y="1023908"/>
            <a:ext cx="3880784" cy="4562820"/>
            <a:chOff x="7754239" y="1023908"/>
            <a:chExt cx="3880784" cy="4562820"/>
          </a:xfrm>
        </p:grpSpPr>
        <p:grpSp>
          <p:nvGrpSpPr>
            <p:cNvPr id="7" name="Group 6">
              <a:extLst>
                <a:ext uri="{FF2B5EF4-FFF2-40B4-BE49-F238E27FC236}">
                  <a16:creationId xmlns:a16="http://schemas.microsoft.com/office/drawing/2014/main" id="{8A5E7B1C-0159-4D2F-8B94-E2D4102F41FB}"/>
                </a:ext>
              </a:extLst>
            </p:cNvPr>
            <p:cNvGrpSpPr/>
            <p:nvPr/>
          </p:nvGrpSpPr>
          <p:grpSpPr>
            <a:xfrm>
              <a:off x="7754239" y="1023908"/>
              <a:ext cx="3880784" cy="4562820"/>
              <a:chOff x="3411170" y="40958"/>
              <a:chExt cx="2090608" cy="2456749"/>
            </a:xfrm>
          </p:grpSpPr>
          <p:sp>
            <p:nvSpPr>
              <p:cNvPr id="8" name="Hexagon 7">
                <a:extLst>
                  <a:ext uri="{FF2B5EF4-FFF2-40B4-BE49-F238E27FC236}">
                    <a16:creationId xmlns:a16="http://schemas.microsoft.com/office/drawing/2014/main" id="{317BDF29-F96C-46A2-92CF-B3D18FC5DF5F}"/>
                  </a:ext>
                </a:extLst>
              </p:cNvPr>
              <p:cNvSpPr/>
              <p:nvPr/>
            </p:nvSpPr>
            <p:spPr>
              <a:xfrm rot="5400000">
                <a:off x="3228099" y="224029"/>
                <a:ext cx="2456749" cy="2090608"/>
              </a:xfrm>
              <a:prstGeom prst="hexagon">
                <a:avLst>
                  <a:gd name="adj" fmla="val 25000"/>
                  <a:gd name="vf" fmla="val 115470"/>
                </a:avLst>
              </a:prstGeom>
              <a:solidFill>
                <a:srgbClr val="7F0F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ar-BH" dirty="0"/>
              </a:p>
            </p:txBody>
          </p:sp>
          <p:sp>
            <p:nvSpPr>
              <p:cNvPr id="12" name="Hexagon 4">
                <a:extLst>
                  <a:ext uri="{FF2B5EF4-FFF2-40B4-BE49-F238E27FC236}">
                    <a16:creationId xmlns:a16="http://schemas.microsoft.com/office/drawing/2014/main" id="{BBDE9180-2C74-4BCC-B77C-61069D6F777D}"/>
                  </a:ext>
                </a:extLst>
              </p:cNvPr>
              <p:cNvSpPr/>
              <p:nvPr/>
            </p:nvSpPr>
            <p:spPr>
              <a:xfrm>
                <a:off x="3584948" y="393005"/>
                <a:ext cx="1768138" cy="1698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endParaRPr lang="ar-SA" sz="4400" b="1" kern="1200" dirty="0">
                  <a:solidFill>
                    <a:schemeClr val="tx2">
                      <a:lumMod val="25000"/>
                    </a:schemeClr>
                  </a:solidFill>
                  <a:latin typeface="Traditional Arabic" panose="02020603050405020304" pitchFamily="18" charset="-78"/>
                  <a:cs typeface="Traditional Arabic" panose="02020603050405020304" pitchFamily="18" charset="-78"/>
                </a:endParaRPr>
              </a:p>
            </p:txBody>
          </p:sp>
        </p:grpSp>
        <p:sp>
          <p:nvSpPr>
            <p:cNvPr id="13" name="Oval 49">
              <a:extLst>
                <a:ext uri="{FF2B5EF4-FFF2-40B4-BE49-F238E27FC236}">
                  <a16:creationId xmlns:a16="http://schemas.microsoft.com/office/drawing/2014/main" id="{D2C940F1-AD91-4B21-A7FA-BBF76392C58C}"/>
                </a:ext>
              </a:extLst>
            </p:cNvPr>
            <p:cNvSpPr>
              <a:spLocks noChangeArrowheads="1"/>
            </p:cNvSpPr>
            <p:nvPr/>
          </p:nvSpPr>
          <p:spPr bwMode="gray">
            <a:xfrm rot="16200000">
              <a:off x="8043880" y="1403605"/>
              <a:ext cx="3348070" cy="3703509"/>
            </a:xfrm>
            <a:prstGeom prst="ellipse">
              <a:avLst/>
            </a:prstGeom>
            <a:solidFill>
              <a:schemeClr val="accent1">
                <a:lumMod val="20000"/>
                <a:lumOff val="80000"/>
              </a:schemeClr>
            </a:solidFill>
            <a:ln w="9525" algn="ctr">
              <a:solidFill>
                <a:schemeClr val="tx1"/>
              </a:solidFill>
              <a:round/>
              <a:headEnd/>
              <a:tailEnd/>
            </a:ln>
            <a:effectLst/>
            <a:extLst/>
          </p:spPr>
          <p:txBody>
            <a:bodyPr vert="eaVert" wrap="none" anchor="ctr"/>
            <a:lstStyle/>
            <a:p>
              <a:pPr algn="ctr" rtl="1"/>
              <a:r>
                <a:rPr lang="ar-SA" altLang="ar-BH" sz="6600" b="1" dirty="0">
                  <a:solidFill>
                    <a:srgbClr val="002060"/>
                  </a:solidFill>
                  <a:latin typeface="Traditional Arabic" panose="02020603050405020304" pitchFamily="18" charset="-78"/>
                  <a:cs typeface="Traditional Arabic" panose="02020603050405020304" pitchFamily="18" charset="-78"/>
                </a:rPr>
                <a:t>تعريف </a:t>
              </a:r>
            </a:p>
            <a:p>
              <a:pPr algn="ctr" rtl="1"/>
              <a:r>
                <a:rPr lang="ar-SA" altLang="ar-BH" sz="6600" b="1" dirty="0">
                  <a:solidFill>
                    <a:srgbClr val="002060"/>
                  </a:solidFill>
                  <a:latin typeface="Traditional Arabic" panose="02020603050405020304" pitchFamily="18" charset="-78"/>
                  <a:cs typeface="Traditional Arabic" panose="02020603050405020304" pitchFamily="18" charset="-78"/>
                </a:rPr>
                <a:t>اللاجئ</a:t>
              </a:r>
              <a:endParaRPr lang="en-US" altLang="ar-BH" sz="6600" b="1" dirty="0">
                <a:solidFill>
                  <a:srgbClr val="002060"/>
                </a:solidFill>
                <a:latin typeface="Traditional Arabic" panose="02020603050405020304" pitchFamily="18" charset="-78"/>
                <a:cs typeface="Traditional Arabic" panose="02020603050405020304" pitchFamily="18" charset="-78"/>
              </a:endParaRPr>
            </a:p>
          </p:txBody>
        </p:sp>
      </p:grpSp>
      <p:grpSp>
        <p:nvGrpSpPr>
          <p:cNvPr id="5" name="Group 4">
            <a:extLst>
              <a:ext uri="{FF2B5EF4-FFF2-40B4-BE49-F238E27FC236}">
                <a16:creationId xmlns:a16="http://schemas.microsoft.com/office/drawing/2014/main" id="{5A867BC6-E4B0-455B-8AEC-D6A02462E5C2}"/>
              </a:ext>
            </a:extLst>
          </p:cNvPr>
          <p:cNvGrpSpPr/>
          <p:nvPr/>
        </p:nvGrpSpPr>
        <p:grpSpPr>
          <a:xfrm>
            <a:off x="651509" y="1157781"/>
            <a:ext cx="5737860" cy="4812378"/>
            <a:chOff x="651509" y="1157781"/>
            <a:chExt cx="5737860" cy="4812378"/>
          </a:xfrm>
        </p:grpSpPr>
        <p:sp>
          <p:nvSpPr>
            <p:cNvPr id="10" name="Hexagon 9"/>
            <p:cNvSpPr/>
            <p:nvPr/>
          </p:nvSpPr>
          <p:spPr>
            <a:xfrm>
              <a:off x="651509" y="1157781"/>
              <a:ext cx="5737860" cy="4812378"/>
            </a:xfrm>
            <a:prstGeom prst="hexagon">
              <a:avLst>
                <a:gd name="adj" fmla="val 25000"/>
                <a:gd name="vf" fmla="val 115470"/>
              </a:avLst>
            </a:prstGeom>
            <a:solidFill>
              <a:srgbClr val="7F0F1F"/>
            </a:solidFill>
            <a:ln w="9525" algn="ctr">
              <a:solidFill>
                <a:schemeClr val="tx1"/>
              </a:solidFill>
              <a:round/>
              <a:headEnd/>
              <a:tailEnd/>
            </a:ln>
            <a:effectLst/>
          </p:spPr>
        </p:sp>
        <p:sp>
          <p:nvSpPr>
            <p:cNvPr id="4" name="TextBox 3">
              <a:extLst>
                <a:ext uri="{FF2B5EF4-FFF2-40B4-BE49-F238E27FC236}">
                  <a16:creationId xmlns:a16="http://schemas.microsoft.com/office/drawing/2014/main" id="{D2370828-D7EE-4FBA-B298-52D70F82DAD2}"/>
                </a:ext>
              </a:extLst>
            </p:cNvPr>
            <p:cNvSpPr txBox="1"/>
            <p:nvPr/>
          </p:nvSpPr>
          <p:spPr>
            <a:xfrm>
              <a:off x="1458057" y="2163586"/>
              <a:ext cx="3794761" cy="2800767"/>
            </a:xfrm>
            <a:prstGeom prst="rect">
              <a:avLst/>
            </a:prstGeom>
            <a:noFill/>
          </p:spPr>
          <p:txBody>
            <a:bodyPr wrap="square" rtlCol="1">
              <a:spAutoFit/>
            </a:bodyPr>
            <a:lstStyle/>
            <a:p>
              <a:pPr algn="ctr" rtl="1"/>
              <a:r>
                <a:rPr lang="ar-SA" sz="8800" b="1" dirty="0">
                  <a:solidFill>
                    <a:schemeClr val="accent1">
                      <a:lumMod val="20000"/>
                      <a:lumOff val="80000"/>
                    </a:schemeClr>
                  </a:solidFill>
                  <a:latin typeface="Traditional Arabic" panose="02020603050405020304" pitchFamily="18" charset="-78"/>
                  <a:cs typeface="Traditional Arabic" panose="02020603050405020304" pitchFamily="18" charset="-78"/>
                </a:rPr>
                <a:t>تعريف </a:t>
              </a:r>
            </a:p>
            <a:p>
              <a:pPr algn="ctr" rtl="1"/>
              <a:r>
                <a:rPr lang="ar-SA" sz="8800" b="1" dirty="0">
                  <a:solidFill>
                    <a:schemeClr val="accent1">
                      <a:lumMod val="20000"/>
                      <a:lumOff val="80000"/>
                    </a:schemeClr>
                  </a:solidFill>
                  <a:latin typeface="Traditional Arabic" panose="02020603050405020304" pitchFamily="18" charset="-78"/>
                  <a:cs typeface="Traditional Arabic" panose="02020603050405020304" pitchFamily="18" charset="-78"/>
                </a:rPr>
                <a:t>الأنروا</a:t>
              </a:r>
              <a:endParaRPr lang="ar-BH" sz="8800" b="1" dirty="0">
                <a:solidFill>
                  <a:schemeClr val="accent1">
                    <a:lumMod val="20000"/>
                    <a:lumOff val="80000"/>
                  </a:schemeClr>
                </a:solidFill>
                <a:latin typeface="Traditional Arabic" panose="02020603050405020304" pitchFamily="18" charset="-78"/>
                <a:cs typeface="Traditional Arabic" panose="02020603050405020304" pitchFamily="18" charset="-78"/>
              </a:endParaRPr>
            </a:p>
          </p:txBody>
        </p:sp>
      </p:grpSp>
    </p:spTree>
    <p:extLst>
      <p:ext uri="{BB962C8B-B14F-4D97-AF65-F5344CB8AC3E}">
        <p14:creationId xmlns:p14="http://schemas.microsoft.com/office/powerpoint/2010/main" val="85036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C613A1-5EB8-47A9-A701-58BF9A6BF033}"/>
              </a:ext>
            </a:extLst>
          </p:cNvPr>
          <p:cNvSpPr>
            <a:spLocks noGrp="1"/>
          </p:cNvSpPr>
          <p:nvPr>
            <p:ph type="title"/>
          </p:nvPr>
        </p:nvSpPr>
        <p:spPr>
          <a:xfrm>
            <a:off x="2677731" y="675047"/>
            <a:ext cx="7772400" cy="1143000"/>
          </a:xfrm>
        </p:spPr>
        <p:txBody>
          <a:bodyPr rtlCol="1">
            <a:normAutofit fontScale="90000"/>
          </a:bodyPr>
          <a:lstStyle/>
          <a:p>
            <a:pPr algn="r" eaLnBrk="1" fontAlgn="auto" hangingPunct="1">
              <a:spcAft>
                <a:spcPts val="0"/>
              </a:spcAft>
              <a:defRPr/>
            </a:pPr>
            <a:r>
              <a:rPr lang="ar-SA" sz="5400" b="1"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ae_AlBattar" pitchFamily="18" charset="-78"/>
                <a:ea typeface="Batang" pitchFamily="18" charset="-127"/>
                <a:cs typeface="Sultan Medium" pitchFamily="2" charset="-78"/>
              </a:rPr>
              <a:t>تعريف الأونروا للاجئ الفلسطيني  </a:t>
            </a:r>
            <a:endParaRPr lang="ar-BH" sz="5400" b="1"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ae_AlBattar" pitchFamily="18" charset="-78"/>
              <a:ea typeface="Batang" pitchFamily="18" charset="-127"/>
              <a:cs typeface="Sultan Medium" pitchFamily="2" charset="-78"/>
            </a:endParaRPr>
          </a:p>
        </p:txBody>
      </p:sp>
      <p:sp>
        <p:nvSpPr>
          <p:cNvPr id="5" name="Rectangle 1">
            <a:extLst>
              <a:ext uri="{FF2B5EF4-FFF2-40B4-BE49-F238E27FC236}">
                <a16:creationId xmlns:a16="http://schemas.microsoft.com/office/drawing/2014/main" id="{22445CDF-9935-4270-89F9-BE783F3BF338}"/>
              </a:ext>
            </a:extLst>
          </p:cNvPr>
          <p:cNvSpPr>
            <a:spLocks noChangeArrowheads="1"/>
          </p:cNvSpPr>
          <p:nvPr/>
        </p:nvSpPr>
        <p:spPr bwMode="auto">
          <a:xfrm>
            <a:off x="2886075" y="2023418"/>
            <a:ext cx="8888236" cy="5386090"/>
          </a:xfrm>
          <a:prstGeom prst="rect">
            <a:avLst/>
          </a:prstGeom>
          <a:noFill/>
          <a:ln w="9525">
            <a:noFill/>
            <a:miter lim="800000"/>
            <a:headEnd/>
            <a:tailEnd/>
          </a:ln>
          <a:effectLst>
            <a:prstShdw prst="shdw12">
              <a:schemeClr val="bg2">
                <a:alpha val="50000"/>
              </a:schemeClr>
            </a:prstShdw>
          </a:effectLst>
        </p:spPr>
        <p:txBody>
          <a:bodyPr wrap="square" anchor="ctr">
            <a:spAutoFit/>
          </a:bodyPr>
          <a:lstStyle/>
          <a:p>
            <a:pPr algn="ctr" eaLnBrk="0" hangingPunct="0">
              <a:defRPr/>
            </a:pPr>
            <a:r>
              <a:rPr lang="ar-SA" sz="3200" b="1" dirty="0">
                <a:latin typeface="Traditional Arabic" pitchFamily="18" charset="-78"/>
                <a:cs typeface="Traditional Arabic" pitchFamily="18" charset="-78"/>
              </a:rPr>
              <a:t>اعتمدت </a:t>
            </a:r>
            <a:r>
              <a:rPr lang="ar-SA" sz="3200" b="1" dirty="0" err="1">
                <a:latin typeface="Traditional Arabic" pitchFamily="18" charset="-78"/>
                <a:cs typeface="Traditional Arabic" pitchFamily="18" charset="-78"/>
              </a:rPr>
              <a:t>الأونروا</a:t>
            </a:r>
            <a:r>
              <a:rPr lang="ar-SA" sz="3200" b="1" dirty="0">
                <a:latin typeface="Traditional Arabic" pitchFamily="18" charset="-78"/>
                <a:cs typeface="Traditional Arabic" pitchFamily="18" charset="-78"/>
              </a:rPr>
              <a:t> في عملها بين اللاجئين الفلسطينيين على أرضية تعريف إجرائي وليس سياسي أو حقوقي صاغته للاجئ الفلسطيني، يهدف لتوفير معيار ومقياس لتقديم مساعداتها على النحو التالي: </a:t>
            </a:r>
            <a:endParaRPr lang="en-US" sz="2800" b="1" dirty="0">
              <a:latin typeface="Traditional Arabic" pitchFamily="18" charset="-78"/>
              <a:cs typeface="Traditional Arabic" pitchFamily="18" charset="-78"/>
            </a:endParaRPr>
          </a:p>
          <a:p>
            <a:pPr algn="ctr" eaLnBrk="0" hangingPunct="0">
              <a:defRPr/>
            </a:pPr>
            <a:endParaRPr lang="ar-SA" sz="3200" b="1" dirty="0">
              <a:solidFill>
                <a:schemeClr val="bg2">
                  <a:lumMod val="25000"/>
                </a:schemeClr>
              </a:solidFill>
              <a:latin typeface="Traditional Arabic" pitchFamily="18" charset="-78"/>
              <a:cs typeface="Traditional Arabic" pitchFamily="18" charset="-78"/>
            </a:endParaRPr>
          </a:p>
          <a:p>
            <a:pPr algn="ctr" eaLnBrk="0" hangingPunct="0">
              <a:defRPr/>
            </a:pPr>
            <a:r>
              <a:rPr lang="ar-SA" sz="3600" b="1" dirty="0">
                <a:solidFill>
                  <a:srgbClr val="FFFF00"/>
                </a:solidFill>
                <a:latin typeface="Simplified Arabic" pitchFamily="18" charset="-78"/>
                <a:cs typeface="Times New Roman" pitchFamily="18" charset="0"/>
              </a:rPr>
              <a:t>ا</a:t>
            </a:r>
            <a:r>
              <a:rPr lang="ar-SA" sz="3600" b="1" dirty="0">
                <a:solidFill>
                  <a:srgbClr val="FFFF00"/>
                </a:solidFill>
                <a:latin typeface="Traditional Arabic" pitchFamily="18" charset="-78"/>
                <a:cs typeface="Traditional Arabic" pitchFamily="18" charset="-78"/>
              </a:rPr>
              <a:t>لشخص الذي كان يقيم في فلسطين خلال الفترة من 1 حزيران/يونيو 1946 حتى 15 أيار/مايو 1948 والذي فقد بيته ومورد رزقه معاً نتيجة حرب عام 1948 ولجأ إلى إحدى الدول حيث تقدم الوكالة مساعداتها."</a:t>
            </a:r>
            <a:r>
              <a:rPr lang="ar-SA" sz="3600" b="1" baseline="30000" dirty="0">
                <a:solidFill>
                  <a:srgbClr val="FFFF00"/>
                </a:solidFill>
                <a:latin typeface="Traditional Arabic" pitchFamily="18" charset="-78"/>
                <a:cs typeface="Traditional Arabic" pitchFamily="18" charset="-78"/>
              </a:rPr>
              <a:t> </a:t>
            </a:r>
            <a:endParaRPr lang="en-US" sz="1400" b="1" dirty="0">
              <a:solidFill>
                <a:srgbClr val="FFFF00"/>
              </a:solidFill>
              <a:latin typeface="Traditional Arabic" pitchFamily="18" charset="-78"/>
              <a:cs typeface="Traditional Arabic" pitchFamily="18" charset="-78"/>
            </a:endParaRPr>
          </a:p>
          <a:p>
            <a:pPr algn="ctr" eaLnBrk="0" hangingPunct="0">
              <a:defRPr/>
            </a:pPr>
            <a:br>
              <a:rPr lang="en-US" sz="3600" dirty="0">
                <a:cs typeface="Tahoma" pitchFamily="34" charset="0"/>
              </a:rPr>
            </a:br>
            <a:endParaRPr lang="en-US" sz="3600" dirty="0">
              <a:cs typeface="Tahoma" pitchFamily="34" charset="0"/>
            </a:endParaRPr>
          </a:p>
        </p:txBody>
      </p:sp>
      <p:pic>
        <p:nvPicPr>
          <p:cNvPr id="6" name="صورة 5" descr="]]]].bmp">
            <a:extLst>
              <a:ext uri="{FF2B5EF4-FFF2-40B4-BE49-F238E27FC236}">
                <a16:creationId xmlns:a16="http://schemas.microsoft.com/office/drawing/2014/main" id="{7637F6DA-DE0D-4D0C-95C4-2EB88EA6E0B5}"/>
              </a:ext>
            </a:extLst>
          </p:cNvPr>
          <p:cNvPicPr>
            <a:picLocks noChangeAspect="1"/>
          </p:cNvPicPr>
          <p:nvPr/>
        </p:nvPicPr>
        <p:blipFill>
          <a:blip r:embed="rId2" cstate="print"/>
          <a:srcRect/>
          <a:stretch>
            <a:fillRect/>
          </a:stretch>
        </p:blipFill>
        <p:spPr bwMode="auto">
          <a:xfrm>
            <a:off x="185195" y="1737549"/>
            <a:ext cx="2700880" cy="1666875"/>
          </a:xfrm>
          <a:prstGeom prst="rect">
            <a:avLst/>
          </a:prstGeom>
          <a:noFill/>
          <a:ln w="9525">
            <a:noFill/>
            <a:miter lim="800000"/>
            <a:headEnd/>
            <a:tailEnd/>
          </a:ln>
        </p:spPr>
      </p:pic>
      <p:pic>
        <p:nvPicPr>
          <p:cNvPr id="7" name="صورة 7" descr="[[[.jpg">
            <a:extLst>
              <a:ext uri="{FF2B5EF4-FFF2-40B4-BE49-F238E27FC236}">
                <a16:creationId xmlns:a16="http://schemas.microsoft.com/office/drawing/2014/main" id="{0938AB93-5E0F-41AE-AE37-2FCD2522C198}"/>
              </a:ext>
            </a:extLst>
          </p:cNvPr>
          <p:cNvPicPr>
            <a:picLocks noChangeAspect="1"/>
          </p:cNvPicPr>
          <p:nvPr/>
        </p:nvPicPr>
        <p:blipFill>
          <a:blip r:embed="rId3" cstate="print"/>
          <a:srcRect/>
          <a:stretch>
            <a:fillRect/>
          </a:stretch>
        </p:blipFill>
        <p:spPr bwMode="auto">
          <a:xfrm>
            <a:off x="185196" y="3713665"/>
            <a:ext cx="2700880" cy="1800225"/>
          </a:xfrm>
          <a:prstGeom prst="rect">
            <a:avLst/>
          </a:prstGeom>
          <a:noFill/>
          <a:ln w="9525">
            <a:noFill/>
            <a:miter lim="800000"/>
            <a:headEnd/>
            <a:tailEnd/>
          </a:ln>
        </p:spPr>
      </p:pic>
    </p:spTree>
    <p:extLst>
      <p:ext uri="{BB962C8B-B14F-4D97-AF65-F5344CB8AC3E}">
        <p14:creationId xmlns:p14="http://schemas.microsoft.com/office/powerpoint/2010/main" val="115575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D36030-1835-4523-AE53-4DC793DDA4FD}"/>
              </a:ext>
            </a:extLst>
          </p:cNvPr>
          <p:cNvSpPr/>
          <p:nvPr/>
        </p:nvSpPr>
        <p:spPr>
          <a:xfrm>
            <a:off x="688622" y="792397"/>
            <a:ext cx="11311467" cy="5663089"/>
          </a:xfrm>
          <a:prstGeom prst="rect">
            <a:avLst/>
          </a:prstGeom>
        </p:spPr>
        <p:txBody>
          <a:bodyPr wrap="square">
            <a:spAutoFit/>
          </a:bodyPr>
          <a:lstStyle/>
          <a:p>
            <a:pPr marL="342900" lvl="0" indent="-342900" algn="justLow" rtl="1">
              <a:spcBef>
                <a:spcPts val="600"/>
              </a:spcBef>
              <a:spcAft>
                <a:spcPts val="600"/>
              </a:spcAft>
              <a:buFont typeface="+mj-lt"/>
              <a:buAutoNum type="arabicPeriod"/>
              <a:tabLst>
                <a:tab pos="352425" algn="l"/>
              </a:tabLst>
            </a:pPr>
            <a:r>
              <a:rPr lang="ar-SA" sz="2400" b="1" dirty="0">
                <a:latin typeface="Traditional Arabic" panose="02020603050405020304" pitchFamily="18" charset="-78"/>
                <a:ea typeface="Times New Roman" panose="02020603050405020304" pitchFamily="18" charset="0"/>
                <a:cs typeface="Traditional Arabic" panose="02020603050405020304" pitchFamily="18" charset="-78"/>
              </a:rPr>
              <a:t>إن تعريف الأونروا للاجئ الفلسطيني لم يعن في أي وقت أن هيئة الأمم المتحدة قد اعتمدت هذا التعريف، ولا أي تعريف آخر، ويأتي هذا التجاهل لتعريف اللاجئ الفلسطيني بالرغم من استخدام الجمعية العامة للأمم المتحدة للفظة لاجئ في قراراتها المتعلقة باللاجئين الفلسطينيين، وخصوصاً القرار 302، لكن الجمعية العامة قبلت تقارير المفوض العام للأونروا بما تضمنته من تعريف للاجئ الفلسطيني ضمنياً.</a:t>
            </a:r>
            <a:endParaRPr lang="en-US" sz="20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352425" algn="l"/>
              </a:tabLst>
            </a:pPr>
            <a:r>
              <a:rPr lang="ar-SA" sz="24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اقتصر التعريف على اللاجئين المستحقين لخدمات الوكالة حيث نص على أن حق الانتفاع من خدمات الوكالة يشترط أن يكون اللاجئ قد فقد بيته ومورد رزقه.</a:t>
            </a:r>
            <a:r>
              <a:rPr lang="ar-SA" sz="2000" b="1" baseline="30000"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 ()</a:t>
            </a:r>
            <a:endParaRPr lang="en-US" sz="20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352425" algn="l"/>
              </a:tabLst>
            </a:pPr>
            <a:r>
              <a:rPr lang="ar-SA" sz="2400" b="1" dirty="0">
                <a:latin typeface="Traditional Arabic" panose="02020603050405020304" pitchFamily="18" charset="-78"/>
                <a:ea typeface="Times New Roman" panose="02020603050405020304" pitchFamily="18" charset="0"/>
                <a:cs typeface="Traditional Arabic" panose="02020603050405020304" pitchFamily="18" charset="-78"/>
              </a:rPr>
              <a:t>لم يُشر إلى فلسطينية اللاجئ، مكتفياً بوصفه "الشخص الذي كان يقيم في فلسطين"، وبالتالي لا يتطرق التعريف لمفهوم "الفلسطيني".</a:t>
            </a:r>
            <a:endParaRPr lang="en-US" sz="20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352425" algn="l"/>
              </a:tabLst>
            </a:pPr>
            <a:r>
              <a:rPr lang="ar-SA" sz="24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أغفل التعريف جنسية الشخص ومواطنيته، كما لو كان بلا جنسية أو موطن، واكتفى بالإشارة إلى محل إقامته فقط، وفي ذلك غبن للاجئ الفلسطيني.</a:t>
            </a:r>
            <a:endParaRPr lang="en-US" sz="20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352425" algn="l"/>
              </a:tabLst>
            </a:pPr>
            <a:r>
              <a:rPr lang="ar-SA" sz="2400" b="1" dirty="0">
                <a:latin typeface="Traditional Arabic" panose="02020603050405020304" pitchFamily="18" charset="-78"/>
                <a:ea typeface="Times New Roman" panose="02020603050405020304" pitchFamily="18" charset="0"/>
                <a:cs typeface="Traditional Arabic" panose="02020603050405020304" pitchFamily="18" charset="-78"/>
              </a:rPr>
              <a:t>أهمل التعريف أولئك الأشخاص الذين دفعتهم إجراءات الانتداب البريطاني قبل  1 حزيران 1946م على مغادرة أراضيهم، ولم يشملهم بالخدمات.</a:t>
            </a:r>
            <a:endParaRPr lang="en-US" sz="20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352425" algn="l"/>
              </a:tabLst>
            </a:pPr>
            <a:r>
              <a:rPr lang="ar-SA" sz="24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فقد الكثير من اللاجئين الفلسطينيين أراضيهم وممتلكاتهم ولكن التعريف اكتفى بمن فقد بيته ومورد رزقه معاً، وذلك بهدف تقديم خدمات الأونروا من إسكان وتشغيل، حيث ليس من مهمات الأونروا استعادة الأراضي والأملاك لمن فقدوها.</a:t>
            </a:r>
            <a:endParaRPr lang="en-US" sz="20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5" name="Rectangle 4">
            <a:extLst>
              <a:ext uri="{FF2B5EF4-FFF2-40B4-BE49-F238E27FC236}">
                <a16:creationId xmlns:a16="http://schemas.microsoft.com/office/drawing/2014/main" id="{868DAC68-FE73-442D-9B7F-C2B3BC221F14}"/>
              </a:ext>
            </a:extLst>
          </p:cNvPr>
          <p:cNvSpPr/>
          <p:nvPr/>
        </p:nvSpPr>
        <p:spPr>
          <a:xfrm>
            <a:off x="4296194" y="207622"/>
            <a:ext cx="3509295" cy="584775"/>
          </a:xfrm>
          <a:prstGeom prst="rect">
            <a:avLst/>
          </a:prstGeom>
        </p:spPr>
        <p:txBody>
          <a:bodyPr wrap="none">
            <a:spAutoFit/>
          </a:bodyPr>
          <a:lstStyle/>
          <a:p>
            <a:pPr algn="justLow" rtl="1">
              <a:spcBef>
                <a:spcPts val="600"/>
              </a:spcBef>
              <a:spcAft>
                <a:spcPts val="600"/>
              </a:spcAft>
            </a:pP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ملاحظات على تعريف الأونروا</a:t>
            </a:r>
            <a:endParaRPr lang="en-US" sz="28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38894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5A5D66-7341-47E3-8D62-6E2B8E5B7965}"/>
              </a:ext>
            </a:extLst>
          </p:cNvPr>
          <p:cNvSpPr/>
          <p:nvPr/>
        </p:nvSpPr>
        <p:spPr>
          <a:xfrm>
            <a:off x="203200" y="800542"/>
            <a:ext cx="11717867" cy="5970865"/>
          </a:xfrm>
          <a:prstGeom prst="rect">
            <a:avLst/>
          </a:prstGeom>
        </p:spPr>
        <p:txBody>
          <a:bodyPr wrap="square">
            <a:spAutoFit/>
          </a:bodyPr>
          <a:lstStyle/>
          <a:p>
            <a:pPr marL="342900" lvl="0" indent="-342900" algn="justLow" rtl="1">
              <a:spcBef>
                <a:spcPts val="600"/>
              </a:spcBef>
              <a:spcAft>
                <a:spcPts val="600"/>
              </a:spcAft>
              <a:buFont typeface="+mj-lt"/>
              <a:buAutoNum type="arabicPeriod"/>
              <a:tabLst>
                <a:tab pos="352425" algn="l"/>
              </a:tabLst>
            </a:pPr>
            <a:r>
              <a:rPr lang="ar-SA" sz="32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وفق التعريف، لا يُعد لاجئاً من فقد بيته أو مورد رزقه، وإنما يجب أن يكون قد فقدهما معاً. وقد أدى ذلك إلى تقليص عدد اللاجئين المسجلين لدى الأونروا إلى حد كبير.</a:t>
            </a:r>
            <a:endParaRPr lang="en-US" sz="28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352425" algn="l"/>
              </a:tabLst>
            </a:pPr>
            <a:r>
              <a:rPr lang="ar-SA" sz="32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لم يضع التعريف حداً زمنياً لمن تأثروا بحرب 1948، وكنتيجة لها أصبحوا متضررين. فقد تترتب أضرار متأخرة على تلك الحرب تتجاوز آخر تاريخ لتسجيل اللاجئين لدى الأونروا وهو عام 1952م.</a:t>
            </a:r>
            <a:endParaRPr lang="en-US" sz="28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352425" algn="l"/>
              </a:tabLst>
            </a:pPr>
            <a:r>
              <a:rPr lang="ar-SA" sz="32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خلا التعريف عند وضعه أول مرة من الإشارة إلى ذراري هؤلاء اللاجئين المستفيدين من الخدمات، إما لأنه يعتبرهم ضمناً لاجئين، أو للاعتقاد بأن حل قضيتهم لن يستغرق زمناً تنشأ فيه ذراري لهم، ولكن تم إضافة توضيح في إرشادات الأونروا المتعلقة بالتسجيل والأهلية في الأول من يناير 1993م</a:t>
            </a:r>
            <a:r>
              <a:rPr lang="ar-SA" sz="3200" b="1" baseline="30000"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a:t>
            </a:r>
            <a:r>
              <a:rPr lang="ar-SA" sz="32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 يشير إلى شمول ذراريهم لاحقاً. وهذا يؤكد أن التعريف بصيغته المعتمدة لم يكن محْكماً.</a:t>
            </a:r>
            <a:endParaRPr lang="en-US" sz="28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352425" algn="l"/>
              </a:tabLst>
            </a:pPr>
            <a:r>
              <a:rPr lang="ar-SA" sz="32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اكتفت الأونروا باعتماد التعريف لمن لجأ "إلى إحدى الدول"، في الوقت الذي لجأ مئات الآلاف من الفلسطينيين إلى قطاع غزة والضفة الغربية، وهما منطقتان ليستا دولة، ومع ذلك أدارت الأونروا واقعياً عملياتها في هاتين المنطقتين، وهو ما يعني أن صياغة التعريف لم تكن دقيقة.</a:t>
            </a:r>
            <a:endParaRPr lang="en-US" sz="28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67817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43FF04-2A62-4C53-891C-07C01398E9B1}"/>
              </a:ext>
            </a:extLst>
          </p:cNvPr>
          <p:cNvGrpSpPr/>
          <p:nvPr/>
        </p:nvGrpSpPr>
        <p:grpSpPr>
          <a:xfrm>
            <a:off x="7754239" y="1023908"/>
            <a:ext cx="3880784" cy="4562820"/>
            <a:chOff x="7754239" y="1023908"/>
            <a:chExt cx="3880784" cy="4562820"/>
          </a:xfrm>
        </p:grpSpPr>
        <p:grpSp>
          <p:nvGrpSpPr>
            <p:cNvPr id="7" name="Group 6">
              <a:extLst>
                <a:ext uri="{FF2B5EF4-FFF2-40B4-BE49-F238E27FC236}">
                  <a16:creationId xmlns:a16="http://schemas.microsoft.com/office/drawing/2014/main" id="{8A5E7B1C-0159-4D2F-8B94-E2D4102F41FB}"/>
                </a:ext>
              </a:extLst>
            </p:cNvPr>
            <p:cNvGrpSpPr/>
            <p:nvPr/>
          </p:nvGrpSpPr>
          <p:grpSpPr>
            <a:xfrm>
              <a:off x="7754239" y="1023908"/>
              <a:ext cx="3880784" cy="4562820"/>
              <a:chOff x="3411170" y="40958"/>
              <a:chExt cx="2090608" cy="2456749"/>
            </a:xfrm>
          </p:grpSpPr>
          <p:sp>
            <p:nvSpPr>
              <p:cNvPr id="8" name="Hexagon 7">
                <a:extLst>
                  <a:ext uri="{FF2B5EF4-FFF2-40B4-BE49-F238E27FC236}">
                    <a16:creationId xmlns:a16="http://schemas.microsoft.com/office/drawing/2014/main" id="{317BDF29-F96C-46A2-92CF-B3D18FC5DF5F}"/>
                  </a:ext>
                </a:extLst>
              </p:cNvPr>
              <p:cNvSpPr/>
              <p:nvPr/>
            </p:nvSpPr>
            <p:spPr>
              <a:xfrm rot="5400000">
                <a:off x="3228099" y="224029"/>
                <a:ext cx="2456749" cy="2090608"/>
              </a:xfrm>
              <a:prstGeom prst="hexagon">
                <a:avLst>
                  <a:gd name="adj" fmla="val 25000"/>
                  <a:gd name="vf" fmla="val 115470"/>
                </a:avLst>
              </a:prstGeom>
              <a:solidFill>
                <a:srgbClr val="7F0F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ar-BH" dirty="0"/>
              </a:p>
            </p:txBody>
          </p:sp>
          <p:sp>
            <p:nvSpPr>
              <p:cNvPr id="12" name="Hexagon 4">
                <a:extLst>
                  <a:ext uri="{FF2B5EF4-FFF2-40B4-BE49-F238E27FC236}">
                    <a16:creationId xmlns:a16="http://schemas.microsoft.com/office/drawing/2014/main" id="{BBDE9180-2C74-4BCC-B77C-61069D6F777D}"/>
                  </a:ext>
                </a:extLst>
              </p:cNvPr>
              <p:cNvSpPr/>
              <p:nvPr/>
            </p:nvSpPr>
            <p:spPr>
              <a:xfrm>
                <a:off x="3584948" y="393005"/>
                <a:ext cx="1768138" cy="1698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endParaRPr lang="ar-SA" sz="4400" b="1" kern="1200" dirty="0">
                  <a:solidFill>
                    <a:schemeClr val="tx2">
                      <a:lumMod val="25000"/>
                    </a:schemeClr>
                  </a:solidFill>
                  <a:latin typeface="Traditional Arabic" panose="02020603050405020304" pitchFamily="18" charset="-78"/>
                  <a:cs typeface="Traditional Arabic" panose="02020603050405020304" pitchFamily="18" charset="-78"/>
                </a:endParaRPr>
              </a:p>
            </p:txBody>
          </p:sp>
        </p:grpSp>
        <p:sp>
          <p:nvSpPr>
            <p:cNvPr id="13" name="Oval 49">
              <a:extLst>
                <a:ext uri="{FF2B5EF4-FFF2-40B4-BE49-F238E27FC236}">
                  <a16:creationId xmlns:a16="http://schemas.microsoft.com/office/drawing/2014/main" id="{D2C940F1-AD91-4B21-A7FA-BBF76392C58C}"/>
                </a:ext>
              </a:extLst>
            </p:cNvPr>
            <p:cNvSpPr>
              <a:spLocks noChangeArrowheads="1"/>
            </p:cNvSpPr>
            <p:nvPr/>
          </p:nvSpPr>
          <p:spPr bwMode="gray">
            <a:xfrm rot="16200000">
              <a:off x="8043880" y="1403605"/>
              <a:ext cx="3348070" cy="3703509"/>
            </a:xfrm>
            <a:prstGeom prst="ellipse">
              <a:avLst/>
            </a:prstGeom>
            <a:solidFill>
              <a:schemeClr val="accent1">
                <a:lumMod val="20000"/>
                <a:lumOff val="80000"/>
              </a:schemeClr>
            </a:solidFill>
            <a:ln w="9525" algn="ctr">
              <a:solidFill>
                <a:schemeClr val="tx1"/>
              </a:solidFill>
              <a:round/>
              <a:headEnd/>
              <a:tailEnd/>
            </a:ln>
            <a:effectLst/>
            <a:extLst/>
          </p:spPr>
          <p:txBody>
            <a:bodyPr vert="eaVert" wrap="none" anchor="ctr"/>
            <a:lstStyle/>
            <a:p>
              <a:pPr algn="ctr" rtl="1"/>
              <a:r>
                <a:rPr lang="ar-SA" altLang="ar-BH" sz="6600" b="1" dirty="0">
                  <a:solidFill>
                    <a:srgbClr val="002060"/>
                  </a:solidFill>
                  <a:latin typeface="Traditional Arabic" panose="02020603050405020304" pitchFamily="18" charset="-78"/>
                  <a:cs typeface="Traditional Arabic" panose="02020603050405020304" pitchFamily="18" charset="-78"/>
                </a:rPr>
                <a:t>تعريف </a:t>
              </a:r>
            </a:p>
            <a:p>
              <a:pPr algn="ctr" rtl="1"/>
              <a:r>
                <a:rPr lang="ar-SA" altLang="ar-BH" sz="6600" b="1" dirty="0">
                  <a:solidFill>
                    <a:srgbClr val="002060"/>
                  </a:solidFill>
                  <a:latin typeface="Traditional Arabic" panose="02020603050405020304" pitchFamily="18" charset="-78"/>
                  <a:cs typeface="Traditional Arabic" panose="02020603050405020304" pitchFamily="18" charset="-78"/>
                </a:rPr>
                <a:t>اللاجئ</a:t>
              </a:r>
              <a:endParaRPr lang="en-US" altLang="ar-BH" sz="6600" b="1" dirty="0">
                <a:solidFill>
                  <a:srgbClr val="002060"/>
                </a:solidFill>
                <a:latin typeface="Traditional Arabic" panose="02020603050405020304" pitchFamily="18" charset="-78"/>
                <a:cs typeface="Traditional Arabic" panose="02020603050405020304" pitchFamily="18" charset="-78"/>
              </a:endParaRPr>
            </a:p>
          </p:txBody>
        </p:sp>
      </p:grpSp>
      <p:grpSp>
        <p:nvGrpSpPr>
          <p:cNvPr id="5" name="Group 4">
            <a:extLst>
              <a:ext uri="{FF2B5EF4-FFF2-40B4-BE49-F238E27FC236}">
                <a16:creationId xmlns:a16="http://schemas.microsoft.com/office/drawing/2014/main" id="{5A867BC6-E4B0-455B-8AEC-D6A02462E5C2}"/>
              </a:ext>
            </a:extLst>
          </p:cNvPr>
          <p:cNvGrpSpPr/>
          <p:nvPr/>
        </p:nvGrpSpPr>
        <p:grpSpPr>
          <a:xfrm>
            <a:off x="651509" y="1129603"/>
            <a:ext cx="5849782" cy="4840556"/>
            <a:chOff x="651509" y="1129603"/>
            <a:chExt cx="5849782" cy="4840556"/>
          </a:xfrm>
        </p:grpSpPr>
        <p:sp>
          <p:nvSpPr>
            <p:cNvPr id="10" name="Hexagon 9"/>
            <p:cNvSpPr/>
            <p:nvPr/>
          </p:nvSpPr>
          <p:spPr>
            <a:xfrm>
              <a:off x="651509" y="1157781"/>
              <a:ext cx="5737860" cy="4812378"/>
            </a:xfrm>
            <a:prstGeom prst="hexagon">
              <a:avLst>
                <a:gd name="adj" fmla="val 25000"/>
                <a:gd name="vf" fmla="val 115470"/>
              </a:avLst>
            </a:prstGeom>
            <a:solidFill>
              <a:srgbClr val="7F0F1F"/>
            </a:solidFill>
            <a:ln w="9525" algn="ctr">
              <a:solidFill>
                <a:schemeClr val="tx1"/>
              </a:solidFill>
              <a:round/>
              <a:headEnd/>
              <a:tailEnd/>
            </a:ln>
            <a:effectLst/>
          </p:spPr>
        </p:sp>
        <p:sp>
          <p:nvSpPr>
            <p:cNvPr id="4" name="TextBox 3">
              <a:extLst>
                <a:ext uri="{FF2B5EF4-FFF2-40B4-BE49-F238E27FC236}">
                  <a16:creationId xmlns:a16="http://schemas.microsoft.com/office/drawing/2014/main" id="{D2370828-D7EE-4FBA-B298-52D70F82DAD2}"/>
                </a:ext>
              </a:extLst>
            </p:cNvPr>
            <p:cNvSpPr txBox="1"/>
            <p:nvPr/>
          </p:nvSpPr>
          <p:spPr>
            <a:xfrm>
              <a:off x="788670" y="1129603"/>
              <a:ext cx="5712621" cy="4840556"/>
            </a:xfrm>
            <a:prstGeom prst="rect">
              <a:avLst/>
            </a:prstGeom>
            <a:noFill/>
          </p:spPr>
          <p:txBody>
            <a:bodyPr wrap="square" rtlCol="1">
              <a:spAutoFit/>
            </a:bodyPr>
            <a:lstStyle/>
            <a:p>
              <a:pPr lvl="0" algn="ctr" defTabSz="1422400" rtl="1">
                <a:lnSpc>
                  <a:spcPct val="90000"/>
                </a:lnSpc>
                <a:spcBef>
                  <a:spcPct val="0"/>
                </a:spcBef>
                <a:spcAft>
                  <a:spcPct val="35000"/>
                </a:spcAft>
              </a:pPr>
              <a:endParaRPr lang="ar-SA" sz="6600" b="1" dirty="0">
                <a:solidFill>
                  <a:schemeClr val="accent1">
                    <a:lumMod val="20000"/>
                    <a:lumOff val="80000"/>
                  </a:schemeClr>
                </a:solidFill>
                <a:latin typeface="Traditional Arabic" panose="02020603050405020304" pitchFamily="18" charset="-78"/>
                <a:cs typeface="Traditional Arabic" panose="02020603050405020304" pitchFamily="18" charset="-78"/>
              </a:endParaRPr>
            </a:p>
            <a:p>
              <a:pPr lvl="0" algn="ctr" defTabSz="1422400" rtl="1">
                <a:lnSpc>
                  <a:spcPct val="90000"/>
                </a:lnSpc>
                <a:spcBef>
                  <a:spcPct val="0"/>
                </a:spcBef>
                <a:spcAft>
                  <a:spcPct val="35000"/>
                </a:spcAft>
              </a:pPr>
              <a:r>
                <a:rPr lang="ar-SA" sz="6600" b="1" dirty="0">
                  <a:solidFill>
                    <a:schemeClr val="accent1">
                      <a:lumMod val="20000"/>
                      <a:lumOff val="80000"/>
                    </a:schemeClr>
                  </a:solidFill>
                  <a:latin typeface="Traditional Arabic" panose="02020603050405020304" pitchFamily="18" charset="-78"/>
                  <a:cs typeface="Traditional Arabic" panose="02020603050405020304" pitchFamily="18" charset="-78"/>
                </a:rPr>
                <a:t> تعريف دائرة</a:t>
              </a:r>
            </a:p>
            <a:p>
              <a:pPr lvl="0" algn="ctr" defTabSz="1422400" rtl="1">
                <a:lnSpc>
                  <a:spcPct val="90000"/>
                </a:lnSpc>
                <a:spcBef>
                  <a:spcPct val="0"/>
                </a:spcBef>
                <a:spcAft>
                  <a:spcPct val="35000"/>
                </a:spcAft>
              </a:pPr>
              <a:r>
                <a:rPr lang="ar-SA" sz="6600" b="1" dirty="0">
                  <a:solidFill>
                    <a:schemeClr val="accent1">
                      <a:lumMod val="20000"/>
                      <a:lumOff val="80000"/>
                    </a:schemeClr>
                  </a:solidFill>
                  <a:latin typeface="Traditional Arabic" panose="02020603050405020304" pitchFamily="18" charset="-78"/>
                  <a:cs typeface="Traditional Arabic" panose="02020603050405020304" pitchFamily="18" charset="-78"/>
                </a:rPr>
                <a:t> شؤون اللاجئين</a:t>
              </a:r>
            </a:p>
            <a:p>
              <a:pPr lvl="0" algn="ctr" defTabSz="1422400" rtl="1">
                <a:lnSpc>
                  <a:spcPct val="90000"/>
                </a:lnSpc>
                <a:spcBef>
                  <a:spcPct val="0"/>
                </a:spcBef>
                <a:spcAft>
                  <a:spcPct val="35000"/>
                </a:spcAft>
              </a:pPr>
              <a:endParaRPr lang="ar-SA" sz="6600" b="1" dirty="0">
                <a:solidFill>
                  <a:schemeClr val="accent1">
                    <a:lumMod val="20000"/>
                    <a:lumOff val="80000"/>
                  </a:schemeClr>
                </a:solidFill>
                <a:latin typeface="Traditional Arabic" panose="02020603050405020304" pitchFamily="18" charset="-78"/>
                <a:cs typeface="Traditional Arabic" panose="02020603050405020304" pitchFamily="18" charset="-78"/>
              </a:endParaRPr>
            </a:p>
          </p:txBody>
        </p:sp>
      </p:grpSp>
    </p:spTree>
    <p:extLst>
      <p:ext uri="{BB962C8B-B14F-4D97-AF65-F5344CB8AC3E}">
        <p14:creationId xmlns:p14="http://schemas.microsoft.com/office/powerpoint/2010/main" val="24954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748B66-64F5-4F9C-BCC4-4B765B7092C6}"/>
              </a:ext>
            </a:extLst>
          </p:cNvPr>
          <p:cNvSpPr/>
          <p:nvPr/>
        </p:nvSpPr>
        <p:spPr>
          <a:xfrm>
            <a:off x="541867" y="1146286"/>
            <a:ext cx="11277600" cy="5170646"/>
          </a:xfrm>
          <a:prstGeom prst="rect">
            <a:avLst/>
          </a:prstGeom>
        </p:spPr>
        <p:txBody>
          <a:bodyPr wrap="square">
            <a:spAutoFit/>
          </a:bodyPr>
          <a:lstStyle/>
          <a:p>
            <a:pPr marL="95250" marR="95250" algn="justLow" rtl="1">
              <a:spcBef>
                <a:spcPts val="600"/>
              </a:spcBef>
              <a:spcAft>
                <a:spcPts val="600"/>
              </a:spcAft>
            </a:pP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اللاجئ الفلسطيني هو: </a:t>
            </a:r>
            <a:endParaRPr lang="en-US" sz="28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justLow" rtl="1">
              <a:spcBef>
                <a:spcPts val="600"/>
              </a:spcBef>
              <a:spcAft>
                <a:spcPts val="600"/>
              </a:spcAft>
            </a:pP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"أي</a:t>
            </a: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 شخص </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كان في التاسع والعشرين من تشرين ثاني 1947 أو بعد هذا التاريخ، مواطنا فلسطينيا وفقا </a:t>
            </a: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لقانون المواطنة الفلسطينية الصادر في الرابع والعشرين من تموز 1925، </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والذي مكان إقامته الطبيعية في فلسطين، في مناطق أصبحت لاحقا تحت </a:t>
            </a: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سيطرة دولة إسرائيل </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بين 15 أيار 1948م، و 20 تموز 1949م، وأُجبر على ترك مكان الإقامة </a:t>
            </a: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بسبب الحرب </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ولم يستطع العودة إليه جراء ممارسات </a:t>
            </a: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السلطات الإسرائيلية</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 والذي كان خارج </a:t>
            </a: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مكان إقامته في 29 تشرين ثاني 1947</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م، أو بعد هذا التاريخ ولم يتمكن من الرجوع إليه </a:t>
            </a: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بسبب الحرب والإجراءات الإسرائيلية</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 وفقد مصدر رزقه حتى 20 تموز 1949م لنفس السبب، سواء أكان أحد سكان القرى الحدودية في الضفة وسلبت أرضه وأصبحت تحت </a:t>
            </a: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سيطرة إسرائيل</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 أو كان أحد أفراد القبائل البدوية أو شبه البدوية، وأنسال اللاجئين الفلسطينيين وأزواجهم وزوجاتهم وفق التعريف سواء كان هؤلاء على قيد الحياة أو لا".</a:t>
            </a:r>
            <a:endParaRPr lang="en-US" sz="2800" dirty="0">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6" name="Rectangle 5">
            <a:extLst>
              <a:ext uri="{FF2B5EF4-FFF2-40B4-BE49-F238E27FC236}">
                <a16:creationId xmlns:a16="http://schemas.microsoft.com/office/drawing/2014/main" id="{DC426905-26F3-4B5A-AAB3-467044293BF3}"/>
              </a:ext>
            </a:extLst>
          </p:cNvPr>
          <p:cNvSpPr/>
          <p:nvPr/>
        </p:nvSpPr>
        <p:spPr>
          <a:xfrm>
            <a:off x="1600138" y="320511"/>
            <a:ext cx="8698215" cy="769441"/>
          </a:xfrm>
          <a:prstGeom prst="rect">
            <a:avLst/>
          </a:prstGeom>
        </p:spPr>
        <p:txBody>
          <a:bodyPr wrap="none">
            <a:spAutoFit/>
          </a:bodyPr>
          <a:lstStyle/>
          <a:p>
            <a:pPr marL="95250" marR="95250" algn="justLow" rtl="1">
              <a:spcBef>
                <a:spcPts val="600"/>
              </a:spcBef>
              <a:spcAft>
                <a:spcPts val="600"/>
              </a:spcAft>
            </a:pPr>
            <a:r>
              <a:rPr lang="ar-SA" sz="44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تعريف دائرة شؤون اللاجئين بمنظمة التحرير الفلسطينية</a:t>
            </a:r>
            <a:r>
              <a:rPr lang="ar-SA" sz="4400"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 </a:t>
            </a:r>
            <a:endParaRPr lang="en-US" sz="4000"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384338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AB4A34-E150-49FC-A6F5-BF8C03C969A4}"/>
              </a:ext>
            </a:extLst>
          </p:cNvPr>
          <p:cNvSpPr/>
          <p:nvPr/>
        </p:nvSpPr>
        <p:spPr>
          <a:xfrm>
            <a:off x="541865" y="840233"/>
            <a:ext cx="11051822" cy="5329664"/>
          </a:xfrm>
          <a:prstGeom prst="rect">
            <a:avLst/>
          </a:prstGeom>
        </p:spPr>
        <p:txBody>
          <a:bodyPr wrap="square">
            <a:spAutoFit/>
          </a:bodyPr>
          <a:lstStyle/>
          <a:p>
            <a:pPr algn="justLow" rtl="1">
              <a:spcBef>
                <a:spcPts val="600"/>
              </a:spcBef>
              <a:spcAft>
                <a:spcPts val="600"/>
              </a:spcAft>
            </a:pPr>
            <a:endParaRPr lang="en-US" sz="1400"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457200" algn="l"/>
              </a:tabLst>
            </a:pPr>
            <a:r>
              <a:rPr lang="ar-JO" b="1" dirty="0">
                <a:latin typeface="Traditional Arabic" panose="02020603050405020304" pitchFamily="18" charset="-78"/>
                <a:ea typeface="Times New Roman" panose="02020603050405020304" pitchFamily="18" charset="0"/>
                <a:cs typeface="Traditional Arabic" panose="02020603050405020304" pitchFamily="18" charset="-78"/>
              </a:rPr>
              <a:t>لقد اقتصر هذا التعريف على لاجئي حرب 1948 في فلسطين، ولم يتطرق لمن أصبحوا لاجئين بعد 20 تموز 1949م.</a:t>
            </a:r>
            <a:endParaRPr lang="en-US" sz="16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lvl="0" indent="-342900" algn="justLow" rtl="1">
              <a:spcBef>
                <a:spcPts val="600"/>
              </a:spcBef>
              <a:spcAft>
                <a:spcPts val="600"/>
              </a:spcAft>
              <a:buFont typeface="+mj-lt"/>
              <a:buAutoNum type="arabicPeriod"/>
              <a:tabLst>
                <a:tab pos="457200" algn="l"/>
              </a:tabLst>
            </a:pPr>
            <a:r>
              <a:rPr lang="ar-JO" sz="2000" b="1" dirty="0">
                <a:latin typeface="Traditional Arabic" panose="02020603050405020304" pitchFamily="18" charset="-78"/>
                <a:cs typeface="Traditional Arabic" panose="02020603050405020304" pitchFamily="18" charset="-78"/>
              </a:rPr>
              <a:t>أهمل التعريف أولئك الأشخاص الذين دفعتهم إجراءات الانتداب البريطاني قبل 29 تشرين ثاني 1947م إلى مغادرة أراضيهم، وفقْد أعمالهم، ولم يشملهم ضمن اللاجئين.</a:t>
            </a:r>
            <a:endParaRPr lang="en-US" sz="2000" b="1" dirty="0">
              <a:latin typeface="Traditional Arabic" panose="02020603050405020304" pitchFamily="18" charset="-78"/>
              <a:cs typeface="Traditional Arabic" panose="02020603050405020304" pitchFamily="18" charset="-78"/>
            </a:endParaRPr>
          </a:p>
          <a:p>
            <a:pPr marL="342900" lvl="0" indent="-342900" algn="justLow" rtl="1">
              <a:spcBef>
                <a:spcPts val="600"/>
              </a:spcBef>
              <a:spcAft>
                <a:spcPts val="600"/>
              </a:spcAft>
              <a:buFont typeface="+mj-lt"/>
              <a:buAutoNum type="arabicPeriod"/>
              <a:tabLst>
                <a:tab pos="457200" algn="l"/>
              </a:tabLst>
            </a:pPr>
            <a:r>
              <a:rPr lang="ar-JO" sz="2000" b="1" dirty="0">
                <a:latin typeface="Traditional Arabic" panose="02020603050405020304" pitchFamily="18" charset="-78"/>
                <a:cs typeface="Traditional Arabic" panose="02020603050405020304" pitchFamily="18" charset="-78"/>
              </a:rPr>
              <a:t>أغفل ذكر اللاجئين: "المهجّرون داخل الوطن"، مثل مهجري القدس داخلها وخارجها، مهجري قرى: عمواس، وبيت نوبا ويالو وغيرها. </a:t>
            </a:r>
            <a:endParaRPr lang="en-US" sz="2000" b="1" dirty="0">
              <a:latin typeface="Traditional Arabic" panose="02020603050405020304" pitchFamily="18" charset="-78"/>
              <a:cs typeface="Traditional Arabic" panose="02020603050405020304" pitchFamily="18" charset="-78"/>
            </a:endParaRPr>
          </a:p>
          <a:p>
            <a:pPr marL="342900" lvl="0" indent="-342900" algn="justLow" rtl="1">
              <a:spcBef>
                <a:spcPts val="600"/>
              </a:spcBef>
              <a:spcAft>
                <a:spcPts val="600"/>
              </a:spcAft>
              <a:buFont typeface="+mj-lt"/>
              <a:buAutoNum type="arabicPeriod"/>
              <a:tabLst>
                <a:tab pos="457200" algn="l"/>
              </a:tabLst>
            </a:pPr>
            <a:r>
              <a:rPr lang="ar-JO" sz="2000" b="1" dirty="0">
                <a:latin typeface="Traditional Arabic" panose="02020603050405020304" pitchFamily="18" charset="-78"/>
                <a:cs typeface="Traditional Arabic" panose="02020603050405020304" pitchFamily="18" charset="-78"/>
              </a:rPr>
              <a:t>لم يُشر بوضوح إلى الفلسطينيين الذين هجَّرتهم العصابات الصهيونية قبل إعلان قيام كيانهم (إسرائيل) في 14 أيار 1948م، ولا من كانوا خارج الوطن قبل الحرب، ومن لجئوا بعد حرب 1967م "النازحون" وحتى يومنا هذا؛ حيث أفردت الدائرة للنازحين تعريفاً مستقلاً، وبالتالي استثنتهم من تعريف اللاجئين.</a:t>
            </a:r>
            <a:endParaRPr lang="en-US" sz="2000" b="1" dirty="0">
              <a:latin typeface="Traditional Arabic" panose="02020603050405020304" pitchFamily="18" charset="-78"/>
              <a:cs typeface="Traditional Arabic" panose="02020603050405020304" pitchFamily="18" charset="-78"/>
            </a:endParaRPr>
          </a:p>
          <a:p>
            <a:pPr marL="342900" lvl="0" indent="-342900" algn="justLow" rtl="1">
              <a:spcBef>
                <a:spcPts val="600"/>
              </a:spcBef>
              <a:spcAft>
                <a:spcPts val="600"/>
              </a:spcAft>
              <a:buFont typeface="+mj-lt"/>
              <a:buAutoNum type="arabicPeriod"/>
              <a:tabLst>
                <a:tab pos="457200" algn="l"/>
              </a:tabLst>
            </a:pPr>
            <a:r>
              <a:rPr lang="ar-JO" sz="2000" b="1" dirty="0">
                <a:latin typeface="Traditional Arabic" panose="02020603050405020304" pitchFamily="18" charset="-78"/>
                <a:cs typeface="Traditional Arabic" panose="02020603050405020304" pitchFamily="18" charset="-78"/>
              </a:rPr>
              <a:t>أقرّ بالمواطنة الفلسطينية وفق قانون المواطنة لعام 1925 الذي سنّه الاحتلال البريطاني بما يحقق مصلحة اليهود، وجاء الإقرار دون تمييز بين العرب واليهود، مع العلم بأن غالبية اليهود في فلسطين جاؤوا مهاجرين إليها بتسهيلات من الاحتلال البريطاني، ولم يكن حصولهم على الجنسية الفلسطينية برغبة ولا بموافقة سكان البلد الأصليين ولا من يمثلهم.</a:t>
            </a:r>
            <a:endParaRPr lang="en-US" sz="2000" b="1" dirty="0">
              <a:latin typeface="Traditional Arabic" panose="02020603050405020304" pitchFamily="18" charset="-78"/>
              <a:cs typeface="Traditional Arabic" panose="02020603050405020304" pitchFamily="18" charset="-78"/>
            </a:endParaRPr>
          </a:p>
          <a:p>
            <a:pPr marL="342900" lvl="0" indent="-342900" algn="justLow" rtl="1">
              <a:spcBef>
                <a:spcPts val="600"/>
              </a:spcBef>
              <a:spcAft>
                <a:spcPts val="600"/>
              </a:spcAft>
              <a:buFont typeface="+mj-lt"/>
              <a:buAutoNum type="arabicPeriod"/>
              <a:tabLst>
                <a:tab pos="457200" algn="l"/>
              </a:tabLst>
            </a:pPr>
            <a:r>
              <a:rPr lang="ar-JO" sz="2000" b="1" dirty="0">
                <a:latin typeface="Traditional Arabic" panose="02020603050405020304" pitchFamily="18" charset="-78"/>
                <a:cs typeface="Traditional Arabic" panose="02020603050405020304" pitchFamily="18" charset="-78"/>
              </a:rPr>
              <a:t>أغفل ذكر اللاجئين الذين تسببت إسرائيل في دفعهم لترك أراضيهم بعد 20 تموز 1949 وحتى حرب عام 1967 ، وهم يُعدّون بعشرات الآلاف.</a:t>
            </a:r>
            <a:endParaRPr lang="en-US" sz="2000" b="1" dirty="0">
              <a:latin typeface="Traditional Arabic" panose="02020603050405020304" pitchFamily="18" charset="-78"/>
              <a:cs typeface="Traditional Arabic" panose="02020603050405020304" pitchFamily="18" charset="-78"/>
            </a:endParaRPr>
          </a:p>
          <a:p>
            <a:pPr marL="342900" lvl="0" indent="-342900" algn="justLow" rtl="1">
              <a:spcBef>
                <a:spcPts val="600"/>
              </a:spcBef>
              <a:spcAft>
                <a:spcPts val="600"/>
              </a:spcAft>
              <a:buFont typeface="+mj-lt"/>
              <a:buAutoNum type="arabicPeriod"/>
              <a:tabLst>
                <a:tab pos="245110" algn="l"/>
                <a:tab pos="457200" algn="l"/>
              </a:tabLst>
            </a:pPr>
            <a:r>
              <a:rPr lang="ar-JO" sz="2000" b="1" dirty="0">
                <a:latin typeface="Traditional Arabic" panose="02020603050405020304" pitchFamily="18" charset="-78"/>
                <a:cs typeface="Traditional Arabic" panose="02020603050405020304" pitchFamily="18" charset="-78"/>
              </a:rPr>
              <a:t>لم يتطرق التعريف إلى نازحي عام 1967 ولا من منعتهم سلطات الاحتلال من العودة إلى موطنهم بعد هذا التاريخ لأسباب متعددة. </a:t>
            </a:r>
            <a:endParaRPr lang="en-US" sz="2000" b="1" dirty="0">
              <a:latin typeface="Traditional Arabic" panose="02020603050405020304" pitchFamily="18" charset="-78"/>
              <a:cs typeface="Traditional Arabic" panose="02020603050405020304" pitchFamily="18" charset="-78"/>
            </a:endParaRPr>
          </a:p>
          <a:p>
            <a:pPr algn="justLow" rtl="1">
              <a:spcBef>
                <a:spcPts val="750"/>
              </a:spcBef>
              <a:spcAft>
                <a:spcPts val="0"/>
              </a:spcAft>
            </a:pPr>
            <a:r>
              <a:rPr lang="ar-SA"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()المركز الوطني للمعلومات، اللاجئون الفلسطينيون، (المحافظات الجنوبية – غزة: دائرة شئون اللاجئين – قسم المعلومات) أنظر: </a:t>
            </a:r>
            <a:r>
              <a:rPr lang="en-US"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http://www.plord.org/reports/2.htm#_top</a:t>
            </a:r>
            <a:r>
              <a:rPr lang="ar-SA"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  جلال الحسيني- دائرة شؤون اللاجئين بالتعاون مع</a:t>
            </a:r>
            <a:r>
              <a:rPr lang="en-US"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 </a:t>
            </a:r>
            <a:r>
              <a:rPr lang="ar-SA"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دائرة شؤون المفاوضات د</a:t>
            </a:r>
            <a:r>
              <a:rPr lang="en-US"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 </a:t>
            </a:r>
            <a:r>
              <a:rPr lang="ar-SA"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سليم تماري(مؤسسة الدراسات المقدسية) د</a:t>
            </a:r>
            <a:r>
              <a:rPr lang="en-US"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 </a:t>
            </a:r>
            <a:r>
              <a:rPr lang="ar-SA"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إيليا زريق (بروفيسور في علم الإجتماع</a:t>
            </a:r>
            <a:r>
              <a:rPr lang="en-US"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 </a:t>
            </a:r>
            <a:r>
              <a:rPr lang="ar-SA"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جامعة كوينز</a:t>
            </a:r>
            <a:r>
              <a:rPr lang="en-US"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 </a:t>
            </a:r>
            <a:r>
              <a:rPr lang="ar-SA" sz="1400" baseline="-25000" dirty="0">
                <a:latin typeface="Traditional Arabic" panose="02020603050405020304" pitchFamily="18" charset="-78"/>
                <a:ea typeface="Times New Roman" panose="02020603050405020304" pitchFamily="18" charset="0"/>
                <a:cs typeface="Traditional Arabic" panose="02020603050405020304" pitchFamily="18" charset="-78"/>
              </a:rPr>
              <a:t>كندا) الترجمة إلى العربية: لينا قطان، (د.م.: دائرة شئون اللاجئين، د.ت) ص ث.</a:t>
            </a:r>
            <a:endParaRPr lang="en-US" sz="1400" dirty="0">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2" name="Rectangle 1">
            <a:extLst>
              <a:ext uri="{FF2B5EF4-FFF2-40B4-BE49-F238E27FC236}">
                <a16:creationId xmlns:a16="http://schemas.microsoft.com/office/drawing/2014/main" id="{4DD5D9AD-7224-44AB-ABDB-114E60FC3479}"/>
              </a:ext>
            </a:extLst>
          </p:cNvPr>
          <p:cNvSpPr/>
          <p:nvPr/>
        </p:nvSpPr>
        <p:spPr>
          <a:xfrm>
            <a:off x="4595258" y="317013"/>
            <a:ext cx="2945037" cy="523220"/>
          </a:xfrm>
          <a:prstGeom prst="rect">
            <a:avLst/>
          </a:prstGeom>
        </p:spPr>
        <p:txBody>
          <a:bodyPr wrap="none">
            <a:spAutoFit/>
          </a:bodyPr>
          <a:lstStyle/>
          <a:p>
            <a:r>
              <a:rPr lang="ar-SA" sz="28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أوجه القصور في هذا التعريف</a:t>
            </a:r>
            <a:endParaRPr lang="ar-BH" sz="2800" b="1" dirty="0">
              <a:solidFill>
                <a:srgbClr val="FFFF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050867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85BAF7F0-F9CE-4282-B8F4-9CE1F7B7032B}" type="slidenum">
              <a:rPr lang="en-US"/>
              <a:pPr>
                <a:defRPr/>
              </a:pPr>
              <a:t>47</a:t>
            </a:fld>
            <a:endParaRPr lang="en-US"/>
          </a:p>
        </p:txBody>
      </p:sp>
      <p:grpSp>
        <p:nvGrpSpPr>
          <p:cNvPr id="15" name="Group 14"/>
          <p:cNvGrpSpPr/>
          <p:nvPr/>
        </p:nvGrpSpPr>
        <p:grpSpPr>
          <a:xfrm>
            <a:off x="2291646" y="561419"/>
            <a:ext cx="7179732" cy="5686981"/>
            <a:chOff x="4380271" y="2174670"/>
            <a:chExt cx="4058005" cy="2995356"/>
          </a:xfrm>
        </p:grpSpPr>
        <p:sp>
          <p:nvSpPr>
            <p:cNvPr id="16" name="Rounded Rectangle 15"/>
            <p:cNvSpPr/>
            <p:nvPr/>
          </p:nvSpPr>
          <p:spPr>
            <a:xfrm>
              <a:off x="4380271" y="2610465"/>
              <a:ext cx="4058005" cy="212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4911595" y="2113065"/>
              <a:ext cx="2995356" cy="3118566"/>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6600" b="1" dirty="0">
                  <a:solidFill>
                    <a:schemeClr val="bg2">
                      <a:lumMod val="5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تعريف وفد </a:t>
              </a:r>
            </a:p>
            <a:p>
              <a:pPr algn="ctr"/>
              <a:r>
                <a:rPr lang="ar-SA" sz="6600" b="1" dirty="0">
                  <a:solidFill>
                    <a:schemeClr val="bg2">
                      <a:lumMod val="5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المفاوضات الفلسطيني</a:t>
              </a:r>
              <a:endParaRPr lang="en-US" altLang="ar-BH" sz="6600" b="1" dirty="0">
                <a:solidFill>
                  <a:schemeClr val="bg2">
                    <a:lumMod val="50000"/>
                  </a:schemeClr>
                </a:solidFill>
                <a:latin typeface="Traditional Arabic" panose="02020603050405020304" pitchFamily="18" charset="-78"/>
                <a:cs typeface="Traditional Arabic" panose="02020603050405020304" pitchFamily="18" charset="-78"/>
              </a:endParaRPr>
            </a:p>
          </p:txBody>
        </p:sp>
      </p:grpSp>
    </p:spTree>
    <p:extLst>
      <p:ext uri="{BB962C8B-B14F-4D97-AF65-F5344CB8AC3E}">
        <p14:creationId xmlns:p14="http://schemas.microsoft.com/office/powerpoint/2010/main" val="3589272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400AA9-F3EB-41E2-9545-EE05A4722E63}"/>
              </a:ext>
            </a:extLst>
          </p:cNvPr>
          <p:cNvSpPr/>
          <p:nvPr/>
        </p:nvSpPr>
        <p:spPr>
          <a:xfrm>
            <a:off x="666045" y="773099"/>
            <a:ext cx="11096978" cy="5329664"/>
          </a:xfrm>
          <a:prstGeom prst="rect">
            <a:avLst/>
          </a:prstGeom>
        </p:spPr>
        <p:txBody>
          <a:bodyPr wrap="square">
            <a:spAutoFit/>
          </a:bodyPr>
          <a:lstStyle/>
          <a:p>
            <a:pPr marL="95250" marR="95250" algn="justLow" rtl="1">
              <a:spcBef>
                <a:spcPts val="600"/>
              </a:spcBef>
              <a:spcAft>
                <a:spcPts val="600"/>
              </a:spcAft>
            </a:pP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تعريف وفد المفاوضات الفلسطيني للاجئين:</a:t>
            </a:r>
            <a:r>
              <a:rPr lang="ar-SA" sz="3200"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 </a:t>
            </a:r>
            <a:endParaRPr lang="en-US" sz="2800"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95250" marR="95250" algn="justLow" rtl="1">
              <a:spcBef>
                <a:spcPts val="600"/>
              </a:spcBef>
              <a:spcAft>
                <a:spcPts val="600"/>
              </a:spcAft>
            </a:pPr>
            <a:r>
              <a:rPr lang="ar-SA" sz="3200" dirty="0">
                <a:latin typeface="Traditional Arabic" panose="02020603050405020304" pitchFamily="18" charset="-78"/>
                <a:ea typeface="Times New Roman" panose="02020603050405020304" pitchFamily="18" charset="0"/>
                <a:cs typeface="Traditional Arabic" panose="02020603050405020304" pitchFamily="18" charset="-78"/>
              </a:rPr>
              <a:t>قدم رئيس الجانب الفلسطيني في الوفد الفلسطيني- الأردني المشترك لمفاوضات السلام المنبثقة عن مؤتمر مدريد، خلال الجلسة الأولى لمجموعة العمل الخاصة باللاجئين في أوتاوا بكندا في 13 أيار 1992 التعريف التالي</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 </a:t>
            </a:r>
            <a:r>
              <a:rPr lang="ar-SA" sz="3200" dirty="0">
                <a:latin typeface="Traditional Arabic" panose="02020603050405020304" pitchFamily="18" charset="-78"/>
                <a:ea typeface="Times New Roman" panose="02020603050405020304" pitchFamily="18" charset="0"/>
                <a:cs typeface="Traditional Arabic" panose="02020603050405020304" pitchFamily="18" charset="-78"/>
              </a:rPr>
              <a:t>للاجئين الفلسطينيين: </a:t>
            </a:r>
            <a:endParaRPr lang="en-US" sz="2800"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95250" marR="95250" algn="justLow" rtl="1">
              <a:spcBef>
                <a:spcPts val="600"/>
              </a:spcBef>
              <a:spcAft>
                <a:spcPts val="600"/>
              </a:spcAft>
            </a:pP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"كل الفلسطينيين وذرياتهم الذين طردوا من أو أجبروا على ترك بيوتهم في الفترة الممتدة من تشرين ثاني/نوفمبر 1947م (قرار التقسيم) وكانون ثاني/يناير 1949من الأراضي التي سيطرت عليها إسرائيل في ذلك التاريخ".</a:t>
            </a:r>
            <a:r>
              <a:rPr lang="ar-SA" sz="3200"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 </a:t>
            </a:r>
          </a:p>
          <a:p>
            <a:pPr marL="95250" marR="95250" algn="justLow" rtl="1">
              <a:spcBef>
                <a:spcPts val="600"/>
              </a:spcBef>
              <a:spcAft>
                <a:spcPts val="600"/>
              </a:spcAft>
            </a:pPr>
            <a:endParaRPr lang="en-US" sz="2800" dirty="0">
              <a:latin typeface="Traditional Arabic" panose="02020603050405020304" pitchFamily="18" charset="-78"/>
              <a:ea typeface="Times New Roman" panose="02020603050405020304" pitchFamily="18" charset="0"/>
              <a:cs typeface="Traditional Arabic" panose="02020603050405020304" pitchFamily="18" charset="-78"/>
            </a:endParaRPr>
          </a:p>
          <a:p>
            <a:pPr algn="justLow" rtl="1">
              <a:spcBef>
                <a:spcPts val="750"/>
              </a:spcBef>
              <a:spcAft>
                <a:spcPts val="0"/>
              </a:spcAft>
            </a:pPr>
            <a:r>
              <a:rPr lang="ar-SA" sz="2800" baseline="-25000" dirty="0">
                <a:latin typeface="Traditional Arabic" panose="02020603050405020304" pitchFamily="18" charset="-78"/>
                <a:ea typeface="Times New Roman" panose="02020603050405020304" pitchFamily="18" charset="0"/>
                <a:cs typeface="Traditional Arabic" panose="02020603050405020304" pitchFamily="18" charset="-78"/>
              </a:rPr>
              <a:t>() تاكنبرغ، وضع اللاجئين الفلسطينيين في القانون الدولي، ص 98؛ المركز الوطني للمعلومات، اللاجئون الفلسطينيون،  أنظر: </a:t>
            </a:r>
            <a:r>
              <a:rPr lang="en-US" sz="2800" baseline="-25000" dirty="0">
                <a:latin typeface="Traditional Arabic" panose="02020603050405020304" pitchFamily="18" charset="-78"/>
                <a:ea typeface="Times New Roman" panose="02020603050405020304" pitchFamily="18" charset="0"/>
                <a:cs typeface="Traditional Arabic" panose="02020603050405020304" pitchFamily="18" charset="-78"/>
              </a:rPr>
              <a:t>http://www.plord.org/reports/2.htm#_top</a:t>
            </a:r>
            <a:endParaRPr lang="en-US" sz="2800" dirty="0">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9329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85BAF7F0-F9CE-4282-B8F4-9CE1F7B7032B}" type="slidenum">
              <a:rPr lang="en-US"/>
              <a:pPr>
                <a:defRPr/>
              </a:pPr>
              <a:t>49</a:t>
            </a:fld>
            <a:endParaRPr lang="en-US"/>
          </a:p>
        </p:txBody>
      </p:sp>
      <p:grpSp>
        <p:nvGrpSpPr>
          <p:cNvPr id="15" name="Group 14"/>
          <p:cNvGrpSpPr/>
          <p:nvPr/>
        </p:nvGrpSpPr>
        <p:grpSpPr>
          <a:xfrm>
            <a:off x="2291646" y="561419"/>
            <a:ext cx="7179732" cy="5686981"/>
            <a:chOff x="4380271" y="2174670"/>
            <a:chExt cx="4058005" cy="2995356"/>
          </a:xfrm>
        </p:grpSpPr>
        <p:sp>
          <p:nvSpPr>
            <p:cNvPr id="16" name="Rounded Rectangle 15"/>
            <p:cNvSpPr/>
            <p:nvPr/>
          </p:nvSpPr>
          <p:spPr>
            <a:xfrm>
              <a:off x="4380271" y="2610465"/>
              <a:ext cx="4058005" cy="212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4911595" y="2113065"/>
              <a:ext cx="2995356" cy="3118566"/>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6600" b="1" dirty="0">
                  <a:solidFill>
                    <a:schemeClr val="bg2">
                      <a:lumMod val="5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التعريف المختار </a:t>
              </a:r>
              <a:endParaRPr lang="en-US" altLang="ar-BH" sz="6600" b="1" dirty="0">
                <a:solidFill>
                  <a:schemeClr val="bg2">
                    <a:lumMod val="50000"/>
                  </a:schemeClr>
                </a:solidFill>
                <a:latin typeface="Traditional Arabic" panose="02020603050405020304" pitchFamily="18" charset="-78"/>
                <a:cs typeface="Traditional Arabic" panose="02020603050405020304" pitchFamily="18" charset="-78"/>
              </a:endParaRPr>
            </a:p>
          </p:txBody>
        </p:sp>
      </p:grpSp>
    </p:spTree>
    <p:extLst>
      <p:ext uri="{BB962C8B-B14F-4D97-AF65-F5344CB8AC3E}">
        <p14:creationId xmlns:p14="http://schemas.microsoft.com/office/powerpoint/2010/main" val="206522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AutoShape 5">
            <a:extLst>
              <a:ext uri="{FF2B5EF4-FFF2-40B4-BE49-F238E27FC236}">
                <a16:creationId xmlns:a16="http://schemas.microsoft.com/office/drawing/2014/main" id="{1E39CAA0-204A-42F6-8BC3-956A155B08CC}"/>
              </a:ext>
            </a:extLst>
          </p:cNvPr>
          <p:cNvSpPr>
            <a:spLocks noChangeArrowheads="1"/>
          </p:cNvSpPr>
          <p:nvPr/>
        </p:nvSpPr>
        <p:spPr bwMode="auto">
          <a:xfrm>
            <a:off x="7884652" y="2537780"/>
            <a:ext cx="3575182" cy="377163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BH" altLang="ar-BH">
              <a:latin typeface="Verdana" panose="020B0604030504040204" pitchFamily="34" charset="0"/>
            </a:endParaRPr>
          </a:p>
        </p:txBody>
      </p:sp>
      <p:sp>
        <p:nvSpPr>
          <p:cNvPr id="2" name="Rectangle 1">
            <a:extLst>
              <a:ext uri="{FF2B5EF4-FFF2-40B4-BE49-F238E27FC236}">
                <a16:creationId xmlns:a16="http://schemas.microsoft.com/office/drawing/2014/main" id="{F5E630BE-57B3-4A36-AE00-C828E07BE2CC}"/>
              </a:ext>
            </a:extLst>
          </p:cNvPr>
          <p:cNvSpPr/>
          <p:nvPr/>
        </p:nvSpPr>
        <p:spPr>
          <a:xfrm>
            <a:off x="7966153" y="2751000"/>
            <a:ext cx="3412179" cy="2862322"/>
          </a:xfrm>
          <a:prstGeom prst="rect">
            <a:avLst/>
          </a:prstGeom>
        </p:spPr>
        <p:txBody>
          <a:bodyPr wrap="square">
            <a:spAutoFit/>
          </a:bodyPr>
          <a:lstStyle/>
          <a:p>
            <a:pPr algn="ctr"/>
            <a:r>
              <a:rPr lang="ar-SA" altLang="ar-BH" sz="3600" b="1" dirty="0">
                <a:solidFill>
                  <a:schemeClr val="tx1">
                    <a:lumMod val="95000"/>
                  </a:schemeClr>
                </a:solidFill>
                <a:latin typeface="Traditional Arabic" panose="02020603050405020304" pitchFamily="18" charset="-78"/>
                <a:cs typeface="Traditional Arabic" panose="02020603050405020304" pitchFamily="18" charset="-78"/>
              </a:rPr>
              <a:t>أ</a:t>
            </a:r>
            <a:r>
              <a:rPr lang="ar-LB" altLang="ar-BH" sz="3600" b="1" dirty="0">
                <a:solidFill>
                  <a:schemeClr val="tx1">
                    <a:lumMod val="95000"/>
                  </a:schemeClr>
                </a:solidFill>
                <a:latin typeface="Traditional Arabic" panose="02020603050405020304" pitchFamily="18" charset="-78"/>
                <a:cs typeface="Traditional Arabic" panose="02020603050405020304" pitchFamily="18" charset="-78"/>
              </a:rPr>
              <a:t>كبر مشكلة</a:t>
            </a:r>
            <a:r>
              <a:rPr lang="ar-SA" altLang="ar-BH" sz="3600" b="1" dirty="0">
                <a:solidFill>
                  <a:schemeClr val="tx1">
                    <a:lumMod val="95000"/>
                  </a:schemeClr>
                </a:solidFill>
                <a:latin typeface="Traditional Arabic" panose="02020603050405020304" pitchFamily="18" charset="-78"/>
                <a:cs typeface="Traditional Arabic" panose="02020603050405020304" pitchFamily="18" charset="-78"/>
              </a:rPr>
              <a:t> من حيث نسبة اللاجئين مقارنة ب عدد السكان</a:t>
            </a:r>
            <a:br>
              <a:rPr lang="ar-SA" altLang="ar-BH" sz="3600" b="1" dirty="0">
                <a:solidFill>
                  <a:schemeClr val="tx1">
                    <a:lumMod val="95000"/>
                  </a:schemeClr>
                </a:solidFill>
                <a:latin typeface="Traditional Arabic" panose="02020603050405020304" pitchFamily="18" charset="-78"/>
                <a:cs typeface="Traditional Arabic" panose="02020603050405020304" pitchFamily="18" charset="-78"/>
              </a:rPr>
            </a:br>
            <a:r>
              <a:rPr lang="ar-LB" altLang="ar-BH" sz="3600" b="1" dirty="0">
                <a:solidFill>
                  <a:schemeClr val="tx1">
                    <a:lumMod val="95000"/>
                  </a:schemeClr>
                </a:solidFill>
                <a:latin typeface="Traditional Arabic" panose="02020603050405020304" pitchFamily="18" charset="-78"/>
                <a:cs typeface="Traditional Arabic" panose="02020603050405020304" pitchFamily="18" charset="-78"/>
              </a:rPr>
              <a:t> (72%) من ابناء الشعب الفلسطيني لاجئ</a:t>
            </a:r>
            <a:endParaRPr lang="en-US" sz="4800" b="1" dirty="0">
              <a:solidFill>
                <a:schemeClr val="tx1">
                  <a:lumMod val="95000"/>
                </a:schemeClr>
              </a:solidFill>
              <a:latin typeface="Traditional Arabic" pitchFamily="18" charset="-78"/>
              <a:cs typeface="Traditional Arabic" pitchFamily="18" charset="-78"/>
            </a:endParaRPr>
          </a:p>
        </p:txBody>
      </p:sp>
      <p:sp>
        <p:nvSpPr>
          <p:cNvPr id="17" name="Text Box 8"/>
          <p:cNvSpPr txBox="1">
            <a:spLocks noChangeArrowheads="1"/>
          </p:cNvSpPr>
          <p:nvPr/>
        </p:nvSpPr>
        <p:spPr bwMode="auto">
          <a:xfrm rot="439771">
            <a:off x="2023574" y="367360"/>
            <a:ext cx="6819900" cy="923330"/>
          </a:xfrm>
          <a:prstGeom prst="rect">
            <a:avLst/>
          </a:prstGeom>
          <a:noFill/>
          <a:ln w="9525">
            <a:solidFill>
              <a:schemeClr val="accent1">
                <a:lumMod val="60000"/>
                <a:lumOff val="40000"/>
              </a:schemeClr>
            </a:solidFill>
            <a:miter lim="800000"/>
            <a:headEnd/>
            <a:tailEnd/>
          </a:ln>
          <a:effectLst/>
          <a:scene3d>
            <a:camera prst="isometricOffAxis1Right"/>
            <a:lightRig rig="threePt" dir="t"/>
          </a:scene3d>
        </p:spPr>
        <p:txBody>
          <a:bodyPr wrap="square">
            <a:spAutoFit/>
          </a:bodyPr>
          <a:lstStyle/>
          <a:p>
            <a:pPr algn="ctr" rtl="1">
              <a:spcBef>
                <a:spcPct val="50000"/>
              </a:spcBef>
              <a:defRPr/>
            </a:pPr>
            <a:r>
              <a:rPr lang="ar-BH" sz="5400" b="1" dirty="0">
                <a:solidFill>
                  <a:srgbClr val="FFFF00"/>
                </a:solidFill>
                <a:effectLst>
                  <a:outerShdw blurRad="38100" dist="38100" dir="2700000" algn="tl">
                    <a:srgbClr val="C0C0C0"/>
                  </a:outerShdw>
                </a:effectLst>
                <a:cs typeface="Traditional Arabic" pitchFamily="2" charset="-78"/>
              </a:rPr>
              <a:t>مكانة  قضية اللاجئ الفلسطيني</a:t>
            </a:r>
            <a:endParaRPr lang="en-US" sz="5400" b="1" dirty="0">
              <a:solidFill>
                <a:srgbClr val="FFFF00"/>
              </a:solidFill>
              <a:effectLst>
                <a:outerShdw blurRad="38100" dist="38100" dir="2700000" algn="tl">
                  <a:srgbClr val="C0C0C0"/>
                </a:outerShdw>
              </a:effectLst>
              <a:cs typeface="Traditional Arabic" pitchFamily="2" charset="-78"/>
            </a:endParaRPr>
          </a:p>
        </p:txBody>
      </p:sp>
      <p:pic>
        <p:nvPicPr>
          <p:cNvPr id="5" name="Picture 4"/>
          <p:cNvPicPr>
            <a:picLocks noChangeAspect="1"/>
          </p:cNvPicPr>
          <p:nvPr/>
        </p:nvPicPr>
        <p:blipFill>
          <a:blip r:embed="rId2"/>
          <a:stretch>
            <a:fillRect/>
          </a:stretch>
        </p:blipFill>
        <p:spPr>
          <a:xfrm>
            <a:off x="408078" y="2286230"/>
            <a:ext cx="6983371" cy="3791862"/>
          </a:xfrm>
          <a:prstGeom prst="rect">
            <a:avLst/>
          </a:prstGeom>
        </p:spPr>
      </p:pic>
    </p:spTree>
    <p:extLst>
      <p:ext uri="{BB962C8B-B14F-4D97-AF65-F5344CB8AC3E}">
        <p14:creationId xmlns:p14="http://schemas.microsoft.com/office/powerpoint/2010/main" val="422176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circle(in)">
                                      <p:cBhvr>
                                        <p:cTn id="12" dur="20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2" grpId="0"/>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F91151-ED93-4E66-823C-941E8D9087AB}"/>
              </a:ext>
            </a:extLst>
          </p:cNvPr>
          <p:cNvSpPr/>
          <p:nvPr/>
        </p:nvSpPr>
        <p:spPr>
          <a:xfrm>
            <a:off x="485423" y="1386092"/>
            <a:ext cx="11164710" cy="4708981"/>
          </a:xfrm>
          <a:prstGeom prst="rect">
            <a:avLst/>
          </a:prstGeom>
        </p:spPr>
        <p:txBody>
          <a:bodyPr wrap="square">
            <a:spAutoFit/>
          </a:bodyPr>
          <a:lstStyle/>
          <a:p>
            <a:pPr algn="justLow" rtl="1">
              <a:spcAft>
                <a:spcPts val="0"/>
              </a:spcAft>
            </a:pPr>
            <a:r>
              <a:rPr lang="ar-SA" sz="6000" b="1" dirty="0">
                <a:latin typeface="Traditional Arabic" panose="02020603050405020304" pitchFamily="18" charset="-78"/>
                <a:ea typeface="Times New Roman" panose="02020603050405020304" pitchFamily="18" charset="0"/>
                <a:cs typeface="Traditional Arabic" panose="02020603050405020304" pitchFamily="18" charset="-78"/>
              </a:rPr>
              <a:t>اللاجئ الفلسطيني هو كل </a:t>
            </a:r>
            <a:r>
              <a:rPr lang="ar-SA" sz="60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فلسطيني</a:t>
            </a:r>
            <a:r>
              <a:rPr lang="ar-SA" sz="6000" b="1" dirty="0">
                <a:latin typeface="Traditional Arabic" panose="02020603050405020304" pitchFamily="18" charset="-78"/>
                <a:ea typeface="Times New Roman" panose="02020603050405020304" pitchFamily="18" charset="0"/>
                <a:cs typeface="Traditional Arabic" panose="02020603050405020304" pitchFamily="18" charset="-78"/>
              </a:rPr>
              <a:t> </a:t>
            </a:r>
            <a:r>
              <a:rPr lang="ar-SA" sz="60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حال ويحول </a:t>
            </a:r>
            <a:r>
              <a:rPr lang="ar-SA" sz="6000" b="1" dirty="0">
                <a:latin typeface="Traditional Arabic" panose="02020603050405020304" pitchFamily="18" charset="-78"/>
                <a:ea typeface="Times New Roman" panose="02020603050405020304" pitchFamily="18" charset="0"/>
                <a:cs typeface="Traditional Arabic" panose="02020603050405020304" pitchFamily="18" charset="-78"/>
              </a:rPr>
              <a:t>الاحتلال الصهيوني دون تمتعه بحق الإقامة الدائمة في </a:t>
            </a:r>
            <a:r>
              <a:rPr lang="ar-SA" sz="60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بلدته الأصلية </a:t>
            </a:r>
            <a:r>
              <a:rPr lang="ar-SA" sz="6000" b="1" dirty="0">
                <a:latin typeface="Traditional Arabic" panose="02020603050405020304" pitchFamily="18" charset="-78"/>
                <a:ea typeface="Times New Roman" panose="02020603050405020304" pitchFamily="18" charset="0"/>
                <a:cs typeface="Traditional Arabic" panose="02020603050405020304" pitchFamily="18" charset="-78"/>
              </a:rPr>
              <a:t>من فلسطين، وبكامل حقوق المواطنة فيها ، بغض النظر عن </a:t>
            </a:r>
            <a:r>
              <a:rPr lang="ar-SA" sz="60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تاريخ بدء حرمانه من هذا الحق</a:t>
            </a:r>
            <a:r>
              <a:rPr lang="ar-SA" sz="6000" b="1" dirty="0">
                <a:latin typeface="Traditional Arabic" panose="02020603050405020304" pitchFamily="18" charset="-78"/>
                <a:ea typeface="Times New Roman" panose="02020603050405020304" pitchFamily="18" charset="0"/>
                <a:cs typeface="Traditional Arabic" panose="02020603050405020304" pitchFamily="18" charset="-78"/>
              </a:rPr>
              <a:t>، أو طريقة حرمانه</a:t>
            </a:r>
            <a:r>
              <a:rPr lang="ar-SA" sz="6000" dirty="0">
                <a:latin typeface="Traditional Arabic" panose="02020603050405020304" pitchFamily="18" charset="-78"/>
                <a:ea typeface="Times New Roman" panose="02020603050405020304" pitchFamily="18" charset="0"/>
                <a:cs typeface="Traditional Arabic" panose="02020603050405020304" pitchFamily="18" charset="-78"/>
              </a:rPr>
              <a:t>".</a:t>
            </a:r>
            <a:endParaRPr lang="en-US" sz="5400" dirty="0">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2" name="Rectangle 1">
            <a:extLst>
              <a:ext uri="{FF2B5EF4-FFF2-40B4-BE49-F238E27FC236}">
                <a16:creationId xmlns:a16="http://schemas.microsoft.com/office/drawing/2014/main" id="{A7E59B67-1D97-480E-A9EA-1435444C74BD}"/>
              </a:ext>
            </a:extLst>
          </p:cNvPr>
          <p:cNvSpPr/>
          <p:nvPr/>
        </p:nvSpPr>
        <p:spPr>
          <a:xfrm>
            <a:off x="4325040" y="320512"/>
            <a:ext cx="3180679" cy="923330"/>
          </a:xfrm>
          <a:prstGeom prst="rect">
            <a:avLst/>
          </a:prstGeom>
        </p:spPr>
        <p:txBody>
          <a:bodyPr wrap="none">
            <a:spAutoFit/>
          </a:bodyPr>
          <a:lstStyle/>
          <a:p>
            <a:pPr algn="ctr"/>
            <a:r>
              <a:rPr lang="ar-SA" sz="5400" b="1" dirty="0">
                <a:solidFill>
                  <a:schemeClr val="accent1">
                    <a:lumMod val="20000"/>
                    <a:lumOff val="80000"/>
                  </a:schemeClr>
                </a:solidFill>
                <a:latin typeface="Traditional Arabic" panose="02020603050405020304" pitchFamily="18" charset="-78"/>
                <a:ea typeface="Times New Roman" panose="02020603050405020304" pitchFamily="18" charset="0"/>
                <a:cs typeface="Traditional Arabic" panose="02020603050405020304" pitchFamily="18" charset="-78"/>
              </a:rPr>
              <a:t>التعريف المختار </a:t>
            </a:r>
            <a:endParaRPr lang="en-US" altLang="ar-BH" sz="5400" b="1" dirty="0">
              <a:solidFill>
                <a:schemeClr val="accent1">
                  <a:lumMod val="20000"/>
                  <a:lumOff val="80000"/>
                </a:schemeClr>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9113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2A47F-6FE8-438B-B174-78DBFFD410B1}"/>
              </a:ext>
            </a:extLst>
          </p:cNvPr>
          <p:cNvSpPr/>
          <p:nvPr/>
        </p:nvSpPr>
        <p:spPr>
          <a:xfrm>
            <a:off x="3860800" y="1262941"/>
            <a:ext cx="8331200" cy="5601533"/>
          </a:xfrm>
          <a:prstGeom prst="rect">
            <a:avLst/>
          </a:prstGeom>
        </p:spPr>
        <p:txBody>
          <a:bodyPr wrap="square">
            <a:spAutoFit/>
          </a:bodyPr>
          <a:lstStyle/>
          <a:p>
            <a:pPr marL="95250" marR="95250" algn="justLow" rtl="1">
              <a:spcBef>
                <a:spcPts val="600"/>
              </a:spcBef>
              <a:spcAft>
                <a:spcPts val="600"/>
              </a:spcAft>
            </a:pP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ا</a:t>
            </a: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لغائب</a:t>
            </a:r>
            <a:r>
              <a:rPr lang="ar-SA" sz="3200" b="1" dirty="0">
                <a:latin typeface="Traditional Arabic" panose="02020603050405020304" pitchFamily="18" charset="-78"/>
                <a:ea typeface="Times New Roman" panose="02020603050405020304" pitchFamily="18" charset="0"/>
                <a:cs typeface="Traditional Arabic" panose="02020603050405020304" pitchFamily="18" charset="-78"/>
              </a:rPr>
              <a:t>: تعبير إسرائيلي بديل عن مصطلح اللاجئين الفلسطينيين، وهو لا يخلو من أهداف اقتصادية جوهرها مصادرة الأرض الفلسطينية، إلا أن أبعاده السياسية أكبر. ونصَّ على:</a:t>
            </a:r>
            <a:endParaRPr lang="en-US" sz="28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473710" marR="685800" indent="264160" algn="justLow" rtl="1">
              <a:spcBef>
                <a:spcPts val="600"/>
              </a:spcBef>
              <a:spcAft>
                <a:spcPts val="600"/>
              </a:spcAft>
              <a:tabLst>
                <a:tab pos="4588510" algn="l"/>
              </a:tabLst>
            </a:pPr>
            <a:r>
              <a:rPr lang="ar-SA" sz="36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rPr>
              <a:t>"يُعلَن كل شخص </a:t>
            </a:r>
            <a:r>
              <a:rPr lang="ar-SA" sz="36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غائباً </a:t>
            </a:r>
            <a:r>
              <a:rPr lang="ar-SA" sz="36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rPr>
              <a:t>متى كان في تاريخ 29 تشرين الثاني/نوفمبر 1947 أو بعد هذا التاريخ مواطناً في دولة عربية أو من تابعيتها؛ لأي فترة زمنية في أي جزء من فلسطين خارج المساحة التي تحتلها إسرائيل، أو في أي مكان غير سكنه الاعتيادي حتى لو كان ذلك المكان، وأيضاً مكان إقامته الاعتيادي، واقعَيْن داخل الأراضي التي تحتلها إسرائيل".</a:t>
            </a:r>
            <a:endParaRPr lang="en-US" sz="40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grpSp>
        <p:nvGrpSpPr>
          <p:cNvPr id="6" name="Group 5">
            <a:extLst>
              <a:ext uri="{FF2B5EF4-FFF2-40B4-BE49-F238E27FC236}">
                <a16:creationId xmlns:a16="http://schemas.microsoft.com/office/drawing/2014/main" id="{5E6BB582-7949-4630-8FC1-4E452E9ACE85}"/>
              </a:ext>
            </a:extLst>
          </p:cNvPr>
          <p:cNvGrpSpPr/>
          <p:nvPr/>
        </p:nvGrpSpPr>
        <p:grpSpPr>
          <a:xfrm>
            <a:off x="3217334" y="270933"/>
            <a:ext cx="6299200" cy="945836"/>
            <a:chOff x="401551" y="1310063"/>
            <a:chExt cx="3877270" cy="1521570"/>
          </a:xfrm>
          <a:scene3d>
            <a:camera prst="orthographicFront"/>
            <a:lightRig rig="threePt" dir="t">
              <a:rot lat="0" lon="0" rev="7500000"/>
            </a:lightRig>
          </a:scene3d>
        </p:grpSpPr>
        <p:sp>
          <p:nvSpPr>
            <p:cNvPr id="7" name="Rectangle: Rounded Corners 6">
              <a:extLst>
                <a:ext uri="{FF2B5EF4-FFF2-40B4-BE49-F238E27FC236}">
                  <a16:creationId xmlns:a16="http://schemas.microsoft.com/office/drawing/2014/main" id="{6AF07C13-857B-4BA4-A129-333A577C0252}"/>
                </a:ext>
              </a:extLst>
            </p:cNvPr>
            <p:cNvSpPr/>
            <p:nvPr/>
          </p:nvSpPr>
          <p:spPr>
            <a:xfrm>
              <a:off x="401551" y="1310063"/>
              <a:ext cx="3877270" cy="1521570"/>
            </a:xfrm>
            <a:prstGeom prst="roundRect">
              <a:avLst/>
            </a:prstGeom>
          </p:spPr>
          <p:style>
            <a:lnRef idx="1">
              <a:schemeClr val="accent4"/>
            </a:lnRef>
            <a:fillRef idx="2">
              <a:schemeClr val="accent4"/>
            </a:fillRef>
            <a:effectRef idx="1">
              <a:schemeClr val="accent4"/>
            </a:effectRef>
            <a:fontRef idx="minor">
              <a:schemeClr val="dk1"/>
            </a:fontRef>
          </p:style>
        </p:sp>
        <p:sp>
          <p:nvSpPr>
            <p:cNvPr id="8" name="Rectangle: Rounded Corners 4">
              <a:extLst>
                <a:ext uri="{FF2B5EF4-FFF2-40B4-BE49-F238E27FC236}">
                  <a16:creationId xmlns:a16="http://schemas.microsoft.com/office/drawing/2014/main" id="{31FF3AE2-A77C-4F7F-BDAD-09D7205CA217}"/>
                </a:ext>
              </a:extLst>
            </p:cNvPr>
            <p:cNvSpPr txBox="1"/>
            <p:nvPr/>
          </p:nvSpPr>
          <p:spPr>
            <a:xfrm>
              <a:off x="475828" y="1384340"/>
              <a:ext cx="3728716" cy="137301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solidFill>
                    <a:srgbClr val="002060"/>
                  </a:solidFill>
                  <a:latin typeface="Traditional Arabic" panose="02020603050405020304" pitchFamily="18" charset="-78"/>
                  <a:cs typeface="Traditional Arabic" panose="02020603050405020304" pitchFamily="18" charset="-78"/>
                </a:rPr>
                <a:t>الغائب</a:t>
              </a:r>
            </a:p>
          </p:txBody>
        </p:sp>
      </p:grpSp>
      <p:pic>
        <p:nvPicPr>
          <p:cNvPr id="3" name="Picture 2">
            <a:extLst>
              <a:ext uri="{FF2B5EF4-FFF2-40B4-BE49-F238E27FC236}">
                <a16:creationId xmlns:a16="http://schemas.microsoft.com/office/drawing/2014/main" id="{C4D8FFCB-6EBE-496A-9B8F-CD3FFB6C6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15" y="2619021"/>
            <a:ext cx="4012676" cy="3905956"/>
          </a:xfrm>
          <a:prstGeom prst="rect">
            <a:avLst/>
          </a:prstGeom>
        </p:spPr>
      </p:pic>
      <p:sp>
        <p:nvSpPr>
          <p:cNvPr id="5" name="Rectangle 4">
            <a:extLst>
              <a:ext uri="{FF2B5EF4-FFF2-40B4-BE49-F238E27FC236}">
                <a16:creationId xmlns:a16="http://schemas.microsoft.com/office/drawing/2014/main" id="{925BC9FC-576A-45EC-B9C8-FF0DF9CEE646}"/>
              </a:ext>
            </a:extLst>
          </p:cNvPr>
          <p:cNvSpPr/>
          <p:nvPr/>
        </p:nvSpPr>
        <p:spPr>
          <a:xfrm>
            <a:off x="1434770" y="2747622"/>
            <a:ext cx="1257075" cy="646331"/>
          </a:xfrm>
          <a:prstGeom prst="rect">
            <a:avLst/>
          </a:prstGeom>
        </p:spPr>
        <p:txBody>
          <a:bodyPr wrap="none">
            <a:spAutoFit/>
          </a:bodyPr>
          <a:lstStyle/>
          <a:p>
            <a:r>
              <a:rPr lang="ar-SA" sz="3600" b="1" dirty="0">
                <a:solidFill>
                  <a:srgbClr val="002060"/>
                </a:solidFill>
                <a:latin typeface="Traditional Arabic" panose="02020603050405020304" pitchFamily="18" charset="-78"/>
                <a:cs typeface="Traditional Arabic" panose="02020603050405020304" pitchFamily="18" charset="-78"/>
              </a:rPr>
              <a:t>أم الفحم</a:t>
            </a:r>
            <a:endParaRPr lang="ar-BH" sz="3600" dirty="0"/>
          </a:p>
        </p:txBody>
      </p:sp>
    </p:spTree>
    <p:extLst>
      <p:ext uri="{BB962C8B-B14F-4D97-AF65-F5344CB8AC3E}">
        <p14:creationId xmlns:p14="http://schemas.microsoft.com/office/powerpoint/2010/main" val="2195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80CF55-F7A1-4FF3-B4F0-B316C6767364}"/>
              </a:ext>
            </a:extLst>
          </p:cNvPr>
          <p:cNvSpPr/>
          <p:nvPr/>
        </p:nvSpPr>
        <p:spPr>
          <a:xfrm>
            <a:off x="383822" y="712610"/>
            <a:ext cx="11074400" cy="5386090"/>
          </a:xfrm>
          <a:prstGeom prst="rect">
            <a:avLst/>
          </a:prstGeom>
        </p:spPr>
        <p:txBody>
          <a:bodyPr wrap="square">
            <a:spAutoFit/>
          </a:bodyPr>
          <a:lstStyle/>
          <a:p>
            <a:pPr marL="95250" marR="95250" algn="justLow" rtl="1">
              <a:spcBef>
                <a:spcPts val="600"/>
              </a:spcBef>
              <a:spcAft>
                <a:spcPts val="600"/>
              </a:spcAft>
            </a:pPr>
            <a:r>
              <a:rPr lang="ar-SA" sz="32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وقد عرّف قانون أملاك الغائبين الصادر عن الكنيسيت "الإسرائيلي" في سنة 1950م، في الفقرة (ب-1) الغائب بأنه:</a:t>
            </a:r>
            <a:endParaRPr lang="en-US" sz="28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473710" marR="685800" indent="264160" algn="justLow" rtl="1">
              <a:spcBef>
                <a:spcPts val="600"/>
              </a:spcBef>
              <a:spcAft>
                <a:spcPts val="600"/>
              </a:spcAft>
              <a:tabLst>
                <a:tab pos="4588510" algn="l"/>
              </a:tabLst>
            </a:pPr>
            <a:r>
              <a:rPr lang="ar-SA" sz="2400" b="1" dirty="0">
                <a:latin typeface="Traditional Arabic" panose="02020603050405020304" pitchFamily="18" charset="-78"/>
                <a:ea typeface="Times New Roman" panose="02020603050405020304" pitchFamily="18" charset="0"/>
                <a:cs typeface="Traditional Arabic" panose="02020603050405020304" pitchFamily="18" charset="-78"/>
              </a:rPr>
              <a:t>"ذلك الشخص الذي كان في الفترة ما بين 29 نوفمبر 1947 و 19 مايو 1948 مالكاً قانونياً في أرض إسرائيل وكان خلال الفترة المذكورة:</a:t>
            </a:r>
            <a:endParaRPr lang="en-US" sz="28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685800" lvl="1" indent="-285750" algn="justLow" rtl="1">
              <a:spcBef>
                <a:spcPts val="600"/>
              </a:spcBef>
              <a:spcAft>
                <a:spcPts val="600"/>
              </a:spcAft>
              <a:buFont typeface="Arial" panose="020B0604020202020204" pitchFamily="34" charset="0"/>
              <a:buChar char="-"/>
              <a:tabLst>
                <a:tab pos="359410" algn="l"/>
                <a:tab pos="588010" algn="l"/>
              </a:tabLst>
            </a:pPr>
            <a:r>
              <a:rPr lang="ar-SA" sz="2400" b="1" dirty="0">
                <a:latin typeface="Traditional Arabic" panose="02020603050405020304" pitchFamily="18" charset="-78"/>
                <a:ea typeface="Times New Roman" panose="02020603050405020304" pitchFamily="18" charset="0"/>
                <a:cs typeface="Traditional Arabic" panose="02020603050405020304" pitchFamily="18" charset="-78"/>
              </a:rPr>
              <a:t>مواطناً أو أحد رعايا لبنان، مصر، سوريا، السعودية، شرقي الأردن، العراق أو اليمن.</a:t>
            </a:r>
            <a:endParaRPr lang="en-US" sz="28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685800" lvl="1" indent="-285750" algn="justLow" rtl="1">
              <a:spcBef>
                <a:spcPts val="600"/>
              </a:spcBef>
              <a:spcAft>
                <a:spcPts val="600"/>
              </a:spcAft>
              <a:buFont typeface="Arial" panose="020B0604020202020204" pitchFamily="34" charset="0"/>
              <a:buChar char="-"/>
              <a:tabLst>
                <a:tab pos="359410" algn="l"/>
                <a:tab pos="588010" algn="l"/>
              </a:tabLst>
            </a:pPr>
            <a:r>
              <a:rPr lang="ar-SA" sz="2400" b="1" dirty="0">
                <a:latin typeface="Traditional Arabic" panose="02020603050405020304" pitchFamily="18" charset="-78"/>
                <a:ea typeface="Times New Roman" panose="02020603050405020304" pitchFamily="18" charset="0"/>
                <a:cs typeface="Traditional Arabic" panose="02020603050405020304" pitchFamily="18" charset="-78"/>
              </a:rPr>
              <a:t>تواجد في أحد الدول المذكورة أو في قسم آخر من "أرض إسرائيل"، خارج حدود دولة إسرائيل.</a:t>
            </a:r>
            <a:endParaRPr lang="en-US" sz="28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685800" lvl="1" indent="-285750" algn="justLow" rtl="1">
              <a:spcBef>
                <a:spcPts val="600"/>
              </a:spcBef>
              <a:spcAft>
                <a:spcPts val="600"/>
              </a:spcAft>
              <a:buFont typeface="Arial" panose="020B0604020202020204" pitchFamily="34" charset="0"/>
              <a:buChar char="-"/>
              <a:tabLst>
                <a:tab pos="359410" algn="l"/>
                <a:tab pos="588010" algn="l"/>
              </a:tabLst>
            </a:pPr>
            <a:r>
              <a:rPr lang="ar-SA" sz="2400" b="1" dirty="0">
                <a:latin typeface="Traditional Arabic" panose="02020603050405020304" pitchFamily="18" charset="-78"/>
                <a:ea typeface="Times New Roman" panose="02020603050405020304" pitchFamily="18" charset="0"/>
                <a:cs typeface="Traditional Arabic" panose="02020603050405020304" pitchFamily="18" charset="-78"/>
              </a:rPr>
              <a:t>كان مواطناً إسرائيلياً وخرج من مكان سكناه العادي في "أرض إسرائيل":</a:t>
            </a:r>
            <a:endParaRPr lang="en-US" sz="28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marR="685800" lvl="0" indent="-342900" algn="justLow" rtl="1">
              <a:spcBef>
                <a:spcPts val="600"/>
              </a:spcBef>
              <a:spcAft>
                <a:spcPts val="600"/>
              </a:spcAft>
              <a:buFont typeface="+mj-cs"/>
              <a:buAutoNum type="arabic1Minus"/>
              <a:tabLst>
                <a:tab pos="457200" algn="l"/>
                <a:tab pos="702310" algn="l"/>
                <a:tab pos="4588510" algn="l"/>
              </a:tabLst>
            </a:pPr>
            <a:r>
              <a:rPr lang="ar-SA" sz="2400" b="1" dirty="0">
                <a:latin typeface="Traditional Arabic" panose="02020603050405020304" pitchFamily="18" charset="-78"/>
                <a:ea typeface="Times New Roman" panose="02020603050405020304" pitchFamily="18" charset="0"/>
                <a:cs typeface="Traditional Arabic" panose="02020603050405020304" pitchFamily="18" charset="-78"/>
              </a:rPr>
              <a:t>إلى خارج أرض إسرائيل قبل يوم 1 أيلول/سبتمبر 1948.</a:t>
            </a:r>
            <a:endParaRPr lang="en-US" sz="28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marR="685800" lvl="0" indent="-342900" algn="justLow" rtl="1">
              <a:spcBef>
                <a:spcPts val="600"/>
              </a:spcBef>
              <a:spcAft>
                <a:spcPts val="600"/>
              </a:spcAft>
              <a:buFont typeface="+mj-cs"/>
              <a:buAutoNum type="arabic1Minus"/>
              <a:tabLst>
                <a:tab pos="457200" algn="l"/>
                <a:tab pos="702310" algn="l"/>
                <a:tab pos="4588510" algn="l"/>
              </a:tabLst>
            </a:pPr>
            <a:r>
              <a:rPr lang="ar-SA" sz="2400" b="1" dirty="0">
                <a:latin typeface="Traditional Arabic" panose="02020603050405020304" pitchFamily="18" charset="-78"/>
                <a:ea typeface="Times New Roman" panose="02020603050405020304" pitchFamily="18" charset="0"/>
                <a:cs typeface="Traditional Arabic" panose="02020603050405020304" pitchFamily="18" charset="-78"/>
              </a:rPr>
              <a:t>إلى مكان ما في أرض إسرائيل الذي سيطرت عليه في تلك الفترة قوات جيوش حاولت منع إقامة دولة إسرائيل أو حاربتها بعد إقامتها. وبموجب هذا القانون فإن عودة الغائب إلى دولة إسرائيل وتواجده في الدولة بشكل قانوني لا يتعارض مع اعتباره غائباً لغرض الملكية."</a:t>
            </a:r>
            <a:r>
              <a:rPr lang="ar-SA" sz="2800" b="1" baseline="30000" dirty="0">
                <a:latin typeface="Traditional Arabic" panose="02020603050405020304" pitchFamily="18" charset="-78"/>
                <a:ea typeface="Times New Roman" panose="02020603050405020304" pitchFamily="18" charset="0"/>
                <a:cs typeface="Traditional Arabic" panose="02020603050405020304" pitchFamily="18" charset="-78"/>
              </a:rPr>
              <a:t> </a:t>
            </a:r>
            <a:endParaRPr lang="en-US" sz="2800" b="1" dirty="0">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05472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666647-B946-4C46-BB82-3F2A0AD52992}"/>
              </a:ext>
            </a:extLst>
          </p:cNvPr>
          <p:cNvSpPr/>
          <p:nvPr/>
        </p:nvSpPr>
        <p:spPr>
          <a:xfrm>
            <a:off x="745065" y="478164"/>
            <a:ext cx="10442224" cy="5601533"/>
          </a:xfrm>
          <a:prstGeom prst="rect">
            <a:avLst/>
          </a:prstGeom>
        </p:spPr>
        <p:txBody>
          <a:bodyPr wrap="square">
            <a:spAutoFit/>
          </a:bodyPr>
          <a:lstStyle/>
          <a:p>
            <a:pPr marL="95250" marR="95250" algn="justLow" rtl="1">
              <a:spcBef>
                <a:spcPts val="600"/>
              </a:spcBef>
              <a:spcAft>
                <a:spcPts val="600"/>
              </a:spcAft>
            </a:pPr>
            <a:r>
              <a:rPr lang="ar-SA" sz="24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ومن الملاحظات على هذا التعريف:</a:t>
            </a:r>
            <a:endParaRPr lang="en-US" sz="20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95250" lvl="1" indent="-285750" algn="justLow" rtl="1">
              <a:spcBef>
                <a:spcPts val="600"/>
              </a:spcBef>
              <a:spcAft>
                <a:spcPts val="600"/>
              </a:spcAft>
              <a:buFont typeface="+mj-lt"/>
              <a:buAutoNum type="arabicPeriod"/>
              <a:tabLst>
                <a:tab pos="245110" algn="l"/>
              </a:tabLst>
            </a:pPr>
            <a:r>
              <a:rPr lang="ar-SA" sz="24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rPr>
              <a:t>أنه وُضع لهدفين: مصادرة أملاك اللاجئين، وتقليص أعداد الفلسطينيين العرب داخل الكيان الصهيوني إلى أقل قدر ممكن.</a:t>
            </a:r>
            <a:endParaRPr lang="en-US" sz="20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95250" lvl="1" indent="-285750" algn="justLow" rtl="1">
              <a:spcBef>
                <a:spcPts val="600"/>
              </a:spcBef>
              <a:spcAft>
                <a:spcPts val="600"/>
              </a:spcAft>
              <a:buFont typeface="+mj-lt"/>
              <a:buAutoNum type="arabicPeriod"/>
              <a:tabLst>
                <a:tab pos="245110" algn="l"/>
              </a:tabLst>
            </a:pPr>
            <a:r>
              <a:rPr lang="ar-SA" sz="24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جرَّد العرب من غير الفلسطينيين من أي أملاك لهم في فلسطين. وأصبح هؤلاء متضررين اقتصادياً. ووفق بعض التعريفات الدولية يُعد لاجئاً من تضرر مصدر رزقه.</a:t>
            </a:r>
            <a:endParaRPr lang="en-US" sz="20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95250" lvl="1" indent="-285750" algn="justLow" rtl="1">
              <a:spcBef>
                <a:spcPts val="600"/>
              </a:spcBef>
              <a:spcAft>
                <a:spcPts val="600"/>
              </a:spcAft>
              <a:buFont typeface="+mj-lt"/>
              <a:buAutoNum type="arabicPeriod"/>
              <a:tabLst>
                <a:tab pos="245110" algn="l"/>
              </a:tabLst>
            </a:pPr>
            <a:r>
              <a:rPr lang="ar-SA" sz="24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rPr>
              <a:t>نزَع صفة المواطنة الفلسطينية عن الغائب بمجرد وجوده خلال الفترة المذكورة خارج الأرض التي أقيمت عليها إسرائيل.</a:t>
            </a:r>
            <a:endParaRPr lang="en-US" sz="20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95250" lvl="1" indent="-285750" algn="justLow" rtl="1">
              <a:spcBef>
                <a:spcPts val="600"/>
              </a:spcBef>
              <a:spcAft>
                <a:spcPts val="600"/>
              </a:spcAft>
              <a:buFont typeface="+mj-lt"/>
              <a:buAutoNum type="arabicPeriod"/>
              <a:tabLst>
                <a:tab pos="245110" algn="l"/>
              </a:tabLst>
            </a:pPr>
            <a:r>
              <a:rPr lang="ar-SA" sz="24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يعتبر غائباً من خرج من المنطقة التي أقيمت عليها إسرائيل خلال الفترة المذكورة.</a:t>
            </a:r>
            <a:endParaRPr lang="en-US" sz="20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95250" lvl="1" indent="-285750" algn="justLow" rtl="1">
              <a:spcBef>
                <a:spcPts val="600"/>
              </a:spcBef>
              <a:spcAft>
                <a:spcPts val="600"/>
              </a:spcAft>
              <a:buFont typeface="+mj-lt"/>
              <a:buAutoNum type="arabicPeriod"/>
              <a:tabLst>
                <a:tab pos="245110" algn="l"/>
              </a:tabLst>
            </a:pPr>
            <a:r>
              <a:rPr lang="ar-SA" sz="24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rPr>
              <a:t>ويعتبر غائباً أيضاً من انتقل من الأراضي التي احتلتها إسرائيل قبل 1 سبتمبر 1948 إلى مناطق احتلتها بعد ذلك التاريخ، فسيصبح هذا الشخص حاضراً غائباً داخل وطنه.</a:t>
            </a:r>
            <a:endParaRPr lang="en-US" sz="20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95250" lvl="1" indent="-285750" algn="justLow" rtl="1">
              <a:spcBef>
                <a:spcPts val="600"/>
              </a:spcBef>
              <a:spcAft>
                <a:spcPts val="600"/>
              </a:spcAft>
              <a:buFont typeface="+mj-lt"/>
              <a:buAutoNum type="arabicPeriod"/>
              <a:tabLst>
                <a:tab pos="245110" algn="l"/>
              </a:tabLst>
            </a:pPr>
            <a:r>
              <a:rPr lang="ar-SA" sz="24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يُعتبر كل فلسطيني لجأ إلى مناطق خارج إسرائيل؛ غائباً، وتنطبق عليه أحكام الغائب حتى ولو عاد إلى موطنه.</a:t>
            </a:r>
            <a:endParaRPr lang="en-US" sz="20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marL="742950" marR="95250" lvl="1" indent="-285750" algn="justLow" rtl="1">
              <a:spcBef>
                <a:spcPts val="600"/>
              </a:spcBef>
              <a:spcAft>
                <a:spcPts val="600"/>
              </a:spcAft>
              <a:buFont typeface="+mj-lt"/>
              <a:buAutoNum type="arabicPeriod"/>
              <a:tabLst>
                <a:tab pos="245110" algn="l"/>
              </a:tabLst>
            </a:pPr>
            <a:r>
              <a:rPr lang="ar-SA" sz="2400" b="1" dirty="0">
                <a:solidFill>
                  <a:schemeClr val="tx1">
                    <a:lumMod val="95000"/>
                  </a:schemeClr>
                </a:solidFill>
                <a:latin typeface="Traditional Arabic" panose="02020603050405020304" pitchFamily="18" charset="-78"/>
                <a:ea typeface="Times New Roman" panose="02020603050405020304" pitchFamily="18" charset="0"/>
                <a:cs typeface="Traditional Arabic" panose="02020603050405020304" pitchFamily="18" charset="-78"/>
              </a:rPr>
              <a:t>إن مصطلح "غائب" يشير إلى تصرف إرادي قام به الشخص، ولم يكن خروجه من أرضه ناتج عن قوة قاهرة.</a:t>
            </a:r>
            <a:endParaRPr lang="en-US" sz="2000" b="1" dirty="0">
              <a:solidFill>
                <a:schemeClr val="tx1">
                  <a:lumMod val="95000"/>
                </a:schemeClr>
              </a:solidFill>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2469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2C312D-CB59-4F46-BF13-95B56F53FD6E}"/>
              </a:ext>
            </a:extLst>
          </p:cNvPr>
          <p:cNvSpPr/>
          <p:nvPr/>
        </p:nvSpPr>
        <p:spPr>
          <a:xfrm>
            <a:off x="5337882" y="1179816"/>
            <a:ext cx="6096000" cy="5262979"/>
          </a:xfrm>
          <a:prstGeom prst="rect">
            <a:avLst/>
          </a:prstGeom>
        </p:spPr>
        <p:txBody>
          <a:bodyPr>
            <a:spAutoFit/>
          </a:bodyPr>
          <a:lstStyle/>
          <a:p>
            <a:pPr algn="r" rtl="1"/>
            <a:r>
              <a:rPr lang="ar-BH" sz="2800" b="1" dirty="0">
                <a:latin typeface="Traditional Arabic" panose="02020603050405020304" pitchFamily="18" charset="-78"/>
                <a:cs typeface="Traditional Arabic" panose="02020603050405020304" pitchFamily="18" charset="-78"/>
              </a:rPr>
              <a:t>هو مصطلح يطلق على الفلسطينيين الذين طردتهم العصابات الصهيونية وأجبرتهم على الفرار من منازلهم خوفا من الموت وهتك الأعراض الذي كانت تقوم به العصابات الصهيونية في فلسطين قبل وخلال حرب 1948 </a:t>
            </a:r>
            <a:r>
              <a:rPr lang="ar-BH" sz="2800" b="1" dirty="0">
                <a:solidFill>
                  <a:srgbClr val="FFFF00"/>
                </a:solidFill>
                <a:latin typeface="Traditional Arabic" panose="02020603050405020304" pitchFamily="18" charset="-78"/>
                <a:cs typeface="Traditional Arabic" panose="02020603050405020304" pitchFamily="18" charset="-78"/>
              </a:rPr>
              <a:t>ولكنهم بقوا داخل فلسطين في الأراضي التي أقامت عليها المنظمة الصهيونية دولة "إسرائيل"</a:t>
            </a:r>
            <a:r>
              <a:rPr lang="ar-BH" sz="2800" b="1" dirty="0">
                <a:latin typeface="Traditional Arabic" panose="02020603050405020304" pitchFamily="18" charset="-78"/>
                <a:cs typeface="Traditional Arabic" panose="02020603050405020304" pitchFamily="18" charset="-78"/>
              </a:rPr>
              <a:t>، ويشار أيضا إلى هؤلاء الفلسطينيين بالإضافة إلى مصطلح الغائب الحاضر </a:t>
            </a:r>
            <a:r>
              <a:rPr lang="ar-BH" sz="2800" b="1" dirty="0">
                <a:solidFill>
                  <a:srgbClr val="FFFF00"/>
                </a:solidFill>
                <a:latin typeface="Traditional Arabic" panose="02020603050405020304" pitchFamily="18" charset="-78"/>
                <a:cs typeface="Traditional Arabic" panose="02020603050405020304" pitchFamily="18" charset="-78"/>
              </a:rPr>
              <a:t>بنازحي الداخل</a:t>
            </a:r>
            <a:r>
              <a:rPr lang="ar-BH" sz="2800" b="1" dirty="0">
                <a:latin typeface="Traditional Arabic" panose="02020603050405020304" pitchFamily="18" charset="-78"/>
                <a:cs typeface="Traditional Arabic" panose="02020603050405020304" pitchFamily="18" charset="-78"/>
              </a:rPr>
              <a:t>، وهذا المصطلح ينطبق أيضا على أبناء وأحفاد الفلسطيني الذي نزح داخليا وفي عام 1950 كان تعدادهم </a:t>
            </a:r>
            <a:r>
              <a:rPr lang="ar-BH" sz="2800" b="1" dirty="0">
                <a:solidFill>
                  <a:srgbClr val="FFFF00"/>
                </a:solidFill>
                <a:latin typeface="Traditional Arabic" panose="02020603050405020304" pitchFamily="18" charset="-78"/>
                <a:cs typeface="Traditional Arabic" panose="02020603050405020304" pitchFamily="18" charset="-78"/>
              </a:rPr>
              <a:t>46000 </a:t>
            </a:r>
            <a:r>
              <a:rPr lang="ar-BH" sz="2800" b="1" dirty="0">
                <a:latin typeface="Traditional Arabic" panose="02020603050405020304" pitchFamily="18" charset="-78"/>
                <a:cs typeface="Traditional Arabic" panose="02020603050405020304" pitchFamily="18" charset="-78"/>
              </a:rPr>
              <a:t>نازح من أصل </a:t>
            </a:r>
            <a:r>
              <a:rPr lang="ar-BH" sz="2800" b="1" dirty="0">
                <a:solidFill>
                  <a:srgbClr val="FFFF00"/>
                </a:solidFill>
                <a:latin typeface="Traditional Arabic" panose="02020603050405020304" pitchFamily="18" charset="-78"/>
                <a:cs typeface="Traditional Arabic" panose="02020603050405020304" pitchFamily="18" charset="-78"/>
              </a:rPr>
              <a:t>156000</a:t>
            </a:r>
            <a:r>
              <a:rPr lang="ar-BH" sz="2800" b="1" dirty="0">
                <a:latin typeface="Traditional Arabic" panose="02020603050405020304" pitchFamily="18" charset="-78"/>
                <a:cs typeface="Traditional Arabic" panose="02020603050405020304" pitchFamily="18" charset="-78"/>
              </a:rPr>
              <a:t> فلسطيني ظلوا داخل إسرائيل.</a:t>
            </a:r>
          </a:p>
          <a:p>
            <a:pPr algn="r" rtl="1"/>
            <a:endParaRPr lang="en-US" sz="2800" b="1" dirty="0">
              <a:latin typeface="Traditional Arabic" panose="02020603050405020304" pitchFamily="18" charset="-78"/>
              <a:cs typeface="Traditional Arabic" panose="02020603050405020304" pitchFamily="18" charset="-78"/>
            </a:endParaRPr>
          </a:p>
          <a:p>
            <a:pPr algn="r" rtl="1"/>
            <a:endParaRPr lang="ar-BH" sz="2800" b="1" dirty="0">
              <a:latin typeface="Traditional Arabic" panose="02020603050405020304" pitchFamily="18" charset="-78"/>
              <a:cs typeface="Traditional Arabic" panose="02020603050405020304" pitchFamily="18" charset="-78"/>
            </a:endParaRPr>
          </a:p>
        </p:txBody>
      </p:sp>
      <p:sp>
        <p:nvSpPr>
          <p:cNvPr id="5" name="Rectangle 4">
            <a:extLst>
              <a:ext uri="{FF2B5EF4-FFF2-40B4-BE49-F238E27FC236}">
                <a16:creationId xmlns:a16="http://schemas.microsoft.com/office/drawing/2014/main" id="{10F2C764-A4FE-40EE-B4A0-6A0A61742108}"/>
              </a:ext>
            </a:extLst>
          </p:cNvPr>
          <p:cNvSpPr/>
          <p:nvPr/>
        </p:nvSpPr>
        <p:spPr>
          <a:xfrm>
            <a:off x="6349925" y="241490"/>
            <a:ext cx="1874231" cy="584775"/>
          </a:xfrm>
          <a:prstGeom prst="rect">
            <a:avLst/>
          </a:prstGeom>
        </p:spPr>
        <p:txBody>
          <a:bodyPr wrap="none">
            <a:spAutoFit/>
          </a:bodyPr>
          <a:lstStyle/>
          <a:p>
            <a:r>
              <a:rPr lang="ar-BH" sz="3200" b="1" dirty="0">
                <a:latin typeface="Traditional Arabic" panose="02020603050405020304" pitchFamily="18" charset="-78"/>
                <a:cs typeface="Traditional Arabic" panose="02020603050405020304" pitchFamily="18" charset="-78"/>
              </a:rPr>
              <a:t>الغائب الحاضر </a:t>
            </a:r>
            <a:endParaRPr lang="ar-BH" sz="3200" dirty="0"/>
          </a:p>
        </p:txBody>
      </p:sp>
      <p:pic>
        <p:nvPicPr>
          <p:cNvPr id="6" name="Picture 5">
            <a:extLst>
              <a:ext uri="{FF2B5EF4-FFF2-40B4-BE49-F238E27FC236}">
                <a16:creationId xmlns:a16="http://schemas.microsoft.com/office/drawing/2014/main" id="{55448F8F-D63F-4D44-98D1-DB3E7D42A49E}"/>
              </a:ext>
            </a:extLst>
          </p:cNvPr>
          <p:cNvPicPr>
            <a:picLocks noChangeAspect="1"/>
          </p:cNvPicPr>
          <p:nvPr/>
        </p:nvPicPr>
        <p:blipFill>
          <a:blip r:embed="rId2"/>
          <a:stretch>
            <a:fillRect/>
          </a:stretch>
        </p:blipFill>
        <p:spPr>
          <a:xfrm>
            <a:off x="719490" y="510176"/>
            <a:ext cx="3920243" cy="5252217"/>
          </a:xfrm>
          <a:prstGeom prst="rect">
            <a:avLst/>
          </a:prstGeom>
        </p:spPr>
      </p:pic>
    </p:spTree>
    <p:extLst>
      <p:ext uri="{BB962C8B-B14F-4D97-AF65-F5344CB8AC3E}">
        <p14:creationId xmlns:p14="http://schemas.microsoft.com/office/powerpoint/2010/main" val="213677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23E98F-1E25-4794-998D-5537BBAB4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07" y="1388577"/>
            <a:ext cx="4613127" cy="3714001"/>
          </a:xfrm>
          <a:prstGeom prst="rect">
            <a:avLst/>
          </a:prstGeom>
        </p:spPr>
      </p:pic>
      <p:sp>
        <p:nvSpPr>
          <p:cNvPr id="4" name="Rectangle 3">
            <a:extLst>
              <a:ext uri="{FF2B5EF4-FFF2-40B4-BE49-F238E27FC236}">
                <a16:creationId xmlns:a16="http://schemas.microsoft.com/office/drawing/2014/main" id="{441E5B77-9381-4681-AF56-69F6EA81F26B}"/>
              </a:ext>
            </a:extLst>
          </p:cNvPr>
          <p:cNvSpPr/>
          <p:nvPr/>
        </p:nvSpPr>
        <p:spPr>
          <a:xfrm>
            <a:off x="4741334" y="914443"/>
            <a:ext cx="7078133" cy="5632311"/>
          </a:xfrm>
          <a:prstGeom prst="rect">
            <a:avLst/>
          </a:prstGeom>
        </p:spPr>
        <p:txBody>
          <a:bodyPr wrap="square">
            <a:spAutoFit/>
          </a:bodyPr>
          <a:lstStyle/>
          <a:p>
            <a:pPr algn="r" rtl="1"/>
            <a:r>
              <a:rPr lang="ar-BH" sz="3600" dirty="0">
                <a:latin typeface="Traditional Arabic" panose="02020603050405020304" pitchFamily="18" charset="-78"/>
                <a:cs typeface="Traditional Arabic" panose="02020603050405020304" pitchFamily="18" charset="-78"/>
              </a:rPr>
              <a:t>1- لا يسمح </a:t>
            </a:r>
            <a:r>
              <a:rPr lang="ar-BH" sz="3600" dirty="0">
                <a:solidFill>
                  <a:srgbClr val="FFFF00"/>
                </a:solidFill>
                <a:latin typeface="Traditional Arabic" panose="02020603050405020304" pitchFamily="18" charset="-78"/>
                <a:cs typeface="Traditional Arabic" panose="02020603050405020304" pitchFamily="18" charset="-78"/>
              </a:rPr>
              <a:t>للغائبين الحاضرين </a:t>
            </a:r>
            <a:r>
              <a:rPr lang="ar-BH" sz="3600" dirty="0">
                <a:latin typeface="Traditional Arabic" panose="02020603050405020304" pitchFamily="18" charset="-78"/>
                <a:cs typeface="Traditional Arabic" panose="02020603050405020304" pitchFamily="18" charset="-78"/>
              </a:rPr>
              <a:t>بالعيش في منازلهم التي طردوا منها، حتى وإن كانوا يعيشون </a:t>
            </a:r>
            <a:r>
              <a:rPr lang="ar-BH" sz="3600" b="1" dirty="0">
                <a:solidFill>
                  <a:srgbClr val="FFFF00"/>
                </a:solidFill>
                <a:latin typeface="Traditional Arabic" panose="02020603050405020304" pitchFamily="18" charset="-78"/>
                <a:cs typeface="Traditional Arabic" panose="02020603050405020304" pitchFamily="18" charset="-78"/>
              </a:rPr>
              <a:t>في نفس المنطقة ولا يزال موجود لديهم عقد الملكية </a:t>
            </a:r>
            <a:r>
              <a:rPr lang="ar-BH" sz="3600" dirty="0">
                <a:latin typeface="Traditional Arabic" panose="02020603050405020304" pitchFamily="18" charset="-78"/>
                <a:cs typeface="Traditional Arabic" panose="02020603050405020304" pitchFamily="18" charset="-78"/>
              </a:rPr>
              <a:t>الذي يثبت بأنهم أصحاب تلك المنازل والأراضي التي طردوا منها.</a:t>
            </a:r>
          </a:p>
          <a:p>
            <a:pPr algn="r" rtl="1"/>
            <a:r>
              <a:rPr lang="ar-BH" sz="3600" dirty="0">
                <a:latin typeface="Traditional Arabic" panose="02020603050405020304" pitchFamily="18" charset="-78"/>
                <a:cs typeface="Traditional Arabic" panose="02020603050405020304" pitchFamily="18" charset="-78"/>
              </a:rPr>
              <a:t>2- تعتبر الحكومة </a:t>
            </a:r>
            <a:r>
              <a:rPr lang="ar-BH" sz="3600" b="1" dirty="0">
                <a:solidFill>
                  <a:srgbClr val="FFFF00"/>
                </a:solidFill>
                <a:latin typeface="Traditional Arabic" panose="02020603050405020304" pitchFamily="18" charset="-78"/>
                <a:cs typeface="Traditional Arabic" panose="02020603050405020304" pitchFamily="18" charset="-78"/>
              </a:rPr>
              <a:t>"الإسرائيلية</a:t>
            </a:r>
            <a:r>
              <a:rPr lang="ar-BH" sz="3600" dirty="0">
                <a:latin typeface="Traditional Arabic" panose="02020603050405020304" pitchFamily="18" charset="-78"/>
                <a:cs typeface="Traditional Arabic" panose="02020603050405020304" pitchFamily="18" charset="-78"/>
              </a:rPr>
              <a:t>" منازل وأراضي الحاضرين الغائبين من </a:t>
            </a:r>
            <a:r>
              <a:rPr lang="ar-BH" sz="3600" b="1" dirty="0">
                <a:solidFill>
                  <a:srgbClr val="FFFF00"/>
                </a:solidFill>
                <a:latin typeface="Traditional Arabic" panose="02020603050405020304" pitchFamily="18" charset="-78"/>
                <a:cs typeface="Traditional Arabic" panose="02020603050405020304" pitchFamily="18" charset="-78"/>
              </a:rPr>
              <a:t>ممتلكات الغائبين بحجة أنهم تركوها</a:t>
            </a:r>
            <a:r>
              <a:rPr lang="ar-BH" sz="3600" dirty="0">
                <a:latin typeface="Traditional Arabic" panose="02020603050405020304" pitchFamily="18" charset="-78"/>
                <a:cs typeface="Traditional Arabic" panose="02020603050405020304" pitchFamily="18" charset="-78"/>
              </a:rPr>
              <a:t>، حتى وإن لم يكونوا ينوون تركها لأكثر من بضعة أيام وأنهم فعلوا ذلك رغما عنهم وليس باختيارهم</a:t>
            </a:r>
          </a:p>
          <a:p>
            <a:pPr algn="r" rtl="1"/>
            <a:r>
              <a:rPr lang="ar-BH" sz="3600" dirty="0">
                <a:latin typeface="Traditional Arabic" panose="02020603050405020304" pitchFamily="18" charset="-78"/>
                <a:cs typeface="Traditional Arabic" panose="02020603050405020304" pitchFamily="18" charset="-78"/>
              </a:rPr>
              <a:t>3- البدو المشردين داخليا يعيشون </a:t>
            </a:r>
            <a:r>
              <a:rPr lang="ar-BH" sz="3600" b="1" dirty="0">
                <a:solidFill>
                  <a:srgbClr val="FFFF00"/>
                </a:solidFill>
                <a:latin typeface="Traditional Arabic" panose="02020603050405020304" pitchFamily="18" charset="-78"/>
                <a:cs typeface="Traditional Arabic" panose="02020603050405020304" pitchFamily="18" charset="-78"/>
              </a:rPr>
              <a:t>في 49 "قرية غير معترف بها</a:t>
            </a:r>
            <a:r>
              <a:rPr lang="ar-BH" sz="3600" dirty="0">
                <a:latin typeface="Traditional Arabic" panose="02020603050405020304" pitchFamily="18" charset="-78"/>
                <a:cs typeface="Traditional Arabic" panose="02020603050405020304" pitchFamily="18" charset="-78"/>
              </a:rPr>
              <a:t>" في النقب والجليل</a:t>
            </a:r>
          </a:p>
        </p:txBody>
      </p:sp>
      <p:sp>
        <p:nvSpPr>
          <p:cNvPr id="5" name="Rectangle 4">
            <a:extLst>
              <a:ext uri="{FF2B5EF4-FFF2-40B4-BE49-F238E27FC236}">
                <a16:creationId xmlns:a16="http://schemas.microsoft.com/office/drawing/2014/main" id="{353FF074-CC7A-4DE7-AA1F-CC9C9A7D21D1}"/>
              </a:ext>
            </a:extLst>
          </p:cNvPr>
          <p:cNvSpPr/>
          <p:nvPr/>
        </p:nvSpPr>
        <p:spPr>
          <a:xfrm>
            <a:off x="4470399" y="83446"/>
            <a:ext cx="2720617" cy="830997"/>
          </a:xfrm>
          <a:prstGeom prst="rect">
            <a:avLst/>
          </a:prstGeom>
        </p:spPr>
        <p:txBody>
          <a:bodyPr wrap="none">
            <a:spAutoFit/>
          </a:bodyPr>
          <a:lstStyle/>
          <a:p>
            <a:r>
              <a:rPr lang="ar-BH" sz="4800" b="1" dirty="0">
                <a:latin typeface="Traditional Arabic" panose="02020603050405020304" pitchFamily="18" charset="-78"/>
                <a:cs typeface="Traditional Arabic" panose="02020603050405020304" pitchFamily="18" charset="-78"/>
              </a:rPr>
              <a:t>الغائب الحاضر </a:t>
            </a:r>
            <a:endParaRPr lang="ar-BH" sz="4800" dirty="0"/>
          </a:p>
        </p:txBody>
      </p:sp>
    </p:spTree>
    <p:extLst>
      <p:ext uri="{BB962C8B-B14F-4D97-AF65-F5344CB8AC3E}">
        <p14:creationId xmlns:p14="http://schemas.microsoft.com/office/powerpoint/2010/main" val="1737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C76EB8-FF44-42AA-B58B-AD4F3D07203E}"/>
              </a:ext>
            </a:extLst>
          </p:cNvPr>
          <p:cNvSpPr/>
          <p:nvPr/>
        </p:nvSpPr>
        <p:spPr>
          <a:xfrm>
            <a:off x="4526844" y="988747"/>
            <a:ext cx="7315200" cy="5509200"/>
          </a:xfrm>
          <a:prstGeom prst="rect">
            <a:avLst/>
          </a:prstGeom>
        </p:spPr>
        <p:txBody>
          <a:bodyPr wrap="square">
            <a:spAutoFit/>
          </a:bodyPr>
          <a:lstStyle/>
          <a:p>
            <a:pPr algn="r" rtl="1"/>
            <a:r>
              <a:rPr lang="ar-BH" sz="4400" b="1" dirty="0">
                <a:latin typeface="Traditional Arabic" panose="02020603050405020304" pitchFamily="18" charset="-78"/>
                <a:cs typeface="Traditional Arabic" panose="02020603050405020304" pitchFamily="18" charset="-78"/>
              </a:rPr>
              <a:t>4- بقية الفلسطينيين الذين بقوا مشردين داخليا </a:t>
            </a:r>
            <a:r>
              <a:rPr lang="ar-BH" sz="4400" b="1" dirty="0">
                <a:solidFill>
                  <a:srgbClr val="FFFF00"/>
                </a:solidFill>
                <a:latin typeface="Traditional Arabic" panose="02020603050405020304" pitchFamily="18" charset="-78"/>
                <a:cs typeface="Traditional Arabic" panose="02020603050405020304" pitchFamily="18" charset="-78"/>
              </a:rPr>
              <a:t>يعيشون في نحو 80 بلدة وقرية في الجليل مثل قرية عين حوض، </a:t>
            </a:r>
            <a:r>
              <a:rPr lang="ar-BH" sz="4400" b="1" dirty="0">
                <a:latin typeface="Traditional Arabic" panose="02020603050405020304" pitchFamily="18" charset="-78"/>
                <a:cs typeface="Traditional Arabic" panose="02020603050405020304" pitchFamily="18" charset="-78"/>
              </a:rPr>
              <a:t>وهناك أيضا من يعيش منهم في قرية عين رافا القريبة من القدس.</a:t>
            </a:r>
          </a:p>
          <a:p>
            <a:pPr algn="r" rtl="1"/>
            <a:r>
              <a:rPr lang="ar-BH" sz="4400" b="1" dirty="0">
                <a:latin typeface="Traditional Arabic" panose="02020603050405020304" pitchFamily="18" charset="-78"/>
                <a:cs typeface="Traditional Arabic" panose="02020603050405020304" pitchFamily="18" charset="-78"/>
              </a:rPr>
              <a:t>5-</a:t>
            </a:r>
            <a:r>
              <a:rPr lang="ar-BH" sz="4400" b="1" dirty="0"/>
              <a:t> </a:t>
            </a:r>
            <a:r>
              <a:rPr lang="ar-BH" sz="4400" b="1" dirty="0">
                <a:latin typeface="Traditional Arabic" panose="02020603050405020304" pitchFamily="18" charset="-78"/>
                <a:cs typeface="Traditional Arabic" panose="02020603050405020304" pitchFamily="18" charset="-78"/>
              </a:rPr>
              <a:t>نصف عدد سكان مدينتي الناصرة وأم الفحم هم من المشردين داخليا الذين جاؤوا إلى المدينتين من المدن المجاورة والقرى المدمرة عام 1948 </a:t>
            </a:r>
          </a:p>
        </p:txBody>
      </p:sp>
      <p:pic>
        <p:nvPicPr>
          <p:cNvPr id="6" name="Picture 5">
            <a:extLst>
              <a:ext uri="{FF2B5EF4-FFF2-40B4-BE49-F238E27FC236}">
                <a16:creationId xmlns:a16="http://schemas.microsoft.com/office/drawing/2014/main" id="{A89B1694-F59D-4718-AF7A-A3811A47F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8" y="407017"/>
            <a:ext cx="3646312" cy="2734734"/>
          </a:xfrm>
          <a:prstGeom prst="rect">
            <a:avLst/>
          </a:prstGeom>
        </p:spPr>
      </p:pic>
      <p:pic>
        <p:nvPicPr>
          <p:cNvPr id="8" name="Picture 7">
            <a:extLst>
              <a:ext uri="{FF2B5EF4-FFF2-40B4-BE49-F238E27FC236}">
                <a16:creationId xmlns:a16="http://schemas.microsoft.com/office/drawing/2014/main" id="{CB7E4CC6-9445-4500-AECB-4AE6110863E7}"/>
              </a:ext>
            </a:extLst>
          </p:cNvPr>
          <p:cNvPicPr>
            <a:picLocks noChangeAspect="1"/>
          </p:cNvPicPr>
          <p:nvPr/>
        </p:nvPicPr>
        <p:blipFill>
          <a:blip r:embed="rId3"/>
          <a:stretch>
            <a:fillRect/>
          </a:stretch>
        </p:blipFill>
        <p:spPr>
          <a:xfrm>
            <a:off x="541868" y="3476978"/>
            <a:ext cx="3759200" cy="2953471"/>
          </a:xfrm>
          <a:prstGeom prst="rect">
            <a:avLst/>
          </a:prstGeom>
        </p:spPr>
      </p:pic>
      <p:sp>
        <p:nvSpPr>
          <p:cNvPr id="9" name="Rectangle 8">
            <a:extLst>
              <a:ext uri="{FF2B5EF4-FFF2-40B4-BE49-F238E27FC236}">
                <a16:creationId xmlns:a16="http://schemas.microsoft.com/office/drawing/2014/main" id="{C4A4D3D4-FCC4-4E87-AB36-56811DDB05A7}"/>
              </a:ext>
            </a:extLst>
          </p:cNvPr>
          <p:cNvSpPr/>
          <p:nvPr/>
        </p:nvSpPr>
        <p:spPr>
          <a:xfrm>
            <a:off x="1253067" y="3558681"/>
            <a:ext cx="2799644" cy="369332"/>
          </a:xfrm>
          <a:prstGeom prst="rect">
            <a:avLst/>
          </a:prstGeom>
        </p:spPr>
        <p:txBody>
          <a:bodyPr wrap="square">
            <a:spAutoFit/>
          </a:bodyPr>
          <a:lstStyle/>
          <a:p>
            <a:pPr algn="ctr" rtl="1"/>
            <a:r>
              <a:rPr lang="ar-BH" b="1" dirty="0">
                <a:latin typeface="Traditional Arabic" panose="02020603050405020304" pitchFamily="18" charset="-78"/>
                <a:cs typeface="Traditional Arabic" panose="02020603050405020304" pitchFamily="18" charset="-78"/>
              </a:rPr>
              <a:t>قرية بيت دجن الجليل الأعلى</a:t>
            </a:r>
            <a:endParaRPr lang="ar-BH" b="1" dirty="0"/>
          </a:p>
        </p:txBody>
      </p:sp>
      <p:sp>
        <p:nvSpPr>
          <p:cNvPr id="10" name="Rectangle 9">
            <a:extLst>
              <a:ext uri="{FF2B5EF4-FFF2-40B4-BE49-F238E27FC236}">
                <a16:creationId xmlns:a16="http://schemas.microsoft.com/office/drawing/2014/main" id="{5C7A9D77-7BC2-4EDA-B66E-20C42A42A25C}"/>
              </a:ext>
            </a:extLst>
          </p:cNvPr>
          <p:cNvSpPr/>
          <p:nvPr/>
        </p:nvSpPr>
        <p:spPr>
          <a:xfrm>
            <a:off x="807156" y="2582192"/>
            <a:ext cx="2799644" cy="369332"/>
          </a:xfrm>
          <a:prstGeom prst="rect">
            <a:avLst/>
          </a:prstGeom>
        </p:spPr>
        <p:txBody>
          <a:bodyPr wrap="square">
            <a:spAutoFit/>
          </a:bodyPr>
          <a:lstStyle/>
          <a:p>
            <a:pPr algn="ctr" rtl="1"/>
            <a:r>
              <a:rPr lang="ar-BH" b="1" dirty="0">
                <a:latin typeface="Traditional Arabic" panose="02020603050405020304" pitchFamily="18" charset="-78"/>
                <a:cs typeface="Traditional Arabic" panose="02020603050405020304" pitchFamily="18" charset="-78"/>
              </a:rPr>
              <a:t>قرية عين حوض</a:t>
            </a:r>
            <a:endParaRPr lang="ar-BH" b="1" dirty="0"/>
          </a:p>
        </p:txBody>
      </p:sp>
    </p:spTree>
    <p:extLst>
      <p:ext uri="{BB962C8B-B14F-4D97-AF65-F5344CB8AC3E}">
        <p14:creationId xmlns:p14="http://schemas.microsoft.com/office/powerpoint/2010/main" val="317657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12479-EE7C-4EB5-B313-19527CC171FE}"/>
              </a:ext>
            </a:extLst>
          </p:cNvPr>
          <p:cNvPicPr>
            <a:picLocks noChangeAspect="1"/>
          </p:cNvPicPr>
          <p:nvPr/>
        </p:nvPicPr>
        <p:blipFill>
          <a:blip r:embed="rId2"/>
          <a:stretch>
            <a:fillRect/>
          </a:stretch>
        </p:blipFill>
        <p:spPr>
          <a:xfrm>
            <a:off x="782515" y="629999"/>
            <a:ext cx="4808450" cy="5859559"/>
          </a:xfrm>
          <a:prstGeom prst="rect">
            <a:avLst/>
          </a:prstGeom>
        </p:spPr>
      </p:pic>
      <p:sp>
        <p:nvSpPr>
          <p:cNvPr id="5" name="Rectangle 4">
            <a:extLst>
              <a:ext uri="{FF2B5EF4-FFF2-40B4-BE49-F238E27FC236}">
                <a16:creationId xmlns:a16="http://schemas.microsoft.com/office/drawing/2014/main" id="{34FF0629-AE7B-4134-B14F-2AE751AD6F4E}"/>
              </a:ext>
            </a:extLst>
          </p:cNvPr>
          <p:cNvSpPr/>
          <p:nvPr/>
        </p:nvSpPr>
        <p:spPr>
          <a:xfrm>
            <a:off x="5863590" y="989843"/>
            <a:ext cx="6076950" cy="5139869"/>
          </a:xfrm>
          <a:prstGeom prst="rect">
            <a:avLst/>
          </a:prstGeom>
        </p:spPr>
        <p:txBody>
          <a:bodyPr wrap="square">
            <a:spAutoFit/>
          </a:bodyPr>
          <a:lstStyle/>
          <a:p>
            <a:pPr algn="ctr" rtl="1"/>
            <a:r>
              <a:rPr lang="ar-BH" sz="4800" b="1" dirty="0">
                <a:solidFill>
                  <a:srgbClr val="FFFF00"/>
                </a:solidFill>
                <a:latin typeface="Traditional Arabic" panose="02020603050405020304" pitchFamily="18" charset="-78"/>
                <a:cs typeface="Traditional Arabic" panose="02020603050405020304" pitchFamily="18" charset="-78"/>
              </a:rPr>
              <a:t>قال المؤرخ الفلسطيني </a:t>
            </a:r>
            <a:r>
              <a:rPr lang="ar-BH" sz="4800" b="1" dirty="0">
                <a:latin typeface="Traditional Arabic" panose="02020603050405020304" pitchFamily="18" charset="-78"/>
                <a:cs typeface="Traditional Arabic" panose="02020603050405020304" pitchFamily="18" charset="-78"/>
              </a:rPr>
              <a:t>نور مصالحة</a:t>
            </a:r>
            <a:r>
              <a:rPr lang="ar-BH" sz="4800" b="1" dirty="0">
                <a:solidFill>
                  <a:srgbClr val="FFFF00"/>
                </a:solidFill>
                <a:latin typeface="Traditional Arabic" panose="02020603050405020304" pitchFamily="18" charset="-78"/>
                <a:cs typeface="Traditional Arabic" panose="02020603050405020304" pitchFamily="18" charset="-78"/>
              </a:rPr>
              <a:t> في مقدمته "كانت المفارقة في لقب الحاضرين الغائبين، في أن ممتلكاتهم ومنازلهم أخذتها منهم الدولة وسيطرت عليها، مما يجعلهم </a:t>
            </a:r>
            <a:r>
              <a:rPr lang="ar-BH" sz="4800" b="1" dirty="0">
                <a:latin typeface="Traditional Arabic" panose="02020603050405020304" pitchFamily="18" charset="-78"/>
                <a:cs typeface="Traditional Arabic" panose="02020603050405020304" pitchFamily="18" charset="-78"/>
              </a:rPr>
              <a:t>لاجئين ومنفيين داخل وطنهم"</a:t>
            </a:r>
          </a:p>
          <a:p>
            <a:pPr algn="ctr" rtl="1"/>
            <a:endParaRPr lang="ar-BH" sz="4000" b="1" u="sng"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9992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22C4D-06CF-4FEF-BCEE-73730EEA0A9A}"/>
              </a:ext>
            </a:extLst>
          </p:cNvPr>
          <p:cNvSpPr/>
          <p:nvPr/>
        </p:nvSpPr>
        <p:spPr>
          <a:xfrm>
            <a:off x="778933" y="1498413"/>
            <a:ext cx="11119556" cy="1815882"/>
          </a:xfrm>
          <a:prstGeom prst="rect">
            <a:avLst/>
          </a:prstGeom>
        </p:spPr>
        <p:txBody>
          <a:bodyPr wrap="square">
            <a:spAutoFit/>
          </a:bodyPr>
          <a:lstStyle/>
          <a:p>
            <a:pPr algn="justLow" rtl="1">
              <a:spcBef>
                <a:spcPts val="600"/>
              </a:spcBef>
              <a:spcAft>
                <a:spcPts val="600"/>
              </a:spcAft>
            </a:pPr>
            <a:r>
              <a:rPr lang="ar-SA" sz="2800" dirty="0">
                <a:latin typeface="Traditional Arabic" panose="02020603050405020304" pitchFamily="18" charset="-78"/>
                <a:ea typeface="Times New Roman" panose="02020603050405020304" pitchFamily="18" charset="0"/>
                <a:cs typeface="Traditional Arabic" panose="02020603050405020304" pitchFamily="18" charset="-78"/>
              </a:rPr>
              <a:t> اتفق الوفد الفلسطيني مع الوفدين المصري والأردني في اجتماعاتهم التنسيقية في عمان قبل انعقاد اللجنة الرباعية في آذار 1995م على تعريف النازح الفلسطيني بأنه: "</a:t>
            </a:r>
            <a:r>
              <a:rPr lang="ar-SA" sz="2800" b="1" dirty="0">
                <a:latin typeface="Traditional Arabic" panose="02020603050405020304" pitchFamily="18" charset="-78"/>
                <a:ea typeface="Times New Roman" panose="02020603050405020304" pitchFamily="18" charset="0"/>
                <a:cs typeface="Traditional Arabic" panose="02020603050405020304" pitchFamily="18" charset="-78"/>
              </a:rPr>
              <a:t>كل شخص كان مسجلاً لغاية ساعة الصفر في حرب حزيران 1967 كمواطن مكان إقامته الدائم والعادي في الضفة الغربية وقطاع غزة والقدس وأصبح هذا المكان بعد الحرب خارج تلك المناطق"</a:t>
            </a:r>
            <a:endParaRPr lang="en-US" sz="2400" dirty="0">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5" name="Rectangle 4">
            <a:extLst>
              <a:ext uri="{FF2B5EF4-FFF2-40B4-BE49-F238E27FC236}">
                <a16:creationId xmlns:a16="http://schemas.microsoft.com/office/drawing/2014/main" id="{8A7934B5-5422-4004-BF88-3A8AD8958D39}"/>
              </a:ext>
            </a:extLst>
          </p:cNvPr>
          <p:cNvSpPr/>
          <p:nvPr/>
        </p:nvSpPr>
        <p:spPr>
          <a:xfrm>
            <a:off x="632177" y="2837241"/>
            <a:ext cx="10351911" cy="954107"/>
          </a:xfrm>
          <a:prstGeom prst="rect">
            <a:avLst/>
          </a:prstGeom>
        </p:spPr>
        <p:txBody>
          <a:bodyPr wrap="square">
            <a:spAutoFit/>
          </a:bodyPr>
          <a:lstStyle/>
          <a:p>
            <a:pPr algn="justLow" rtl="1">
              <a:spcAft>
                <a:spcPts val="0"/>
              </a:spcAft>
            </a:pPr>
            <a:r>
              <a:rPr lang="ar-SA" sz="2800"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وجاء الموقف الإسرائيلي من النازحين في مذكرة صادرة في 5 يونيو 1995م، حيث اعتبر أن النازحين هم: "</a:t>
            </a:r>
            <a:r>
              <a:rPr lang="ar-SA" sz="2800" b="1"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rPr>
              <a:t>أولئك المواطنون الذين شُرِّدوا من الضفة الغربية وقطاع غزة نتيجة للقتال</a:t>
            </a:r>
            <a:endParaRPr lang="en-US" sz="2400" dirty="0">
              <a:solidFill>
                <a:srgbClr val="FFFF00"/>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6" name="Text Box 8">
            <a:extLst>
              <a:ext uri="{FF2B5EF4-FFF2-40B4-BE49-F238E27FC236}">
                <a16:creationId xmlns:a16="http://schemas.microsoft.com/office/drawing/2014/main" id="{0CF15030-2AA3-46A5-A5A8-E33DDB0568FB}"/>
              </a:ext>
            </a:extLst>
          </p:cNvPr>
          <p:cNvSpPr txBox="1">
            <a:spLocks noChangeArrowheads="1"/>
          </p:cNvSpPr>
          <p:nvPr/>
        </p:nvSpPr>
        <p:spPr bwMode="auto">
          <a:xfrm rot="439771">
            <a:off x="2023574" y="367360"/>
            <a:ext cx="6819900" cy="923330"/>
          </a:xfrm>
          <a:prstGeom prst="rect">
            <a:avLst/>
          </a:prstGeom>
          <a:noFill/>
          <a:ln w="9525">
            <a:solidFill>
              <a:schemeClr val="accent1">
                <a:lumMod val="60000"/>
                <a:lumOff val="40000"/>
              </a:schemeClr>
            </a:solidFill>
            <a:miter lim="800000"/>
            <a:headEnd/>
            <a:tailEnd/>
          </a:ln>
          <a:effectLst/>
          <a:scene3d>
            <a:camera prst="isometricOffAxis1Right"/>
            <a:lightRig rig="threePt" dir="t"/>
          </a:scene3d>
        </p:spPr>
        <p:txBody>
          <a:bodyPr wrap="square">
            <a:spAutoFit/>
          </a:bodyPr>
          <a:lstStyle/>
          <a:p>
            <a:pPr algn="ctr" rtl="1">
              <a:spcBef>
                <a:spcPct val="50000"/>
              </a:spcBef>
              <a:defRPr/>
            </a:pPr>
            <a:r>
              <a:rPr lang="ar-BH" sz="5400" b="1" dirty="0">
                <a:solidFill>
                  <a:srgbClr val="FFFF00"/>
                </a:solidFill>
                <a:effectLst>
                  <a:outerShdw blurRad="38100" dist="38100" dir="2700000" algn="tl">
                    <a:srgbClr val="C0C0C0"/>
                  </a:outerShdw>
                </a:effectLst>
                <a:cs typeface="Traditional Arabic" pitchFamily="2" charset="-78"/>
              </a:rPr>
              <a:t>نازحو النكسة 1967 هم لاجئون</a:t>
            </a:r>
            <a:endParaRPr lang="en-US" sz="5400" b="1" dirty="0">
              <a:solidFill>
                <a:srgbClr val="FFFF00"/>
              </a:solidFill>
              <a:effectLst>
                <a:outerShdw blurRad="38100" dist="38100" dir="2700000" algn="tl">
                  <a:srgbClr val="C0C0C0"/>
                </a:outerShdw>
              </a:effectLst>
              <a:cs typeface="Traditional Arabic" pitchFamily="2" charset="-78"/>
            </a:endParaRPr>
          </a:p>
        </p:txBody>
      </p:sp>
      <p:pic>
        <p:nvPicPr>
          <p:cNvPr id="8" name="Picture 7">
            <a:extLst>
              <a:ext uri="{FF2B5EF4-FFF2-40B4-BE49-F238E27FC236}">
                <a16:creationId xmlns:a16="http://schemas.microsoft.com/office/drawing/2014/main" id="{A1884380-CCDA-43FC-80FE-52E690549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567" y="4001279"/>
            <a:ext cx="4055534" cy="2703689"/>
          </a:xfrm>
          <a:prstGeom prst="rect">
            <a:avLst/>
          </a:prstGeom>
        </p:spPr>
      </p:pic>
      <p:pic>
        <p:nvPicPr>
          <p:cNvPr id="11" name="Picture 10">
            <a:extLst>
              <a:ext uri="{FF2B5EF4-FFF2-40B4-BE49-F238E27FC236}">
                <a16:creationId xmlns:a16="http://schemas.microsoft.com/office/drawing/2014/main" id="{B28DB686-2417-4FE9-8A0E-F0D410C1C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132" y="4030760"/>
            <a:ext cx="4507091" cy="2674208"/>
          </a:xfrm>
          <a:prstGeom prst="rect">
            <a:avLst/>
          </a:prstGeom>
        </p:spPr>
      </p:pic>
      <p:sp>
        <p:nvSpPr>
          <p:cNvPr id="12" name="TextBox 11">
            <a:extLst>
              <a:ext uri="{FF2B5EF4-FFF2-40B4-BE49-F238E27FC236}">
                <a16:creationId xmlns:a16="http://schemas.microsoft.com/office/drawing/2014/main" id="{DCB76A00-DDEA-42F5-AD3C-1A7F1FB36C6D}"/>
              </a:ext>
            </a:extLst>
          </p:cNvPr>
          <p:cNvSpPr txBox="1"/>
          <p:nvPr/>
        </p:nvSpPr>
        <p:spPr>
          <a:xfrm>
            <a:off x="3863340" y="6243303"/>
            <a:ext cx="1288853" cy="461665"/>
          </a:xfrm>
          <a:prstGeom prst="rect">
            <a:avLst/>
          </a:prstGeom>
          <a:noFill/>
        </p:spPr>
        <p:txBody>
          <a:bodyPr wrap="square" rtlCol="1">
            <a:spAutoFit/>
          </a:bodyPr>
          <a:lstStyle/>
          <a:p>
            <a:r>
              <a:rPr lang="ar-SA" sz="2400" b="1" dirty="0">
                <a:solidFill>
                  <a:srgbClr val="002060"/>
                </a:solidFill>
                <a:latin typeface="Traditional Arabic" panose="02020603050405020304" pitchFamily="18" charset="-78"/>
                <a:cs typeface="Traditional Arabic" panose="02020603050405020304" pitchFamily="18" charset="-78"/>
              </a:rPr>
              <a:t>مخيم غزة</a:t>
            </a:r>
            <a:endParaRPr lang="ar-BH" sz="2400" b="1"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7854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ثلث قائم الزاوية 5"/>
          <p:cNvSpPr/>
          <p:nvPr/>
        </p:nvSpPr>
        <p:spPr>
          <a:xfrm flipH="1">
            <a:off x="613954" y="2168434"/>
            <a:ext cx="11578046" cy="46895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3244640" y="434747"/>
            <a:ext cx="5576713" cy="542812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lvl="0" algn="ctr" rtl="1"/>
            <a:r>
              <a:rPr lang="ar-SA" sz="7200" b="1" dirty="0">
                <a:solidFill>
                  <a:srgbClr val="FFFF00"/>
                </a:solidFill>
                <a:latin typeface="Traditional Arabic" pitchFamily="18" charset="-78"/>
                <a:cs typeface="Traditional Arabic" pitchFamily="18" charset="-78"/>
              </a:rPr>
              <a:t>منظمات </a:t>
            </a:r>
          </a:p>
          <a:p>
            <a:pPr lvl="0" algn="ctr" rtl="1"/>
            <a:r>
              <a:rPr lang="ar-SA" sz="7200" b="1" dirty="0">
                <a:solidFill>
                  <a:srgbClr val="FFFF00"/>
                </a:solidFill>
                <a:latin typeface="Traditional Arabic" pitchFamily="18" charset="-78"/>
                <a:cs typeface="Traditional Arabic" pitchFamily="18" charset="-78"/>
              </a:rPr>
              <a:t>حماية اللاجئين</a:t>
            </a:r>
            <a:endParaRPr lang="ar-BH" sz="7200" b="1" dirty="0">
              <a:solidFill>
                <a:srgbClr val="FFFF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409134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01560" y="2494706"/>
            <a:ext cx="5296838" cy="3896821"/>
          </a:xfrm>
          <a:prstGeom prst="rect">
            <a:avLst/>
          </a:prstGeom>
        </p:spPr>
      </p:pic>
      <p:sp>
        <p:nvSpPr>
          <p:cNvPr id="67589" name="AutoShape 5">
            <a:extLst>
              <a:ext uri="{FF2B5EF4-FFF2-40B4-BE49-F238E27FC236}">
                <a16:creationId xmlns:a16="http://schemas.microsoft.com/office/drawing/2014/main" id="{1E39CAA0-204A-42F6-8BC3-956A155B08CC}"/>
              </a:ext>
            </a:extLst>
          </p:cNvPr>
          <p:cNvSpPr>
            <a:spLocks noChangeArrowheads="1"/>
          </p:cNvSpPr>
          <p:nvPr/>
        </p:nvSpPr>
        <p:spPr bwMode="auto">
          <a:xfrm>
            <a:off x="785479" y="2328201"/>
            <a:ext cx="3022895" cy="34858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BH" altLang="ar-BH">
              <a:latin typeface="Verdana" panose="020B0604030504040204" pitchFamily="34" charset="0"/>
            </a:endParaRPr>
          </a:p>
        </p:txBody>
      </p:sp>
      <p:sp>
        <p:nvSpPr>
          <p:cNvPr id="67591" name="Freeform 7">
            <a:extLst>
              <a:ext uri="{FF2B5EF4-FFF2-40B4-BE49-F238E27FC236}">
                <a16:creationId xmlns:a16="http://schemas.microsoft.com/office/drawing/2014/main" id="{FAA2F083-1247-4F49-A5EF-1186709CCA09}"/>
              </a:ext>
            </a:extLst>
          </p:cNvPr>
          <p:cNvSpPr>
            <a:spLocks/>
          </p:cNvSpPr>
          <p:nvPr/>
        </p:nvSpPr>
        <p:spPr bwMode="gray">
          <a:xfrm>
            <a:off x="3775718" y="3320776"/>
            <a:ext cx="2047090" cy="134084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ar-BH"/>
          </a:p>
        </p:txBody>
      </p:sp>
      <p:sp>
        <p:nvSpPr>
          <p:cNvPr id="67592" name="AutoShape 8">
            <a:extLst>
              <a:ext uri="{FF2B5EF4-FFF2-40B4-BE49-F238E27FC236}">
                <a16:creationId xmlns:a16="http://schemas.microsoft.com/office/drawing/2014/main" id="{3F5D4055-7362-44D3-B162-8D02DF718F42}"/>
              </a:ext>
            </a:extLst>
          </p:cNvPr>
          <p:cNvSpPr>
            <a:spLocks noChangeAspect="1" noChangeArrowheads="1" noTextEdit="1"/>
          </p:cNvSpPr>
          <p:nvPr/>
        </p:nvSpPr>
        <p:spPr bwMode="gray">
          <a:xfrm flipH="1">
            <a:off x="6392864" y="385885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BH"/>
          </a:p>
        </p:txBody>
      </p:sp>
      <p:sp>
        <p:nvSpPr>
          <p:cNvPr id="2" name="Rectangle 1">
            <a:extLst>
              <a:ext uri="{FF2B5EF4-FFF2-40B4-BE49-F238E27FC236}">
                <a16:creationId xmlns:a16="http://schemas.microsoft.com/office/drawing/2014/main" id="{F5E630BE-57B3-4A36-AE00-C828E07BE2CC}"/>
              </a:ext>
            </a:extLst>
          </p:cNvPr>
          <p:cNvSpPr/>
          <p:nvPr/>
        </p:nvSpPr>
        <p:spPr>
          <a:xfrm>
            <a:off x="811568" y="2773470"/>
            <a:ext cx="2834170" cy="2800767"/>
          </a:xfrm>
          <a:prstGeom prst="rect">
            <a:avLst/>
          </a:prstGeom>
        </p:spPr>
        <p:txBody>
          <a:bodyPr wrap="square">
            <a:spAutoFit/>
          </a:bodyPr>
          <a:lstStyle/>
          <a:p>
            <a:pPr algn="ctr" rtl="1"/>
            <a:r>
              <a:rPr lang="ar-BH" sz="4400" b="1" dirty="0">
                <a:solidFill>
                  <a:schemeClr val="tx1">
                    <a:lumMod val="95000"/>
                  </a:schemeClr>
                </a:solidFill>
                <a:latin typeface="Traditional Arabic" pitchFamily="18" charset="-78"/>
                <a:cs typeface="Traditional Arabic" pitchFamily="18" charset="-78"/>
              </a:rPr>
              <a:t>أكثر الأجيال اللاجئة التي ولدت خارج الوطن</a:t>
            </a:r>
            <a:endParaRPr lang="en-US" sz="6000" b="1" dirty="0">
              <a:solidFill>
                <a:schemeClr val="tx1">
                  <a:lumMod val="95000"/>
                </a:schemeClr>
              </a:solidFill>
              <a:latin typeface="Traditional Arabic" pitchFamily="18" charset="-78"/>
              <a:cs typeface="Traditional Arabic" pitchFamily="18" charset="-78"/>
            </a:endParaRPr>
          </a:p>
        </p:txBody>
      </p:sp>
      <p:sp>
        <p:nvSpPr>
          <p:cNvPr id="18" name="Text Box 8"/>
          <p:cNvSpPr txBox="1">
            <a:spLocks noChangeArrowheads="1"/>
          </p:cNvSpPr>
          <p:nvPr/>
        </p:nvSpPr>
        <p:spPr bwMode="auto">
          <a:xfrm rot="439771">
            <a:off x="2259687" y="391199"/>
            <a:ext cx="6819900" cy="923330"/>
          </a:xfrm>
          <a:prstGeom prst="rect">
            <a:avLst/>
          </a:prstGeom>
          <a:noFill/>
          <a:ln w="9525">
            <a:solidFill>
              <a:schemeClr val="accent1">
                <a:lumMod val="60000"/>
                <a:lumOff val="40000"/>
              </a:schemeClr>
            </a:solidFill>
            <a:miter lim="800000"/>
            <a:headEnd/>
            <a:tailEnd/>
          </a:ln>
          <a:effectLst/>
          <a:scene3d>
            <a:camera prst="isometricOffAxis1Right"/>
            <a:lightRig rig="threePt" dir="t"/>
          </a:scene3d>
        </p:spPr>
        <p:txBody>
          <a:bodyPr wrap="square">
            <a:spAutoFit/>
          </a:bodyPr>
          <a:lstStyle/>
          <a:p>
            <a:pPr algn="ctr" rtl="1">
              <a:spcBef>
                <a:spcPct val="50000"/>
              </a:spcBef>
              <a:defRPr/>
            </a:pPr>
            <a:r>
              <a:rPr lang="ar-BH" sz="5400" b="1" dirty="0">
                <a:solidFill>
                  <a:srgbClr val="FFFF00"/>
                </a:solidFill>
                <a:effectLst>
                  <a:outerShdw blurRad="38100" dist="38100" dir="2700000" algn="tl">
                    <a:srgbClr val="C0C0C0"/>
                  </a:outerShdw>
                </a:effectLst>
                <a:cs typeface="Traditional Arabic" pitchFamily="2" charset="-78"/>
              </a:rPr>
              <a:t>مكانة  قضية اللاجئ الفلسطيني</a:t>
            </a:r>
            <a:endParaRPr lang="en-US" sz="5400" b="1" dirty="0">
              <a:solidFill>
                <a:srgbClr val="FFFF00"/>
              </a:solidFill>
              <a:effectLst>
                <a:outerShdw blurRad="38100" dist="38100" dir="2700000" algn="tl">
                  <a:srgbClr val="C0C0C0"/>
                </a:outerShdw>
              </a:effectLst>
              <a:cs typeface="Traditional Arabic" pitchFamily="2" charset="-78"/>
            </a:endParaRPr>
          </a:p>
        </p:txBody>
      </p:sp>
    </p:spTree>
    <p:extLst>
      <p:ext uri="{BB962C8B-B14F-4D97-AF65-F5344CB8AC3E}">
        <p14:creationId xmlns:p14="http://schemas.microsoft.com/office/powerpoint/2010/main" val="8514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7591"/>
                                        </p:tgtEl>
                                        <p:attrNameLst>
                                          <p:attrName>style.visibility</p:attrName>
                                        </p:attrNameLst>
                                      </p:cBhvr>
                                      <p:to>
                                        <p:strVal val="visible"/>
                                      </p:to>
                                    </p:set>
                                    <p:animEffect transition="in" filter="circle(in)">
                                      <p:cBhvr>
                                        <p:cTn id="10" dur="2000"/>
                                        <p:tgtEl>
                                          <p:spTgt spid="6759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7589"/>
                                        </p:tgtEl>
                                        <p:attrNameLst>
                                          <p:attrName>style.visibility</p:attrName>
                                        </p:attrNameLst>
                                      </p:cBhvr>
                                      <p:to>
                                        <p:strVal val="visible"/>
                                      </p:to>
                                    </p:set>
                                    <p:animEffect transition="in" filter="wipe(down)">
                                      <p:cBhvr>
                                        <p:cTn id="15" dur="500"/>
                                        <p:tgtEl>
                                          <p:spTgt spid="6758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1" grpId="0" animBg="1"/>
      <p:bldP spid="2" grpId="0"/>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6303448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6C428558-3E62-402A-B813-9DFDB2B86E68}"/>
              </a:ext>
            </a:extLst>
          </p:cNvPr>
          <p:cNvGrpSpPr/>
          <p:nvPr/>
        </p:nvGrpSpPr>
        <p:grpSpPr>
          <a:xfrm>
            <a:off x="7846723" y="3206721"/>
            <a:ext cx="3977779" cy="1026613"/>
            <a:chOff x="0" y="2166494"/>
            <a:chExt cx="3522133" cy="1282700"/>
          </a:xfrm>
          <a:scene3d>
            <a:camera prst="orthographicFront"/>
            <a:lightRig rig="threePt" dir="t">
              <a:rot lat="0" lon="0" rev="7500000"/>
            </a:lightRig>
          </a:scene3d>
        </p:grpSpPr>
        <p:sp>
          <p:nvSpPr>
            <p:cNvPr id="5" name="Rectangle: Rounded Corners 4">
              <a:extLst>
                <a:ext uri="{FF2B5EF4-FFF2-40B4-BE49-F238E27FC236}">
                  <a16:creationId xmlns:a16="http://schemas.microsoft.com/office/drawing/2014/main" id="{D5D7669F-B9CE-46FA-B486-CE34018BED59}"/>
                </a:ext>
              </a:extLst>
            </p:cNvPr>
            <p:cNvSpPr/>
            <p:nvPr/>
          </p:nvSpPr>
          <p:spPr>
            <a:xfrm>
              <a:off x="0" y="2166494"/>
              <a:ext cx="3522133" cy="1282700"/>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ACA4290E-231E-4A02-A166-67FB17AD6BCB}"/>
                </a:ext>
              </a:extLst>
            </p:cNvPr>
            <p:cNvSpPr txBox="1"/>
            <p:nvPr/>
          </p:nvSpPr>
          <p:spPr>
            <a:xfrm>
              <a:off x="62616" y="2229110"/>
              <a:ext cx="3396901" cy="115746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ar-SA" sz="3000" b="1" kern="1200" dirty="0">
                  <a:latin typeface="Traditional Arabic" pitchFamily="18" charset="-78"/>
                  <a:cs typeface="Traditional Arabic" pitchFamily="18" charset="-78"/>
                </a:rPr>
                <a:t>منظمة الصليب الأحمر</a:t>
              </a:r>
              <a:endParaRPr lang="ar-SA" sz="3000" kern="1200" dirty="0"/>
            </a:p>
          </p:txBody>
        </p:sp>
      </p:grpSp>
      <p:grpSp>
        <p:nvGrpSpPr>
          <p:cNvPr id="8" name="Group 7">
            <a:extLst>
              <a:ext uri="{FF2B5EF4-FFF2-40B4-BE49-F238E27FC236}">
                <a16:creationId xmlns:a16="http://schemas.microsoft.com/office/drawing/2014/main" id="{B6CBA334-960C-4876-B293-953522CE6680}"/>
              </a:ext>
            </a:extLst>
          </p:cNvPr>
          <p:cNvGrpSpPr/>
          <p:nvPr/>
        </p:nvGrpSpPr>
        <p:grpSpPr>
          <a:xfrm>
            <a:off x="7736747" y="2076450"/>
            <a:ext cx="4161742" cy="903817"/>
            <a:chOff x="4605866" y="2823198"/>
            <a:chExt cx="3522133" cy="1282700"/>
          </a:xfrm>
          <a:scene3d>
            <a:camera prst="orthographicFront"/>
            <a:lightRig rig="threePt" dir="t">
              <a:rot lat="0" lon="0" rev="7500000"/>
            </a:lightRig>
          </a:scene3d>
        </p:grpSpPr>
        <p:sp>
          <p:nvSpPr>
            <p:cNvPr id="9" name="Rectangle: Rounded Corners 8">
              <a:extLst>
                <a:ext uri="{FF2B5EF4-FFF2-40B4-BE49-F238E27FC236}">
                  <a16:creationId xmlns:a16="http://schemas.microsoft.com/office/drawing/2014/main" id="{C1761940-2643-4805-9638-7BA716EDAC55}"/>
                </a:ext>
              </a:extLst>
            </p:cNvPr>
            <p:cNvSpPr/>
            <p:nvPr/>
          </p:nvSpPr>
          <p:spPr>
            <a:xfrm>
              <a:off x="4605866" y="2823198"/>
              <a:ext cx="3522133" cy="1282700"/>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Rectangle: Rounded Corners 4">
              <a:extLst>
                <a:ext uri="{FF2B5EF4-FFF2-40B4-BE49-F238E27FC236}">
                  <a16:creationId xmlns:a16="http://schemas.microsoft.com/office/drawing/2014/main" id="{DA423E19-04AB-471D-8CDF-D7EDA42108BF}"/>
                </a:ext>
              </a:extLst>
            </p:cNvPr>
            <p:cNvSpPr txBox="1"/>
            <p:nvPr/>
          </p:nvSpPr>
          <p:spPr>
            <a:xfrm>
              <a:off x="4668482" y="2885814"/>
              <a:ext cx="3396901" cy="115746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ar-SA" sz="3600" b="1" kern="1200" dirty="0">
                  <a:latin typeface="Traditional Arabic" pitchFamily="18" charset="-78"/>
                  <a:cs typeface="Traditional Arabic" pitchFamily="18" charset="-78"/>
                </a:rPr>
                <a:t>الأونروا</a:t>
              </a:r>
              <a:endParaRPr lang="ar-SA" sz="3600" kern="1200" dirty="0"/>
            </a:p>
          </p:txBody>
        </p:sp>
      </p:grpSp>
      <p:grpSp>
        <p:nvGrpSpPr>
          <p:cNvPr id="11" name="Group 10">
            <a:extLst>
              <a:ext uri="{FF2B5EF4-FFF2-40B4-BE49-F238E27FC236}">
                <a16:creationId xmlns:a16="http://schemas.microsoft.com/office/drawing/2014/main" id="{39ED8C39-F829-4131-BB2B-60AD78FBA2A6}"/>
              </a:ext>
            </a:extLst>
          </p:cNvPr>
          <p:cNvGrpSpPr/>
          <p:nvPr/>
        </p:nvGrpSpPr>
        <p:grpSpPr>
          <a:xfrm>
            <a:off x="7653868" y="831877"/>
            <a:ext cx="4106068" cy="1030790"/>
            <a:chOff x="3657599" y="542395"/>
            <a:chExt cx="3522133" cy="1926166"/>
          </a:xfrm>
          <a:scene3d>
            <a:camera prst="orthographicFront"/>
            <a:lightRig rig="threePt" dir="t">
              <a:rot lat="0" lon="0" rev="7500000"/>
            </a:lightRig>
          </a:scene3d>
        </p:grpSpPr>
        <p:sp>
          <p:nvSpPr>
            <p:cNvPr id="12" name="Rectangle: Rounded Corners 11">
              <a:extLst>
                <a:ext uri="{FF2B5EF4-FFF2-40B4-BE49-F238E27FC236}">
                  <a16:creationId xmlns:a16="http://schemas.microsoft.com/office/drawing/2014/main" id="{1A414D75-9715-4CFD-85C2-73766AB7DCC2}"/>
                </a:ext>
              </a:extLst>
            </p:cNvPr>
            <p:cNvSpPr/>
            <p:nvPr/>
          </p:nvSpPr>
          <p:spPr>
            <a:xfrm>
              <a:off x="3657599" y="542395"/>
              <a:ext cx="3522133" cy="1926166"/>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ectangle: Rounded Corners 4">
              <a:extLst>
                <a:ext uri="{FF2B5EF4-FFF2-40B4-BE49-F238E27FC236}">
                  <a16:creationId xmlns:a16="http://schemas.microsoft.com/office/drawing/2014/main" id="{8EEF9674-8A1F-4EC1-BB92-9450547739BB}"/>
                </a:ext>
              </a:extLst>
            </p:cNvPr>
            <p:cNvSpPr txBox="1"/>
            <p:nvPr/>
          </p:nvSpPr>
          <p:spPr>
            <a:xfrm>
              <a:off x="3751627" y="636423"/>
              <a:ext cx="3334077" cy="176043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SA" sz="3200" b="1" kern="1200" dirty="0">
                  <a:latin typeface="Traditional Arabic" pitchFamily="18" charset="-78"/>
                  <a:cs typeface="Traditional Arabic" pitchFamily="18" charset="-78"/>
                </a:rPr>
                <a:t>المفوضية العليا لشؤون اللاجئين</a:t>
              </a:r>
              <a:endParaRPr lang="ar-SA" sz="3200" kern="1200" dirty="0"/>
            </a:p>
          </p:txBody>
        </p:sp>
      </p:grpSp>
      <p:grpSp>
        <p:nvGrpSpPr>
          <p:cNvPr id="14" name="Group 13">
            <a:extLst>
              <a:ext uri="{FF2B5EF4-FFF2-40B4-BE49-F238E27FC236}">
                <a16:creationId xmlns:a16="http://schemas.microsoft.com/office/drawing/2014/main" id="{28383F29-329C-4D61-BBC1-DE2A9B82AFA3}"/>
              </a:ext>
            </a:extLst>
          </p:cNvPr>
          <p:cNvGrpSpPr/>
          <p:nvPr/>
        </p:nvGrpSpPr>
        <p:grpSpPr>
          <a:xfrm>
            <a:off x="8015110" y="4575791"/>
            <a:ext cx="3905955" cy="1220084"/>
            <a:chOff x="0" y="0"/>
            <a:chExt cx="3522133" cy="3852333"/>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37802455-F799-438E-82F8-58ED2DF170CD}"/>
                </a:ext>
              </a:extLst>
            </p:cNvPr>
            <p:cNvSpPr/>
            <p:nvPr/>
          </p:nvSpPr>
          <p:spPr>
            <a:xfrm>
              <a:off x="0" y="0"/>
              <a:ext cx="3522133" cy="3852333"/>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 name="Rectangle: Rounded Corners 4">
              <a:extLst>
                <a:ext uri="{FF2B5EF4-FFF2-40B4-BE49-F238E27FC236}">
                  <a16:creationId xmlns:a16="http://schemas.microsoft.com/office/drawing/2014/main" id="{1183EAD1-96D7-409A-80F1-5C25928AF61A}"/>
                </a:ext>
              </a:extLst>
            </p:cNvPr>
            <p:cNvSpPr txBox="1"/>
            <p:nvPr/>
          </p:nvSpPr>
          <p:spPr>
            <a:xfrm>
              <a:off x="171936" y="171935"/>
              <a:ext cx="3178261" cy="2703252"/>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ar-SA" sz="3600" b="1" kern="1200" dirty="0">
                  <a:latin typeface="Traditional Arabic" pitchFamily="18" charset="-78"/>
                  <a:cs typeface="Traditional Arabic" pitchFamily="18" charset="-78"/>
                </a:rPr>
                <a:t>منظمات حقوق الإنسان </a:t>
              </a:r>
              <a:endParaRPr lang="ar-SA" sz="3600" kern="1200" dirty="0"/>
            </a:p>
          </p:txBody>
        </p:sp>
      </p:grpSp>
      <p:sp>
        <p:nvSpPr>
          <p:cNvPr id="18" name="Oval 49">
            <a:extLst>
              <a:ext uri="{FF2B5EF4-FFF2-40B4-BE49-F238E27FC236}">
                <a16:creationId xmlns:a16="http://schemas.microsoft.com/office/drawing/2014/main" id="{351FFDCD-9DCB-41B1-8242-C338915E7BA9}"/>
              </a:ext>
            </a:extLst>
          </p:cNvPr>
          <p:cNvSpPr>
            <a:spLocks noChangeArrowheads="1"/>
          </p:cNvSpPr>
          <p:nvPr/>
        </p:nvSpPr>
        <p:spPr bwMode="gray">
          <a:xfrm rot="16200000">
            <a:off x="414520" y="1621179"/>
            <a:ext cx="3056152" cy="2961977"/>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lvl="0" algn="ctr" rtl="1"/>
            <a:r>
              <a:rPr lang="ar-SA" sz="4400" b="1" dirty="0">
                <a:solidFill>
                  <a:srgbClr val="FFFF00"/>
                </a:solidFill>
                <a:latin typeface="Traditional Arabic" pitchFamily="18" charset="-78"/>
                <a:cs typeface="Traditional Arabic" pitchFamily="18" charset="-78"/>
              </a:rPr>
              <a:t>منظمات </a:t>
            </a:r>
          </a:p>
          <a:p>
            <a:pPr lvl="0" algn="ctr" rtl="1"/>
            <a:r>
              <a:rPr lang="ar-SA" sz="4400" b="1" dirty="0">
                <a:solidFill>
                  <a:srgbClr val="FFFF00"/>
                </a:solidFill>
                <a:latin typeface="Traditional Arabic" pitchFamily="18" charset="-78"/>
                <a:cs typeface="Traditional Arabic" pitchFamily="18" charset="-78"/>
              </a:rPr>
              <a:t>حماية اللاجئين</a:t>
            </a:r>
            <a:endParaRPr lang="ar-BH" sz="4400" b="1" dirty="0">
              <a:solidFill>
                <a:srgbClr val="FFFF00"/>
              </a:solidFill>
              <a:latin typeface="Traditional Arabic" pitchFamily="18" charset="-78"/>
              <a:cs typeface="Traditional Arabic" pitchFamily="18" charset="-78"/>
            </a:endParaRPr>
          </a:p>
        </p:txBody>
      </p:sp>
      <p:pic>
        <p:nvPicPr>
          <p:cNvPr id="19" name="Picture 2">
            <a:extLst>
              <a:ext uri="{FF2B5EF4-FFF2-40B4-BE49-F238E27FC236}">
                <a16:creationId xmlns:a16="http://schemas.microsoft.com/office/drawing/2014/main" id="{5F783189-6CAB-4B28-8780-19CCAAEA8524}"/>
              </a:ext>
            </a:extLst>
          </p:cNvPr>
          <p:cNvPicPr>
            <a:picLocks noChangeAspect="1" noChangeArrowheads="1"/>
          </p:cNvPicPr>
          <p:nvPr/>
        </p:nvPicPr>
        <p:blipFill>
          <a:blip r:embed="rId7" cstate="print"/>
          <a:srcRect/>
          <a:stretch>
            <a:fillRect/>
          </a:stretch>
        </p:blipFill>
        <p:spPr bwMode="auto">
          <a:xfrm>
            <a:off x="3713190" y="831877"/>
            <a:ext cx="3628829" cy="922533"/>
          </a:xfrm>
          <a:prstGeom prst="rect">
            <a:avLst/>
          </a:prstGeom>
          <a:noFill/>
          <a:ln w="9525">
            <a:noFill/>
            <a:miter lim="800000"/>
            <a:headEnd/>
            <a:tailEnd/>
          </a:ln>
          <a:effectLst>
            <a:outerShdw algn="ctr" rotWithShape="0">
              <a:schemeClr val="bg2">
                <a:alpha val="50000"/>
              </a:schemeClr>
            </a:outerShdw>
          </a:effectLst>
        </p:spPr>
      </p:pic>
      <p:pic>
        <p:nvPicPr>
          <p:cNvPr id="7" name="Picture 6">
            <a:extLst>
              <a:ext uri="{FF2B5EF4-FFF2-40B4-BE49-F238E27FC236}">
                <a16:creationId xmlns:a16="http://schemas.microsoft.com/office/drawing/2014/main" id="{D16F7759-CFA4-434D-A5BD-9EDD2CD633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1142" y="1879212"/>
            <a:ext cx="3585628" cy="1327509"/>
          </a:xfrm>
          <a:prstGeom prst="rect">
            <a:avLst/>
          </a:prstGeom>
        </p:spPr>
      </p:pic>
      <p:pic>
        <p:nvPicPr>
          <p:cNvPr id="21" name="صورة 5" descr="9898.bmp">
            <a:extLst>
              <a:ext uri="{FF2B5EF4-FFF2-40B4-BE49-F238E27FC236}">
                <a16:creationId xmlns:a16="http://schemas.microsoft.com/office/drawing/2014/main" id="{0F039669-25A4-42DC-9144-C4081DADC83B}"/>
              </a:ext>
            </a:extLst>
          </p:cNvPr>
          <p:cNvPicPr>
            <a:picLocks noChangeAspect="1"/>
          </p:cNvPicPr>
          <p:nvPr/>
        </p:nvPicPr>
        <p:blipFill>
          <a:blip r:embed="rId9" cstate="print"/>
          <a:srcRect/>
          <a:stretch>
            <a:fillRect/>
          </a:stretch>
        </p:blipFill>
        <p:spPr bwMode="auto">
          <a:xfrm>
            <a:off x="3895567" y="3275079"/>
            <a:ext cx="1795272" cy="1752567"/>
          </a:xfrm>
          <a:prstGeom prst="rect">
            <a:avLst/>
          </a:prstGeom>
          <a:noFill/>
          <a:ln w="9525">
            <a:noFill/>
            <a:miter lim="800000"/>
            <a:headEnd/>
            <a:tailEnd/>
          </a:ln>
        </p:spPr>
      </p:pic>
      <p:pic>
        <p:nvPicPr>
          <p:cNvPr id="22" name="صورة 5" descr="9898.bmp">
            <a:extLst>
              <a:ext uri="{FF2B5EF4-FFF2-40B4-BE49-F238E27FC236}">
                <a16:creationId xmlns:a16="http://schemas.microsoft.com/office/drawing/2014/main" id="{D9770975-F092-4A82-BCF1-5C3AFAF28B9A}"/>
              </a:ext>
            </a:extLst>
          </p:cNvPr>
          <p:cNvPicPr>
            <a:picLocks noChangeAspect="1"/>
          </p:cNvPicPr>
          <p:nvPr/>
        </p:nvPicPr>
        <p:blipFill>
          <a:blip r:embed="rId9" cstate="print"/>
          <a:srcRect/>
          <a:stretch>
            <a:fillRect/>
          </a:stretch>
        </p:blipFill>
        <p:spPr bwMode="auto">
          <a:xfrm>
            <a:off x="5759457" y="3275078"/>
            <a:ext cx="1697313" cy="1752567"/>
          </a:xfrm>
          <a:prstGeom prst="rect">
            <a:avLst/>
          </a:prstGeom>
          <a:noFill/>
          <a:ln w="9525">
            <a:noFill/>
            <a:miter lim="800000"/>
            <a:headEnd/>
            <a:tailEnd/>
          </a:ln>
        </p:spPr>
      </p:pic>
    </p:spTree>
    <p:extLst>
      <p:ext uri="{BB962C8B-B14F-4D97-AF65-F5344CB8AC3E}">
        <p14:creationId xmlns:p14="http://schemas.microsoft.com/office/powerpoint/2010/main" val="168268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A86EF252-6CA3-4D73-9407-65D413C88D69}" type="slidenum">
              <a:rPr lang="en-US"/>
              <a:pPr>
                <a:defRPr/>
              </a:pPr>
              <a:t>61</a:t>
            </a:fld>
            <a:endParaRPr lang="en-US"/>
          </a:p>
        </p:txBody>
      </p:sp>
      <p:sp>
        <p:nvSpPr>
          <p:cNvPr id="27651" name="Rectangle 1"/>
          <p:cNvSpPr>
            <a:spLocks noChangeArrowheads="1"/>
          </p:cNvSpPr>
          <p:nvPr/>
        </p:nvSpPr>
        <p:spPr bwMode="auto">
          <a:xfrm>
            <a:off x="252617" y="568562"/>
            <a:ext cx="6545580" cy="6063198"/>
          </a:xfrm>
          <a:prstGeom prst="rect">
            <a:avLst/>
          </a:prstGeom>
          <a:noFill/>
          <a:ln w="9525">
            <a:noFill/>
            <a:miter lim="800000"/>
            <a:headEnd/>
            <a:tailEnd/>
          </a:ln>
        </p:spPr>
        <p:txBody>
          <a:bodyPr wrap="square" anchor="ctr">
            <a:spAutoFit/>
          </a:bodyPr>
          <a:lstStyle/>
          <a:p>
            <a:pPr algn="ctr" eaLnBrk="0" hangingPunct="0">
              <a:defRPr/>
            </a:pPr>
            <a:r>
              <a:rPr lang="ar-SA" sz="4400" b="1" u="sng" dirty="0">
                <a:solidFill>
                  <a:srgbClr val="FFFF00"/>
                </a:solidFill>
                <a:latin typeface="Traditional Arabic" pitchFamily="18" charset="-78"/>
                <a:cs typeface="Traditional Arabic" pitchFamily="18" charset="-78"/>
              </a:rPr>
              <a:t>النشأة والتأسيس</a:t>
            </a:r>
            <a:endParaRPr lang="en-US" sz="4400" b="1" dirty="0">
              <a:solidFill>
                <a:srgbClr val="FFFF00"/>
              </a:solidFill>
              <a:latin typeface="Traditional Arabic" pitchFamily="18" charset="-78"/>
              <a:cs typeface="Traditional Arabic" pitchFamily="18" charset="-78"/>
            </a:endParaRPr>
          </a:p>
          <a:p>
            <a:pPr algn="ctr" eaLnBrk="0" hangingPunct="0">
              <a:defRPr/>
            </a:pPr>
            <a:r>
              <a:rPr lang="ar-SA" sz="4400" b="1" dirty="0">
                <a:solidFill>
                  <a:srgbClr val="FFFF00"/>
                </a:solidFill>
                <a:latin typeface="Traditional Arabic" pitchFamily="18" charset="-78"/>
                <a:cs typeface="Traditional Arabic" pitchFamily="18" charset="-78"/>
              </a:rPr>
              <a:t>ولدت في يوليو/تموز</a:t>
            </a:r>
            <a:r>
              <a:rPr lang="ar-SA" sz="4400" b="1" dirty="0">
                <a:solidFill>
                  <a:schemeClr val="tx1">
                    <a:lumMod val="95000"/>
                  </a:schemeClr>
                </a:solidFill>
                <a:latin typeface="Traditional Arabic" pitchFamily="18" charset="-78"/>
                <a:cs typeface="Traditional Arabic" pitchFamily="18" charset="-78"/>
              </a:rPr>
              <a:t> عام 1951، مع </a:t>
            </a:r>
            <a:r>
              <a:rPr lang="ar-BH" sz="4400" b="1" dirty="0">
                <a:solidFill>
                  <a:schemeClr val="tx1">
                    <a:lumMod val="95000"/>
                  </a:schemeClr>
                </a:solidFill>
                <a:latin typeface="Traditional Arabic" pitchFamily="18" charset="-78"/>
                <a:cs typeface="Traditional Arabic" pitchFamily="18" charset="-78"/>
              </a:rPr>
              <a:t> اتفاقية 1951 الشهيرة بخصوص اللاجئين</a:t>
            </a:r>
            <a:r>
              <a:rPr lang="ar-BH" sz="4400" b="1" dirty="0">
                <a:solidFill>
                  <a:srgbClr val="FFFF00"/>
                </a:solidFill>
                <a:latin typeface="Traditional Arabic" pitchFamily="18" charset="-78"/>
                <a:cs typeface="Traditional Arabic" pitchFamily="18" charset="-78"/>
              </a:rPr>
              <a:t>.</a:t>
            </a:r>
          </a:p>
          <a:p>
            <a:pPr algn="ctr" eaLnBrk="0" hangingPunct="0">
              <a:defRPr/>
            </a:pPr>
            <a:r>
              <a:rPr lang="ar-SA" sz="4400" b="1" dirty="0">
                <a:solidFill>
                  <a:srgbClr val="FFFF00"/>
                </a:solidFill>
                <a:latin typeface="Traditional Arabic" pitchFamily="18" charset="-78"/>
                <a:cs typeface="Traditional Arabic" pitchFamily="18" charset="-78"/>
              </a:rPr>
              <a:t>وكانت مفوضية اللاجئين قد بدأت عملها فى أول يناير كانون الثاني 1951. وكان هدفها </a:t>
            </a:r>
            <a:r>
              <a:rPr lang="ar-SA" sz="4400" b="1" dirty="0">
                <a:solidFill>
                  <a:schemeClr val="tx1">
                    <a:lumMod val="95000"/>
                  </a:schemeClr>
                </a:solidFill>
                <a:latin typeface="Traditional Arabic" pitchFamily="18" charset="-78"/>
                <a:cs typeface="Traditional Arabic" pitchFamily="18" charset="-78"/>
              </a:rPr>
              <a:t>الأول توفير الحماية بصفة أساسية للاجئين الأوروبيين </a:t>
            </a:r>
            <a:r>
              <a:rPr lang="ar-SA" sz="4400" b="1" dirty="0">
                <a:solidFill>
                  <a:srgbClr val="FFFF00"/>
                </a:solidFill>
                <a:latin typeface="Traditional Arabic" pitchFamily="18" charset="-78"/>
                <a:cs typeface="Traditional Arabic" pitchFamily="18" charset="-78"/>
              </a:rPr>
              <a:t>في أعقاب الحرب العالمية الثانية</a:t>
            </a:r>
            <a:r>
              <a:rPr lang="en-US" sz="4400" b="1" dirty="0">
                <a:solidFill>
                  <a:srgbClr val="FFFF00"/>
                </a:solidFill>
                <a:latin typeface="Traditional Arabic" pitchFamily="18" charset="-78"/>
                <a:cs typeface="Traditional Arabic" pitchFamily="18" charset="-78"/>
              </a:rPr>
              <a:t>.</a:t>
            </a:r>
          </a:p>
          <a:p>
            <a:pPr algn="ctr" eaLnBrk="0" hangingPunct="0">
              <a:defRPr/>
            </a:pPr>
            <a:r>
              <a:rPr lang="en-US" sz="3600" b="1" dirty="0">
                <a:solidFill>
                  <a:srgbClr val="FFFF00"/>
                </a:solidFill>
                <a:latin typeface="Traditional Arabic" pitchFamily="18" charset="-78"/>
                <a:cs typeface="Traditional Arabic" pitchFamily="18" charset="-78"/>
              </a:rPr>
              <a:t> </a:t>
            </a:r>
          </a:p>
        </p:txBody>
      </p:sp>
      <p:pic>
        <p:nvPicPr>
          <p:cNvPr id="3" name="Picture 2">
            <a:extLst>
              <a:ext uri="{FF2B5EF4-FFF2-40B4-BE49-F238E27FC236}">
                <a16:creationId xmlns:a16="http://schemas.microsoft.com/office/drawing/2014/main" id="{EE08BA91-D81F-4095-BF7F-A6D9FDAAF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5521" y="1724628"/>
            <a:ext cx="5059709" cy="3407298"/>
          </a:xfrm>
          <a:prstGeom prst="rect">
            <a:avLst/>
          </a:prstGeom>
        </p:spPr>
      </p:pic>
    </p:spTree>
    <p:extLst>
      <p:ext uri="{BB962C8B-B14F-4D97-AF65-F5344CB8AC3E}">
        <p14:creationId xmlns:p14="http://schemas.microsoft.com/office/powerpoint/2010/main" val="30705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down)">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788061" y="1331070"/>
            <a:ext cx="8229600" cy="1143000"/>
          </a:xfrm>
        </p:spPr>
        <p:txBody>
          <a:bodyPr rtlCol="1">
            <a:normAutofit/>
          </a:bodyPr>
          <a:lstStyle/>
          <a:p>
            <a:pPr>
              <a:defRPr/>
            </a:pPr>
            <a:r>
              <a:rPr lang="ar-BH" altLang="en-GB" sz="5100" dirty="0">
                <a:solidFill>
                  <a:srgbClr val="FFFF00"/>
                </a:solidFill>
                <a:latin typeface="Traditional Arabic" pitchFamily="18" charset="-78"/>
                <a:cs typeface="Traditional Arabic" pitchFamily="18" charset="-78"/>
              </a:rPr>
              <a:t>حدود عملها جغرافيا</a:t>
            </a:r>
            <a:endParaRPr lang="ar-BH" dirty="0">
              <a:solidFill>
                <a:srgbClr val="FFFF00"/>
              </a:solidFill>
              <a:latin typeface="Traditional Arabic" pitchFamily="18" charset="-78"/>
              <a:cs typeface="Traditional Arabic" pitchFamily="18" charset="-78"/>
            </a:endParaRPr>
          </a:p>
        </p:txBody>
      </p:sp>
      <p:sp>
        <p:nvSpPr>
          <p:cNvPr id="3174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C8D601C7-A205-47CB-BAC3-A1A484EF9EEC}" type="slidenum">
              <a:rPr lang="en-US"/>
              <a:pPr>
                <a:defRPr/>
              </a:pPr>
              <a:t>62</a:t>
            </a:fld>
            <a:endParaRPr lang="en-US"/>
          </a:p>
        </p:txBody>
      </p:sp>
      <p:sp>
        <p:nvSpPr>
          <p:cNvPr id="32772" name="Rectangle 4"/>
          <p:cNvSpPr>
            <a:spLocks noChangeArrowheads="1"/>
          </p:cNvSpPr>
          <p:nvPr/>
        </p:nvSpPr>
        <p:spPr bwMode="auto">
          <a:xfrm>
            <a:off x="6041579" y="2474070"/>
            <a:ext cx="5925213" cy="3139321"/>
          </a:xfrm>
          <a:prstGeom prst="rect">
            <a:avLst/>
          </a:prstGeom>
          <a:noFill/>
          <a:ln w="9525">
            <a:noFill/>
            <a:miter lim="800000"/>
            <a:headEnd/>
            <a:tailEnd/>
          </a:ln>
        </p:spPr>
        <p:txBody>
          <a:bodyPr wrap="square">
            <a:spAutoFit/>
          </a:bodyPr>
          <a:lstStyle/>
          <a:p>
            <a:pPr algn="ctr">
              <a:defRPr/>
            </a:pPr>
            <a:r>
              <a:rPr lang="ar-BH" sz="6600" b="1" dirty="0">
                <a:solidFill>
                  <a:schemeClr val="tx1">
                    <a:lumMod val="95000"/>
                  </a:schemeClr>
                </a:solidFill>
                <a:latin typeface="Traditional Arabic" pitchFamily="18" charset="-78"/>
                <a:cs typeface="Traditional Arabic" pitchFamily="18" charset="-78"/>
              </a:rPr>
              <a:t>مسئولة عن كل اللاجئين في كل العالم </a:t>
            </a:r>
            <a:r>
              <a:rPr lang="ar-BH" sz="6600" b="1" dirty="0">
                <a:solidFill>
                  <a:srgbClr val="FFFF00"/>
                </a:solidFill>
                <a:latin typeface="Traditional Arabic" pitchFamily="18" charset="-78"/>
                <a:cs typeface="Traditional Arabic" pitchFamily="18" charset="-78"/>
              </a:rPr>
              <a:t>إلا اللاجئين الفلسطينيين</a:t>
            </a:r>
          </a:p>
        </p:txBody>
      </p:sp>
      <p:pic>
        <p:nvPicPr>
          <p:cNvPr id="32775" name="Picture 2"/>
          <p:cNvPicPr>
            <a:picLocks noChangeAspect="1" noChangeArrowheads="1"/>
          </p:cNvPicPr>
          <p:nvPr/>
        </p:nvPicPr>
        <p:blipFill>
          <a:blip r:embed="rId2" cstate="print"/>
          <a:srcRect/>
          <a:stretch>
            <a:fillRect/>
          </a:stretch>
        </p:blipFill>
        <p:spPr bwMode="auto">
          <a:xfrm>
            <a:off x="4086232" y="169271"/>
            <a:ext cx="4211637" cy="1180599"/>
          </a:xfrm>
          <a:prstGeom prst="rect">
            <a:avLst/>
          </a:prstGeom>
          <a:noFill/>
          <a:ln w="9525">
            <a:noFill/>
            <a:miter lim="800000"/>
            <a:headEnd/>
            <a:tailEnd/>
          </a:ln>
          <a:effectLst>
            <a:outerShdw algn="ctr" rotWithShape="0">
              <a:schemeClr val="bg2">
                <a:alpha val="50000"/>
              </a:schemeClr>
            </a:outerShdw>
          </a:effectLst>
        </p:spPr>
      </p:pic>
      <p:pic>
        <p:nvPicPr>
          <p:cNvPr id="6" name="Picture 5">
            <a:extLst>
              <a:ext uri="{FF2B5EF4-FFF2-40B4-BE49-F238E27FC236}">
                <a16:creationId xmlns:a16="http://schemas.microsoft.com/office/drawing/2014/main" id="{17BD1FAB-958C-4069-B9E6-1C94D57E9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92" y="1627826"/>
            <a:ext cx="5826587" cy="4016085"/>
          </a:xfrm>
          <a:prstGeom prst="rect">
            <a:avLst/>
          </a:prstGeom>
        </p:spPr>
      </p:pic>
    </p:spTree>
    <p:extLst>
      <p:ext uri="{BB962C8B-B14F-4D97-AF65-F5344CB8AC3E}">
        <p14:creationId xmlns:p14="http://schemas.microsoft.com/office/powerpoint/2010/main" val="58149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ipe(down)">
                                      <p:cBhvr>
                                        <p:cTn id="1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277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024063" y="162878"/>
            <a:ext cx="7467600" cy="1143000"/>
          </a:xfrm>
          <a:ln w="28575">
            <a:solidFill>
              <a:schemeClr val="accent3">
                <a:lumMod val="20000"/>
                <a:lumOff val="80000"/>
              </a:schemeClr>
            </a:solidFill>
          </a:ln>
        </p:spPr>
        <p:txBody>
          <a:bodyPr>
            <a:normAutofit/>
          </a:bodyPr>
          <a:lstStyle/>
          <a:p>
            <a:pPr>
              <a:defRPr/>
            </a:pPr>
            <a:r>
              <a:rPr lang="ar-SA" altLang="en-GB" sz="4400" dirty="0">
                <a:solidFill>
                  <a:srgbClr val="FFFF00"/>
                </a:solidFill>
                <a:latin typeface="Traditional Arabic" pitchFamily="18" charset="-78"/>
                <a:cs typeface="Traditional Arabic" pitchFamily="18" charset="-78"/>
              </a:rPr>
              <a:t>المفوضية واللاجئين الفلسطينيين</a:t>
            </a:r>
            <a:endParaRPr lang="ar-BH" altLang="en-GB" sz="4400" dirty="0">
              <a:solidFill>
                <a:srgbClr val="FFFF00"/>
              </a:solidFill>
              <a:latin typeface="Traditional Arabic" pitchFamily="18" charset="-78"/>
              <a:cs typeface="Traditional Arabic" pitchFamily="18" charset="-78"/>
            </a:endParaRPr>
          </a:p>
        </p:txBody>
      </p:sp>
      <p:sp>
        <p:nvSpPr>
          <p:cNvPr id="3686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CCF0D40E-438D-4229-98B8-9D064FC80CED}" type="slidenum">
              <a:rPr lang="en-US"/>
              <a:pPr>
                <a:defRPr/>
              </a:pPr>
              <a:t>63</a:t>
            </a:fld>
            <a:endParaRPr lang="en-US"/>
          </a:p>
        </p:txBody>
      </p:sp>
      <p:sp>
        <p:nvSpPr>
          <p:cNvPr id="33796" name="Rectangle 4"/>
          <p:cNvSpPr>
            <a:spLocks noChangeArrowheads="1"/>
          </p:cNvSpPr>
          <p:nvPr/>
        </p:nvSpPr>
        <p:spPr bwMode="auto">
          <a:xfrm>
            <a:off x="7178040" y="1500188"/>
            <a:ext cx="4434840" cy="4832092"/>
          </a:xfrm>
          <a:prstGeom prst="rect">
            <a:avLst/>
          </a:prstGeom>
          <a:noFill/>
          <a:ln w="28575">
            <a:solidFill>
              <a:srgbClr val="FFFF00"/>
            </a:solidFill>
            <a:miter lim="800000"/>
            <a:headEnd/>
            <a:tailEnd/>
          </a:ln>
        </p:spPr>
        <p:txBody>
          <a:bodyPr wrap="square">
            <a:spAutoFit/>
          </a:bodyPr>
          <a:lstStyle/>
          <a:p>
            <a:pPr algn="r" rtl="1" eaLnBrk="0" hangingPunct="0">
              <a:defRPr/>
            </a:pPr>
            <a:r>
              <a:rPr lang="ar-SA" sz="4000" b="1" dirty="0">
                <a:solidFill>
                  <a:schemeClr val="tx1">
                    <a:lumMod val="95000"/>
                  </a:schemeClr>
                </a:solidFill>
                <a:latin typeface="Traditional Arabic" pitchFamily="18" charset="-78"/>
                <a:cs typeface="Traditional Arabic" pitchFamily="18" charset="-78"/>
              </a:rPr>
              <a:t>لا </a:t>
            </a:r>
            <a:r>
              <a:rPr lang="ar-SA" sz="4400" b="1" dirty="0">
                <a:solidFill>
                  <a:schemeClr val="tx1">
                    <a:lumMod val="95000"/>
                  </a:schemeClr>
                </a:solidFill>
                <a:latin typeface="Traditional Arabic" pitchFamily="18" charset="-78"/>
                <a:cs typeface="Traditional Arabic" pitchFamily="18" charset="-78"/>
              </a:rPr>
              <a:t>تقدم المفوضية العليا لشؤون اللاجئين الحماية الدولية للاجئين الفلسطينيين وذلك بسبب القيود الواردة في معاهدة اللاجئين للعام 1951، حيث نصت الاتفاقية على:</a:t>
            </a:r>
          </a:p>
        </p:txBody>
      </p:sp>
      <p:pic>
        <p:nvPicPr>
          <p:cNvPr id="130051" name="Picture 3"/>
          <p:cNvPicPr>
            <a:picLocks noChangeAspect="1" noChangeArrowheads="1"/>
          </p:cNvPicPr>
          <p:nvPr/>
        </p:nvPicPr>
        <p:blipFill>
          <a:blip r:embed="rId2" cstate="print"/>
          <a:srcRect/>
          <a:stretch>
            <a:fillRect/>
          </a:stretch>
        </p:blipFill>
        <p:spPr bwMode="auto">
          <a:xfrm>
            <a:off x="563881" y="1500188"/>
            <a:ext cx="6156052" cy="4748212"/>
          </a:xfrm>
          <a:prstGeom prst="rect">
            <a:avLst/>
          </a:prstGeom>
          <a:noFill/>
          <a:ln w="9525">
            <a:noFill/>
            <a:miter lim="800000"/>
            <a:headEnd/>
            <a:tailEnd/>
          </a:ln>
          <a:effectLst>
            <a:outerShdw algn="ctr" rotWithShape="0">
              <a:schemeClr val="bg2">
                <a:alpha val="50000"/>
              </a:schemeClr>
            </a:outerShdw>
          </a:effectLst>
        </p:spPr>
      </p:pic>
    </p:spTree>
    <p:extLst>
      <p:ext uri="{BB962C8B-B14F-4D97-AF65-F5344CB8AC3E}">
        <p14:creationId xmlns:p14="http://schemas.microsoft.com/office/powerpoint/2010/main" val="123669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wipe(down)">
                                      <p:cBhvr>
                                        <p:cTn id="7" dur="5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wipe(down)">
                                      <p:cBhvr>
                                        <p:cTn id="12" dur="500"/>
                                        <p:tgtEl>
                                          <p:spTgt spid="337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0051"/>
                                        </p:tgtEl>
                                        <p:attrNameLst>
                                          <p:attrName>style.visibility</p:attrName>
                                        </p:attrNameLst>
                                      </p:cBhvr>
                                      <p:to>
                                        <p:strVal val="visible"/>
                                      </p:to>
                                    </p:set>
                                    <p:animEffect transition="in" filter="blinds(horizontal)">
                                      <p:cBhvr>
                                        <p:cTn id="17" dur="5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3379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a:xfrm>
            <a:off x="6318366" y="2950914"/>
            <a:ext cx="5873634" cy="1577906"/>
          </a:xfrm>
        </p:spPr>
        <p:txBody>
          <a:bodyPr rtlCol="1">
            <a:noAutofit/>
          </a:bodyPr>
          <a:lstStyle/>
          <a:p>
            <a:pPr>
              <a:defRPr/>
            </a:pPr>
            <a:r>
              <a:rPr lang="ar-BH" sz="6600" dirty="0">
                <a:ln w="5000" cmpd="sng">
                  <a:solidFill>
                    <a:schemeClr val="accent1">
                      <a:tint val="80000"/>
                      <a:shade val="99000"/>
                      <a:satMod val="500000"/>
                    </a:schemeClr>
                  </a:solidFill>
                  <a:prstDash val="solid"/>
                </a:ln>
                <a:solidFill>
                  <a:srgbClr val="FFFF00"/>
                </a:solidFill>
                <a:effectLst>
                  <a:reflection blurRad="12700" stA="48000" endA="300" endPos="55000" dir="5400000" sy="-90000" algn="bl" rotWithShape="0"/>
                </a:effectLst>
                <a:latin typeface="Traditional Arabic" pitchFamily="18" charset="-78"/>
                <a:ea typeface="Batang" pitchFamily="18" charset="-127"/>
                <a:cs typeface="Traditional Arabic" pitchFamily="18" charset="-78"/>
              </a:rPr>
              <a:t>حقوق اللاجئ</a:t>
            </a:r>
            <a:br>
              <a:rPr lang="ar-BH" sz="6600" dirty="0">
                <a:ln w="5000" cmpd="sng">
                  <a:solidFill>
                    <a:schemeClr val="accent1">
                      <a:tint val="80000"/>
                      <a:shade val="99000"/>
                      <a:satMod val="500000"/>
                    </a:schemeClr>
                  </a:solidFill>
                  <a:prstDash val="solid"/>
                </a:ln>
                <a:solidFill>
                  <a:srgbClr val="FFFF00"/>
                </a:solidFill>
                <a:effectLst>
                  <a:reflection blurRad="12700" stA="48000" endA="300" endPos="55000" dir="5400000" sy="-90000" algn="bl" rotWithShape="0"/>
                </a:effectLst>
                <a:latin typeface="Traditional Arabic" pitchFamily="18" charset="-78"/>
                <a:ea typeface="Batang" pitchFamily="18" charset="-127"/>
                <a:cs typeface="Traditional Arabic" pitchFamily="18" charset="-78"/>
              </a:rPr>
            </a:br>
            <a:r>
              <a:rPr lang="ar-BH" sz="6600" dirty="0">
                <a:ln w="5000" cmpd="sng">
                  <a:solidFill>
                    <a:schemeClr val="accent1">
                      <a:tint val="80000"/>
                      <a:shade val="99000"/>
                      <a:satMod val="500000"/>
                    </a:schemeClr>
                  </a:solidFill>
                  <a:prstDash val="solid"/>
                </a:ln>
                <a:solidFill>
                  <a:srgbClr val="FFFF00"/>
                </a:solidFill>
                <a:effectLst>
                  <a:reflection blurRad="12700" stA="48000" endA="300" endPos="55000" dir="5400000" sy="-90000" algn="bl" rotWithShape="0"/>
                </a:effectLst>
                <a:latin typeface="Traditional Arabic" pitchFamily="18" charset="-78"/>
                <a:ea typeface="Batang" pitchFamily="18" charset="-127"/>
                <a:cs typeface="Traditional Arabic" pitchFamily="18" charset="-78"/>
              </a:rPr>
              <a:t> الفلسطيني </a:t>
            </a:r>
            <a:br>
              <a:rPr lang="ar-BH" sz="6600" dirty="0">
                <a:ln w="5000" cmpd="sng">
                  <a:solidFill>
                    <a:schemeClr val="accent1">
                      <a:tint val="80000"/>
                      <a:shade val="99000"/>
                      <a:satMod val="500000"/>
                    </a:schemeClr>
                  </a:solidFill>
                  <a:prstDash val="solid"/>
                </a:ln>
                <a:solidFill>
                  <a:srgbClr val="FFFF00"/>
                </a:solidFill>
                <a:effectLst>
                  <a:reflection blurRad="12700" stA="48000" endA="300" endPos="55000" dir="5400000" sy="-90000" algn="bl" rotWithShape="0"/>
                </a:effectLst>
                <a:latin typeface="Traditional Arabic" pitchFamily="18" charset="-78"/>
                <a:ea typeface="Batang" pitchFamily="18" charset="-127"/>
                <a:cs typeface="Traditional Arabic" pitchFamily="18" charset="-78"/>
              </a:rPr>
            </a:br>
            <a:r>
              <a:rPr lang="ar-BH" sz="6600" dirty="0">
                <a:ln w="5000" cmpd="sng">
                  <a:solidFill>
                    <a:schemeClr val="accent1">
                      <a:tint val="80000"/>
                      <a:shade val="99000"/>
                      <a:satMod val="500000"/>
                    </a:schemeClr>
                  </a:solidFill>
                  <a:prstDash val="solid"/>
                </a:ln>
                <a:solidFill>
                  <a:srgbClr val="FFFF00"/>
                </a:solidFill>
                <a:effectLst>
                  <a:reflection blurRad="12700" stA="48000" endA="300" endPos="55000" dir="5400000" sy="-90000" algn="bl" rotWithShape="0"/>
                </a:effectLst>
                <a:latin typeface="Traditional Arabic" pitchFamily="18" charset="-78"/>
                <a:ea typeface="Batang" pitchFamily="18" charset="-127"/>
                <a:cs typeface="Traditional Arabic" pitchFamily="18" charset="-78"/>
              </a:rPr>
              <a:t> في القانون</a:t>
            </a:r>
          </a:p>
        </p:txBody>
      </p:sp>
      <p:sp>
        <p:nvSpPr>
          <p:cNvPr id="66562"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FA82BB11-04DF-4751-8286-3C2D0CC5DF5F}" type="slidenum">
              <a:rPr lang="en-US"/>
              <a:pPr>
                <a:defRPr/>
              </a:pPr>
              <a:t>64</a:t>
            </a:fld>
            <a:endParaRPr lang="en-US"/>
          </a:p>
        </p:txBody>
      </p:sp>
      <p:pic>
        <p:nvPicPr>
          <p:cNvPr id="2" name="Picture 1">
            <a:extLst>
              <a:ext uri="{FF2B5EF4-FFF2-40B4-BE49-F238E27FC236}">
                <a16:creationId xmlns:a16="http://schemas.microsoft.com/office/drawing/2014/main" id="{544FDEA7-9707-4F2A-AC06-B55850F27A2B}"/>
              </a:ext>
            </a:extLst>
          </p:cNvPr>
          <p:cNvPicPr>
            <a:picLocks noChangeAspect="1"/>
          </p:cNvPicPr>
          <p:nvPr/>
        </p:nvPicPr>
        <p:blipFill>
          <a:blip r:embed="rId2"/>
          <a:stretch>
            <a:fillRect/>
          </a:stretch>
        </p:blipFill>
        <p:spPr>
          <a:xfrm>
            <a:off x="157393" y="1071245"/>
            <a:ext cx="7222559" cy="4812030"/>
          </a:xfrm>
          <a:prstGeom prst="rect">
            <a:avLst/>
          </a:prstGeom>
        </p:spPr>
      </p:pic>
    </p:spTree>
    <p:extLst>
      <p:ext uri="{BB962C8B-B14F-4D97-AF65-F5344CB8AC3E}">
        <p14:creationId xmlns:p14="http://schemas.microsoft.com/office/powerpoint/2010/main" val="34087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wipe(down)">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761067" y="385205"/>
            <a:ext cx="9521096" cy="1426478"/>
          </a:xfrm>
        </p:spPr>
        <p:txBody>
          <a:bodyPr rtlCol="1">
            <a:normAutofit/>
          </a:bodyPr>
          <a:lstStyle/>
          <a:p>
            <a:pPr>
              <a:defRPr/>
            </a:pPr>
            <a:r>
              <a:rPr lang="ar-SA" sz="6000"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Traditional Arabic" panose="02020603050405020304" pitchFamily="18" charset="-78"/>
                <a:ea typeface="Batang" pitchFamily="18" charset="-127"/>
                <a:cs typeface="Traditional Arabic" panose="02020603050405020304" pitchFamily="18" charset="-78"/>
              </a:rPr>
              <a:t>أولاً: حق التماس اللجوء وعدم الرد</a:t>
            </a:r>
            <a:endParaRPr lang="ar-BH" sz="6000"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Traditional Arabic" panose="02020603050405020304" pitchFamily="18" charset="-78"/>
              <a:ea typeface="Batang" pitchFamily="18" charset="-127"/>
              <a:cs typeface="Traditional Arabic" panose="02020603050405020304" pitchFamily="18" charset="-78"/>
            </a:endParaRPr>
          </a:p>
        </p:txBody>
      </p:sp>
      <p:sp>
        <p:nvSpPr>
          <p:cNvPr id="83972" name="Rectangle 6"/>
          <p:cNvSpPr>
            <a:spLocks noChangeArrowheads="1"/>
          </p:cNvSpPr>
          <p:nvPr/>
        </p:nvSpPr>
        <p:spPr bwMode="auto">
          <a:xfrm>
            <a:off x="4498599" y="2572979"/>
            <a:ext cx="5857875" cy="1754187"/>
          </a:xfrm>
          <a:prstGeom prst="rect">
            <a:avLst/>
          </a:prstGeom>
          <a:noFill/>
          <a:ln w="9525">
            <a:noFill/>
            <a:miter lim="800000"/>
            <a:headEnd/>
            <a:tailEnd/>
          </a:ln>
        </p:spPr>
        <p:txBody>
          <a:bodyPr>
            <a:spAutoFit/>
          </a:bodyPr>
          <a:lstStyle/>
          <a:p>
            <a:pPr algn="r" rtl="1">
              <a:defRPr/>
            </a:pPr>
            <a:r>
              <a:rPr lang="ar-SA" altLang="en-GB" sz="3600" b="1" dirty="0">
                <a:solidFill>
                  <a:schemeClr val="tx1">
                    <a:lumMod val="95000"/>
                  </a:schemeClr>
                </a:solidFill>
                <a:latin typeface="Traditional Arabic" pitchFamily="18" charset="-78"/>
                <a:ea typeface="Arial" pitchFamily="34" charset="0"/>
                <a:cs typeface="Traditional Arabic" pitchFamily="18" charset="-78"/>
              </a:rPr>
              <a:t>-</a:t>
            </a:r>
            <a:r>
              <a:rPr lang="ar-BH" altLang="en-GB" sz="3600" b="1" dirty="0">
                <a:solidFill>
                  <a:schemeClr val="tx1">
                    <a:lumMod val="95000"/>
                  </a:schemeClr>
                </a:solidFill>
                <a:latin typeface="Traditional Arabic" pitchFamily="18" charset="-78"/>
                <a:ea typeface="Arial" pitchFamily="34" charset="0"/>
                <a:cs typeface="Traditional Arabic" pitchFamily="18" charset="-78"/>
              </a:rPr>
              <a:t> </a:t>
            </a:r>
            <a:r>
              <a:rPr lang="ar-EG" altLang="en-GB" sz="3600" b="1" dirty="0">
                <a:solidFill>
                  <a:schemeClr val="tx1">
                    <a:lumMod val="95000"/>
                  </a:schemeClr>
                </a:solidFill>
                <a:latin typeface="Traditional Arabic" pitchFamily="18" charset="-78"/>
                <a:ea typeface="Arial" pitchFamily="34" charset="0"/>
                <a:cs typeface="Traditional Arabic" pitchFamily="18" charset="-78"/>
              </a:rPr>
              <a:t>التماس اللجوء والتمتع </a:t>
            </a:r>
            <a:r>
              <a:rPr lang="ar-EG" altLang="en-GB" sz="3600" b="1" dirty="0" err="1">
                <a:solidFill>
                  <a:schemeClr val="tx1">
                    <a:lumMod val="95000"/>
                  </a:schemeClr>
                </a:solidFill>
                <a:latin typeface="Traditional Arabic" pitchFamily="18" charset="-78"/>
                <a:ea typeface="Arial" pitchFamily="34" charset="0"/>
                <a:cs typeface="Traditional Arabic" pitchFamily="18" charset="-78"/>
              </a:rPr>
              <a:t>به</a:t>
            </a:r>
            <a:r>
              <a:rPr lang="ar-SA" altLang="en-GB" sz="3600" b="1" dirty="0">
                <a:solidFill>
                  <a:schemeClr val="tx1">
                    <a:lumMod val="95000"/>
                  </a:schemeClr>
                </a:solidFill>
                <a:latin typeface="Traditional Arabic" pitchFamily="18" charset="-78"/>
                <a:ea typeface="Arial" pitchFamily="34" charset="0"/>
                <a:cs typeface="Traditional Arabic" pitchFamily="18" charset="-78"/>
              </a:rPr>
              <a:t>.</a:t>
            </a:r>
          </a:p>
          <a:p>
            <a:pPr algn="r" rtl="1">
              <a:defRPr/>
            </a:pPr>
            <a:r>
              <a:rPr lang="ar-SA" altLang="en-GB" sz="3600" b="1" dirty="0">
                <a:solidFill>
                  <a:srgbClr val="FFFF00"/>
                </a:solidFill>
                <a:latin typeface="Traditional Arabic" pitchFamily="18" charset="-78"/>
                <a:ea typeface="Arial" pitchFamily="34" charset="0"/>
                <a:cs typeface="Traditional Arabic" pitchFamily="18" charset="-78"/>
              </a:rPr>
              <a:t>-</a:t>
            </a:r>
            <a:r>
              <a:rPr lang="ar-BH" altLang="en-GB" sz="3600" b="1" dirty="0">
                <a:solidFill>
                  <a:srgbClr val="FFFF00"/>
                </a:solidFill>
                <a:latin typeface="Traditional Arabic" pitchFamily="18" charset="-78"/>
                <a:ea typeface="Arial" pitchFamily="34" charset="0"/>
                <a:cs typeface="Traditional Arabic" pitchFamily="18" charset="-78"/>
              </a:rPr>
              <a:t> </a:t>
            </a:r>
            <a:r>
              <a:rPr lang="ar-EG" altLang="en-GB" sz="3600" b="1" dirty="0">
                <a:solidFill>
                  <a:srgbClr val="FFFF00"/>
                </a:solidFill>
                <a:latin typeface="Traditional Arabic" pitchFamily="18" charset="-78"/>
                <a:ea typeface="Arial" pitchFamily="34" charset="0"/>
                <a:cs typeface="Traditional Arabic" pitchFamily="18" charset="-78"/>
              </a:rPr>
              <a:t>عدم</a:t>
            </a:r>
            <a:r>
              <a:rPr lang="ar-EG" altLang="en-GB" sz="3600" b="1" i="1" dirty="0">
                <a:solidFill>
                  <a:srgbClr val="FFFF00"/>
                </a:solidFill>
                <a:latin typeface="Traditional Arabic" pitchFamily="18" charset="-78"/>
                <a:ea typeface="Arial" pitchFamily="34" charset="0"/>
                <a:cs typeface="Traditional Arabic" pitchFamily="18" charset="-78"/>
              </a:rPr>
              <a:t> </a:t>
            </a:r>
            <a:r>
              <a:rPr lang="ar-EG" altLang="en-GB" sz="3600" b="1" dirty="0">
                <a:solidFill>
                  <a:srgbClr val="FFFF00"/>
                </a:solidFill>
                <a:latin typeface="Traditional Arabic" pitchFamily="18" charset="-78"/>
                <a:ea typeface="Arial" pitchFamily="34" charset="0"/>
                <a:cs typeface="Traditional Arabic" pitchFamily="18" charset="-78"/>
              </a:rPr>
              <a:t>الرد</a:t>
            </a:r>
            <a:r>
              <a:rPr lang="ar-SA" altLang="en-GB" sz="3600" b="1" dirty="0">
                <a:solidFill>
                  <a:srgbClr val="FFFF00"/>
                </a:solidFill>
                <a:latin typeface="Traditional Arabic" pitchFamily="18" charset="-78"/>
                <a:ea typeface="Arial" pitchFamily="34" charset="0"/>
                <a:cs typeface="Traditional Arabic" pitchFamily="18" charset="-78"/>
              </a:rPr>
              <a:t>.</a:t>
            </a:r>
          </a:p>
          <a:p>
            <a:pPr algn="r" rtl="1">
              <a:defRPr/>
            </a:pPr>
            <a:endParaRPr lang="ar-BH" sz="3600" dirty="0">
              <a:solidFill>
                <a:srgbClr val="FFFF00"/>
              </a:solidFill>
              <a:latin typeface="Calibri" pitchFamily="34" charset="0"/>
              <a:ea typeface="Arial" pitchFamily="34" charset="0"/>
              <a:cs typeface="ae_AlMohanad" pitchFamily="18" charset="-78"/>
            </a:endParaRPr>
          </a:p>
        </p:txBody>
      </p:sp>
      <p:pic>
        <p:nvPicPr>
          <p:cNvPr id="124930" name="Picture 2" descr="http://t3.gstatic.com/images?q=tbn:ANd9GcQTtLctgw7CvdiaYfOthZBXhGR49xYqf-z4U9G_L4vO8mPIhtmxrw"/>
          <p:cNvPicPr>
            <a:picLocks noChangeAspect="1" noChangeArrowheads="1"/>
          </p:cNvPicPr>
          <p:nvPr/>
        </p:nvPicPr>
        <p:blipFill>
          <a:blip r:embed="rId2" cstate="print"/>
          <a:srcRect/>
          <a:stretch>
            <a:fillRect/>
          </a:stretch>
        </p:blipFill>
        <p:spPr bwMode="auto">
          <a:xfrm>
            <a:off x="1064508" y="2113309"/>
            <a:ext cx="3529012" cy="2357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495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Effect transition="in" filter="wipe(down)">
                                      <p:cBhvr>
                                        <p:cTn id="7" dur="500"/>
                                        <p:tgtEl>
                                          <p:spTgt spid="839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3972">
                                            <p:txEl>
                                              <p:pRg st="1" end="1"/>
                                            </p:txEl>
                                          </p:spTgt>
                                        </p:tgtEl>
                                        <p:attrNameLst>
                                          <p:attrName>style.visibility</p:attrName>
                                        </p:attrNameLst>
                                      </p:cBhvr>
                                      <p:to>
                                        <p:strVal val="visible"/>
                                      </p:to>
                                    </p:set>
                                    <p:animEffect transition="in" filter="wipe(down)">
                                      <p:cBhvr>
                                        <p:cTn id="12" dur="500"/>
                                        <p:tgtEl>
                                          <p:spTgt spid="839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7250" y="214314"/>
            <a:ext cx="3613490" cy="1015663"/>
          </a:xfrm>
          <a:prstGeom prst="rect">
            <a:avLst/>
          </a:prstGeom>
        </p:spPr>
        <p:txBody>
          <a:bodyPr wrap="none">
            <a:spAutoFit/>
          </a:bodyPr>
          <a:lstStyle/>
          <a:p>
            <a:pPr>
              <a:defRPr/>
            </a:pPr>
            <a:r>
              <a:rPr lang="ar-SA" altLang="en-GB" sz="6000" b="1" dirty="0">
                <a:solidFill>
                  <a:srgbClr val="FFFF00"/>
                </a:solidFill>
                <a:latin typeface="Traditional Arabic" pitchFamily="18" charset="-78"/>
                <a:ea typeface="+mj-ea"/>
                <a:cs typeface="Traditional Arabic" pitchFamily="18" charset="-78"/>
              </a:rPr>
              <a:t>ثانياً: حق الحماية</a:t>
            </a:r>
          </a:p>
        </p:txBody>
      </p:sp>
      <p:sp>
        <p:nvSpPr>
          <p:cNvPr id="51204" name="Rectangle 1"/>
          <p:cNvSpPr>
            <a:spLocks noChangeArrowheads="1"/>
          </p:cNvSpPr>
          <p:nvPr/>
        </p:nvSpPr>
        <p:spPr bwMode="auto">
          <a:xfrm>
            <a:off x="3397956" y="2879794"/>
            <a:ext cx="7958666" cy="3170099"/>
          </a:xfrm>
          <a:prstGeom prst="rect">
            <a:avLst/>
          </a:prstGeom>
          <a:noFill/>
          <a:ln w="9525">
            <a:noFill/>
            <a:miter lim="800000"/>
            <a:headEnd/>
            <a:tailEnd/>
          </a:ln>
        </p:spPr>
        <p:txBody>
          <a:bodyPr wrap="square" anchor="ctr">
            <a:spAutoFit/>
          </a:bodyPr>
          <a:lstStyle/>
          <a:p>
            <a:pPr algn="justLow" rtl="1" eaLnBrk="0" hangingPunct="0">
              <a:defRPr/>
            </a:pPr>
            <a:r>
              <a:rPr lang="ar-BH" sz="4000" b="1" dirty="0">
                <a:solidFill>
                  <a:srgbClr val="FFFF00"/>
                </a:solidFill>
                <a:latin typeface="Traditional Arabic" pitchFamily="18" charset="-78"/>
                <a:cs typeface="Traditional Arabic" pitchFamily="18" charset="-78"/>
              </a:rPr>
              <a:t>"إن مهمة الحماية الدولية تشمل منع الإعادة </a:t>
            </a:r>
            <a:r>
              <a:rPr lang="ar-BH" sz="4000" b="1" dirty="0" err="1">
                <a:solidFill>
                  <a:srgbClr val="FFFF00"/>
                </a:solidFill>
                <a:latin typeface="Traditional Arabic" pitchFamily="18" charset="-78"/>
                <a:cs typeface="Traditional Arabic" pitchFamily="18" charset="-78"/>
              </a:rPr>
              <a:t>القسرية</a:t>
            </a:r>
            <a:r>
              <a:rPr lang="ar-BH" sz="4000" b="1" dirty="0">
                <a:solidFill>
                  <a:srgbClr val="FFFF00"/>
                </a:solidFill>
                <a:latin typeface="Traditional Arabic" pitchFamily="18" charset="-78"/>
                <a:cs typeface="Traditional Arabic" pitchFamily="18" charset="-78"/>
              </a:rPr>
              <a:t> للاجئين، والمساعدة على </a:t>
            </a:r>
            <a:r>
              <a:rPr lang="ar-BH" sz="4000" b="1" dirty="0">
                <a:solidFill>
                  <a:schemeClr val="accent2">
                    <a:lumMod val="20000"/>
                    <a:lumOff val="80000"/>
                  </a:schemeClr>
                </a:solidFill>
                <a:latin typeface="Traditional Arabic" pitchFamily="18" charset="-78"/>
                <a:cs typeface="Traditional Arabic" pitchFamily="18" charset="-78"/>
              </a:rPr>
              <a:t>استقرار</a:t>
            </a:r>
            <a:r>
              <a:rPr lang="ar-BH" sz="4000" b="1" dirty="0">
                <a:solidFill>
                  <a:srgbClr val="FFFF00"/>
                </a:solidFill>
                <a:latin typeface="Traditional Arabic" pitchFamily="18" charset="-78"/>
                <a:cs typeface="Traditional Arabic" pitchFamily="18" charset="-78"/>
              </a:rPr>
              <a:t> اللاجئ عبر تسهيل الإجراءات وتقديم العون والمشورة القانونية، والترتيبات التي تضمن </a:t>
            </a:r>
            <a:r>
              <a:rPr lang="ar-BH" sz="4000" b="1" u="sng" dirty="0">
                <a:solidFill>
                  <a:schemeClr val="accent2">
                    <a:lumMod val="20000"/>
                    <a:lumOff val="80000"/>
                  </a:schemeClr>
                </a:solidFill>
                <a:latin typeface="Traditional Arabic" pitchFamily="18" charset="-78"/>
                <a:cs typeface="Traditional Arabic" pitchFamily="18" charset="-78"/>
              </a:rPr>
              <a:t>السلامة والأم</a:t>
            </a:r>
            <a:r>
              <a:rPr lang="ar-BH" sz="4000" b="1" dirty="0">
                <a:solidFill>
                  <a:schemeClr val="accent2">
                    <a:lumMod val="20000"/>
                    <a:lumOff val="80000"/>
                  </a:schemeClr>
                </a:solidFill>
                <a:latin typeface="Traditional Arabic" pitchFamily="18" charset="-78"/>
                <a:cs typeface="Traditional Arabic" pitchFamily="18" charset="-78"/>
              </a:rPr>
              <a:t>ن</a:t>
            </a:r>
            <a:r>
              <a:rPr lang="ar-BH" sz="4000" b="1" dirty="0">
                <a:solidFill>
                  <a:srgbClr val="FFFF00"/>
                </a:solidFill>
                <a:latin typeface="Traditional Arabic" pitchFamily="18" charset="-78"/>
                <a:cs typeface="Traditional Arabic" pitchFamily="18" charset="-78"/>
              </a:rPr>
              <a:t>، مع التشجيع على العودة الطوعية الآمنة حتى الاستقرار</a:t>
            </a:r>
            <a:endParaRPr lang="en-US" sz="2000" b="1" dirty="0">
              <a:solidFill>
                <a:srgbClr val="FFFF00"/>
              </a:solidFill>
              <a:latin typeface="Traditional Arabic" pitchFamily="18" charset="-78"/>
              <a:ea typeface="Scheherazade"/>
              <a:cs typeface="Traditional Arabic" pitchFamily="18" charset="-78"/>
            </a:endParaRPr>
          </a:p>
        </p:txBody>
      </p:sp>
      <p:pic>
        <p:nvPicPr>
          <p:cNvPr id="5" name="Picture 4" descr="حماية اللجوء.jpg"/>
          <p:cNvPicPr>
            <a:picLocks noChangeAspect="1"/>
          </p:cNvPicPr>
          <p:nvPr/>
        </p:nvPicPr>
        <p:blipFill>
          <a:blip r:embed="rId2" cstate="print"/>
          <a:stretch>
            <a:fillRect/>
          </a:stretch>
        </p:blipFill>
        <p:spPr>
          <a:xfrm>
            <a:off x="315882" y="2762835"/>
            <a:ext cx="2686962" cy="2768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797" name="مستطيل 5"/>
          <p:cNvSpPr>
            <a:spLocks noChangeArrowheads="1"/>
          </p:cNvSpPr>
          <p:nvPr/>
        </p:nvSpPr>
        <p:spPr bwMode="auto">
          <a:xfrm>
            <a:off x="5480050" y="1361907"/>
            <a:ext cx="6000750" cy="1077913"/>
          </a:xfrm>
          <a:prstGeom prst="rect">
            <a:avLst/>
          </a:prstGeom>
          <a:noFill/>
          <a:ln w="9525">
            <a:noFill/>
            <a:miter lim="800000"/>
            <a:headEnd/>
            <a:tailEnd/>
          </a:ln>
        </p:spPr>
        <p:txBody>
          <a:bodyPr>
            <a:spAutoFit/>
          </a:bodyPr>
          <a:lstStyle/>
          <a:p>
            <a:pPr algn="r" rtl="1"/>
            <a:r>
              <a:rPr lang="ar-BH" sz="3200" b="1" dirty="0">
                <a:latin typeface="Traditional Arabic" pitchFamily="18" charset="-78"/>
                <a:cs typeface="Traditional Arabic" pitchFamily="18" charset="-78"/>
              </a:rPr>
              <a:t>نصت المادة الثامنة في النظام الأساسي للمفوضية العليا لشؤون اللاجئين على: </a:t>
            </a:r>
            <a:endParaRPr lang="ar-BH" sz="3200" b="1" dirty="0"/>
          </a:p>
        </p:txBody>
      </p:sp>
    </p:spTree>
    <p:extLst>
      <p:ext uri="{BB962C8B-B14F-4D97-AF65-F5344CB8AC3E}">
        <p14:creationId xmlns:p14="http://schemas.microsoft.com/office/powerpoint/2010/main" val="23340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ipe(down)">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wipe(down)">
                                      <p:cBhvr>
                                        <p:cTn id="1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3379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a:spLocks noChangeArrowheads="1"/>
          </p:cNvSpPr>
          <p:nvPr/>
        </p:nvSpPr>
        <p:spPr bwMode="auto">
          <a:xfrm>
            <a:off x="2027237" y="2117372"/>
            <a:ext cx="8501063" cy="3970338"/>
          </a:xfrm>
          <a:prstGeom prst="rect">
            <a:avLst/>
          </a:prstGeom>
          <a:noFill/>
          <a:ln w="9525">
            <a:noFill/>
            <a:miter lim="800000"/>
            <a:headEnd/>
            <a:tailEnd/>
          </a:ln>
        </p:spPr>
        <p:txBody>
          <a:bodyPr>
            <a:spAutoFit/>
          </a:bodyPr>
          <a:lstStyle/>
          <a:p>
            <a:pPr algn="r" rtl="1"/>
            <a:endParaRPr lang="ar-BH" sz="2800" b="1" dirty="0">
              <a:solidFill>
                <a:schemeClr val="accent3">
                  <a:lumMod val="20000"/>
                  <a:lumOff val="80000"/>
                </a:schemeClr>
              </a:solidFill>
              <a:latin typeface="Traditional Arabic" pitchFamily="18" charset="-78"/>
              <a:cs typeface="Traditional Arabic" pitchFamily="18" charset="-78"/>
            </a:endParaRPr>
          </a:p>
          <a:p>
            <a:pPr algn="r" rtl="1"/>
            <a:r>
              <a:rPr lang="ar-BH" sz="2800" b="1" dirty="0">
                <a:solidFill>
                  <a:schemeClr val="accent3">
                    <a:lumMod val="20000"/>
                    <a:lumOff val="80000"/>
                  </a:schemeClr>
                </a:solidFill>
                <a:latin typeface="Traditional Arabic" pitchFamily="18" charset="-78"/>
                <a:cs typeface="Traditional Arabic" pitchFamily="18" charset="-78"/>
              </a:rPr>
              <a:t>- حرية ممارسة الدين والتعليم الديني .</a:t>
            </a:r>
          </a:p>
          <a:p>
            <a:pPr algn="r" rtl="1"/>
            <a:r>
              <a:rPr lang="ar-BH" sz="2800" b="1" dirty="0">
                <a:solidFill>
                  <a:schemeClr val="accent3">
                    <a:lumMod val="20000"/>
                    <a:lumOff val="80000"/>
                  </a:schemeClr>
                </a:solidFill>
                <a:latin typeface="Traditional Arabic" pitchFamily="18" charset="-78"/>
                <a:cs typeface="Traditional Arabic" pitchFamily="18" charset="-78"/>
              </a:rPr>
              <a:t>- حرية الوصول الى القضاء والحصول على المساعدة القضائية .</a:t>
            </a:r>
          </a:p>
          <a:p>
            <a:pPr algn="r" rtl="1"/>
            <a:r>
              <a:rPr lang="ar-BH" sz="2800" b="1" dirty="0">
                <a:solidFill>
                  <a:schemeClr val="accent3">
                    <a:lumMod val="20000"/>
                    <a:lumOff val="80000"/>
                  </a:schemeClr>
                </a:solidFill>
                <a:latin typeface="Traditional Arabic" pitchFamily="18" charset="-78"/>
                <a:cs typeface="Traditional Arabic" pitchFamily="18" charset="-78"/>
              </a:rPr>
              <a:t>- الحصول على التعليم الابتدائي .</a:t>
            </a:r>
          </a:p>
          <a:p>
            <a:pPr algn="r" rtl="1"/>
            <a:r>
              <a:rPr lang="ar-BH" sz="2800" b="1" dirty="0">
                <a:solidFill>
                  <a:schemeClr val="accent3">
                    <a:lumMod val="20000"/>
                    <a:lumOff val="80000"/>
                  </a:schemeClr>
                </a:solidFill>
                <a:latin typeface="Traditional Arabic" pitchFamily="18" charset="-78"/>
                <a:cs typeface="Traditional Arabic" pitchFamily="18" charset="-78"/>
              </a:rPr>
              <a:t>- الحصول على الإغاثة والمساعدة .</a:t>
            </a:r>
          </a:p>
          <a:p>
            <a:pPr algn="r" rtl="1"/>
            <a:r>
              <a:rPr lang="ar-BH" sz="2800" b="1" dirty="0">
                <a:solidFill>
                  <a:schemeClr val="accent3">
                    <a:lumMod val="20000"/>
                    <a:lumOff val="80000"/>
                  </a:schemeClr>
                </a:solidFill>
                <a:latin typeface="Traditional Arabic" pitchFamily="18" charset="-78"/>
                <a:cs typeface="Traditional Arabic" pitchFamily="18" charset="-78"/>
              </a:rPr>
              <a:t>- الحماية عن طريق الضمان الاجتماعي .</a:t>
            </a:r>
          </a:p>
          <a:p>
            <a:pPr algn="r" rtl="1"/>
            <a:r>
              <a:rPr lang="ar-BH" sz="2800" b="1" dirty="0">
                <a:solidFill>
                  <a:schemeClr val="accent3">
                    <a:lumMod val="20000"/>
                    <a:lumOff val="80000"/>
                  </a:schemeClr>
                </a:solidFill>
                <a:latin typeface="Traditional Arabic" pitchFamily="18" charset="-78"/>
                <a:cs typeface="Traditional Arabic" pitchFamily="18" charset="-78"/>
              </a:rPr>
              <a:t>- حماية حقوق الملكية الفردية مثل الاختراعات والمعاملات التجارية .</a:t>
            </a:r>
          </a:p>
          <a:p>
            <a:pPr algn="r" rtl="1"/>
            <a:r>
              <a:rPr lang="ar-BH" sz="2800" b="1" dirty="0">
                <a:solidFill>
                  <a:schemeClr val="accent3">
                    <a:lumMod val="20000"/>
                    <a:lumOff val="80000"/>
                  </a:schemeClr>
                </a:solidFill>
                <a:latin typeface="Traditional Arabic" pitchFamily="18" charset="-78"/>
                <a:cs typeface="Traditional Arabic" pitchFamily="18" charset="-78"/>
              </a:rPr>
              <a:t>- حماية الأعمال الثقافية والفنية والعلمية .</a:t>
            </a:r>
          </a:p>
          <a:p>
            <a:pPr algn="r" rtl="1"/>
            <a:r>
              <a:rPr lang="ar-BH" sz="2800" b="1" dirty="0">
                <a:solidFill>
                  <a:schemeClr val="accent3">
                    <a:lumMod val="20000"/>
                    <a:lumOff val="80000"/>
                  </a:schemeClr>
                </a:solidFill>
                <a:latin typeface="Traditional Arabic" pitchFamily="18" charset="-78"/>
                <a:cs typeface="Traditional Arabic" pitchFamily="18" charset="-78"/>
              </a:rPr>
              <a:t>- المساواة بالمعاملة من قبل سلطات الضرائب .</a:t>
            </a:r>
          </a:p>
        </p:txBody>
      </p:sp>
      <p:sp>
        <p:nvSpPr>
          <p:cNvPr id="5" name="مستطيل 4"/>
          <p:cNvSpPr/>
          <p:nvPr/>
        </p:nvSpPr>
        <p:spPr>
          <a:xfrm>
            <a:off x="1524000" y="188640"/>
            <a:ext cx="9004300" cy="1631216"/>
          </a:xfrm>
          <a:prstGeom prst="rect">
            <a:avLst/>
          </a:prstGeom>
        </p:spPr>
        <p:txBody>
          <a:bodyPr>
            <a:spAutoFit/>
          </a:bodyPr>
          <a:lstStyle/>
          <a:p>
            <a:pPr algn="ctr" rtl="1">
              <a:defRPr/>
            </a:pPr>
            <a:r>
              <a:rPr lang="ar-SA" sz="3600" b="1" dirty="0">
                <a:solidFill>
                  <a:srgbClr val="FFFF00"/>
                </a:solidFill>
                <a:latin typeface="Traditional Arabic" pitchFamily="18" charset="-78"/>
                <a:ea typeface="Arial" pitchFamily="34" charset="0"/>
                <a:cs typeface="Traditional Arabic" pitchFamily="18" charset="-78"/>
              </a:rPr>
              <a:t>ثالثاً: </a:t>
            </a:r>
            <a:r>
              <a:rPr lang="ar-EG" altLang="en-GB" sz="3600" b="1" dirty="0">
                <a:latin typeface="Traditional Arabic" pitchFamily="18" charset="-78"/>
                <a:ea typeface="Arial" pitchFamily="34" charset="0"/>
                <a:cs typeface="Traditional Arabic" pitchFamily="18" charset="-78"/>
              </a:rPr>
              <a:t>عدم التمييز</a:t>
            </a:r>
            <a:r>
              <a:rPr lang="ar-SA" altLang="en-GB" sz="3600" b="1" dirty="0">
                <a:latin typeface="Traditional Arabic" pitchFamily="18" charset="-78"/>
                <a:ea typeface="Arial" pitchFamily="34" charset="0"/>
                <a:cs typeface="Traditional Arabic" pitchFamily="18" charset="-78"/>
              </a:rPr>
              <a:t>:</a:t>
            </a:r>
            <a:endParaRPr lang="ar-BH" altLang="en-GB" sz="3600" b="1" dirty="0">
              <a:latin typeface="Traditional Arabic" pitchFamily="18" charset="-78"/>
              <a:ea typeface="Arial" pitchFamily="34" charset="0"/>
              <a:cs typeface="Traditional Arabic" pitchFamily="18" charset="-78"/>
            </a:endParaRPr>
          </a:p>
          <a:p>
            <a:pPr algn="ctr" rtl="1">
              <a:defRPr/>
            </a:pPr>
            <a:r>
              <a:rPr lang="ar-BH" sz="3200" b="1" dirty="0">
                <a:solidFill>
                  <a:srgbClr val="FFFF00"/>
                </a:solidFill>
                <a:latin typeface="Traditional Arabic" pitchFamily="18" charset="-78"/>
                <a:cs typeface="Traditional Arabic" pitchFamily="18" charset="-78"/>
              </a:rPr>
              <a:t>يجب معاملة اللاجئين بنفس معاملة مواطني </a:t>
            </a:r>
          </a:p>
          <a:p>
            <a:pPr algn="ctr" rtl="1">
              <a:defRPr/>
            </a:pPr>
            <a:r>
              <a:rPr lang="ar-BH" sz="3200" b="1" dirty="0">
                <a:solidFill>
                  <a:srgbClr val="FFFF00"/>
                </a:solidFill>
                <a:latin typeface="Traditional Arabic" pitchFamily="18" charset="-78"/>
                <a:cs typeface="Traditional Arabic" pitchFamily="18" charset="-78"/>
              </a:rPr>
              <a:t>الدولة التي تستقبل اللاجئين من حيث الحقوق التالية :</a:t>
            </a:r>
          </a:p>
        </p:txBody>
      </p:sp>
    </p:spTree>
    <p:extLst>
      <p:ext uri="{BB962C8B-B14F-4D97-AF65-F5344CB8AC3E}">
        <p14:creationId xmlns:p14="http://schemas.microsoft.com/office/powerpoint/2010/main" val="6101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diamond(in)">
                                      <p:cBhvr>
                                        <p:cTn id="43" dur="2000"/>
                                        <p:tgtEl>
                                          <p:spTgt spid="4">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blinds(horizontal)">
                                      <p:cBhvr>
                                        <p:cTn id="4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6"/>
          <p:cNvSpPr>
            <a:spLocks noChangeArrowheads="1"/>
          </p:cNvSpPr>
          <p:nvPr/>
        </p:nvSpPr>
        <p:spPr bwMode="auto">
          <a:xfrm>
            <a:off x="4233333" y="1214422"/>
            <a:ext cx="7507111" cy="4247317"/>
          </a:xfrm>
          <a:prstGeom prst="rect">
            <a:avLst/>
          </a:prstGeom>
          <a:noFill/>
          <a:ln w="9525">
            <a:noFill/>
            <a:miter lim="800000"/>
            <a:headEnd/>
            <a:tailEnd/>
          </a:ln>
        </p:spPr>
        <p:txBody>
          <a:bodyPr wrap="square">
            <a:spAutoFit/>
          </a:bodyPr>
          <a:lstStyle/>
          <a:p>
            <a:pPr algn="r" rtl="1">
              <a:defRPr/>
            </a:pPr>
            <a:r>
              <a:rPr lang="ar-SA" altLang="en-GB" sz="5400" b="1" dirty="0">
                <a:latin typeface="Traditional Arabic" pitchFamily="18" charset="-78"/>
                <a:ea typeface="Arial" pitchFamily="34" charset="0"/>
                <a:cs typeface="Traditional Arabic" pitchFamily="18" charset="-78"/>
              </a:rPr>
              <a:t>رابعاً:</a:t>
            </a:r>
            <a:r>
              <a:rPr lang="ar-EG" altLang="en-GB" sz="5400" b="1" dirty="0">
                <a:latin typeface="Traditional Arabic" pitchFamily="18" charset="-78"/>
                <a:ea typeface="Arial" pitchFamily="34" charset="0"/>
                <a:cs typeface="Traditional Arabic" pitchFamily="18" charset="-78"/>
              </a:rPr>
              <a:t> حرية الحركة</a:t>
            </a:r>
            <a:endParaRPr lang="ar-BH" altLang="en-GB" sz="5400" b="1" dirty="0">
              <a:latin typeface="Traditional Arabic" pitchFamily="18" charset="-78"/>
              <a:ea typeface="Arial" pitchFamily="34" charset="0"/>
              <a:cs typeface="Traditional Arabic" pitchFamily="18" charset="-78"/>
            </a:endParaRPr>
          </a:p>
          <a:p>
            <a:pPr algn="r" rtl="1">
              <a:defRPr/>
            </a:pPr>
            <a:r>
              <a:rPr lang="ar-BH" sz="5400" b="1" dirty="0">
                <a:solidFill>
                  <a:srgbClr val="002060"/>
                </a:solidFill>
                <a:latin typeface="Traditional Arabic" pitchFamily="18" charset="-78"/>
                <a:cs typeface="Traditional Arabic" pitchFamily="18" charset="-78"/>
              </a:rPr>
              <a:t> </a:t>
            </a:r>
            <a:r>
              <a:rPr lang="ar-BH" sz="5400" b="1" dirty="0">
                <a:solidFill>
                  <a:srgbClr val="FFFF00"/>
                </a:solidFill>
                <a:latin typeface="Traditional Arabic" pitchFamily="18" charset="-78"/>
                <a:cs typeface="Traditional Arabic" pitchFamily="18" charset="-78"/>
              </a:rPr>
              <a:t>يجب منح كافة اللاجئين أوراق إثبات هوية ووثائق سفر تمكنهم من السفر خارج البلد</a:t>
            </a:r>
            <a:r>
              <a:rPr lang="ar-SA" altLang="en-GB" sz="5400" b="1" dirty="0">
                <a:solidFill>
                  <a:srgbClr val="FFFF00"/>
                </a:solidFill>
                <a:latin typeface="Traditional Arabic" pitchFamily="18" charset="-78"/>
                <a:ea typeface="Arial" pitchFamily="34" charset="0"/>
                <a:cs typeface="Traditional Arabic" pitchFamily="18" charset="-78"/>
              </a:rPr>
              <a:t>.</a:t>
            </a:r>
          </a:p>
          <a:p>
            <a:pPr>
              <a:defRPr/>
            </a:pPr>
            <a:endParaRPr lang="ar-BH" sz="5400" dirty="0">
              <a:latin typeface="Traditional Arabic" pitchFamily="18" charset="-78"/>
              <a:ea typeface="Arial" pitchFamily="34" charset="0"/>
              <a:cs typeface="Traditional Arabic" pitchFamily="18" charset="-78"/>
            </a:endParaRPr>
          </a:p>
        </p:txBody>
      </p:sp>
      <p:pic>
        <p:nvPicPr>
          <p:cNvPr id="6" name="Picture 2" descr="http://t2.gstatic.com/images?q=tbn:ANd9GcR5rtEO3-A3C_KImX4-mtP2SEOJcPuAayKzmWkCyZ_XC6vdoM2G4A"/>
          <p:cNvPicPr>
            <a:picLocks noChangeAspect="1" noChangeArrowheads="1"/>
          </p:cNvPicPr>
          <p:nvPr/>
        </p:nvPicPr>
        <p:blipFill>
          <a:blip r:embed="rId2" cstate="print"/>
          <a:srcRect/>
          <a:stretch>
            <a:fillRect/>
          </a:stretch>
        </p:blipFill>
        <p:spPr bwMode="auto">
          <a:xfrm>
            <a:off x="381422" y="1428484"/>
            <a:ext cx="4418331" cy="3497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890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animEffect transition="in" filter="wipe(down)">
                                      <p:cBhvr>
                                        <p:cTn id="7" dur="580">
                                          <p:stCondLst>
                                            <p:cond delay="0"/>
                                          </p:stCondLst>
                                        </p:cTn>
                                        <p:tgtEl>
                                          <p:spTgt spid="67589">
                                            <p:txEl>
                                              <p:pRg st="0" end="0"/>
                                            </p:txEl>
                                          </p:spTgt>
                                        </p:tgtEl>
                                      </p:cBhvr>
                                    </p:animEffect>
                                    <p:anim calcmode="lin" valueType="num">
                                      <p:cBhvr>
                                        <p:cTn id="8" dur="1822" tmFilter="0,0; 0.14,0.36; 0.43,0.73; 0.71,0.91; 1.0,1.0">
                                          <p:stCondLst>
                                            <p:cond delay="0"/>
                                          </p:stCondLst>
                                        </p:cTn>
                                        <p:tgtEl>
                                          <p:spTgt spid="6758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758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758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758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758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7589">
                                            <p:txEl>
                                              <p:pRg st="0" end="0"/>
                                            </p:txEl>
                                          </p:spTgt>
                                        </p:tgtEl>
                                      </p:cBhvr>
                                      <p:to x="100000" y="60000"/>
                                    </p:animScale>
                                    <p:animScale>
                                      <p:cBhvr>
                                        <p:cTn id="14" dur="166" decel="50000">
                                          <p:stCondLst>
                                            <p:cond delay="676"/>
                                          </p:stCondLst>
                                        </p:cTn>
                                        <p:tgtEl>
                                          <p:spTgt spid="67589">
                                            <p:txEl>
                                              <p:pRg st="0" end="0"/>
                                            </p:txEl>
                                          </p:spTgt>
                                        </p:tgtEl>
                                      </p:cBhvr>
                                      <p:to x="100000" y="100000"/>
                                    </p:animScale>
                                    <p:animScale>
                                      <p:cBhvr>
                                        <p:cTn id="15" dur="26">
                                          <p:stCondLst>
                                            <p:cond delay="1312"/>
                                          </p:stCondLst>
                                        </p:cTn>
                                        <p:tgtEl>
                                          <p:spTgt spid="67589">
                                            <p:txEl>
                                              <p:pRg st="0" end="0"/>
                                            </p:txEl>
                                          </p:spTgt>
                                        </p:tgtEl>
                                      </p:cBhvr>
                                      <p:to x="100000" y="80000"/>
                                    </p:animScale>
                                    <p:animScale>
                                      <p:cBhvr>
                                        <p:cTn id="16" dur="166" decel="50000">
                                          <p:stCondLst>
                                            <p:cond delay="1338"/>
                                          </p:stCondLst>
                                        </p:cTn>
                                        <p:tgtEl>
                                          <p:spTgt spid="67589">
                                            <p:txEl>
                                              <p:pRg st="0" end="0"/>
                                            </p:txEl>
                                          </p:spTgt>
                                        </p:tgtEl>
                                      </p:cBhvr>
                                      <p:to x="100000" y="100000"/>
                                    </p:animScale>
                                    <p:animScale>
                                      <p:cBhvr>
                                        <p:cTn id="17" dur="26">
                                          <p:stCondLst>
                                            <p:cond delay="1642"/>
                                          </p:stCondLst>
                                        </p:cTn>
                                        <p:tgtEl>
                                          <p:spTgt spid="67589">
                                            <p:txEl>
                                              <p:pRg st="0" end="0"/>
                                            </p:txEl>
                                          </p:spTgt>
                                        </p:tgtEl>
                                      </p:cBhvr>
                                      <p:to x="100000" y="90000"/>
                                    </p:animScale>
                                    <p:animScale>
                                      <p:cBhvr>
                                        <p:cTn id="18" dur="166" decel="50000">
                                          <p:stCondLst>
                                            <p:cond delay="1668"/>
                                          </p:stCondLst>
                                        </p:cTn>
                                        <p:tgtEl>
                                          <p:spTgt spid="67589">
                                            <p:txEl>
                                              <p:pRg st="0" end="0"/>
                                            </p:txEl>
                                          </p:spTgt>
                                        </p:tgtEl>
                                      </p:cBhvr>
                                      <p:to x="100000" y="100000"/>
                                    </p:animScale>
                                    <p:animScale>
                                      <p:cBhvr>
                                        <p:cTn id="19" dur="26">
                                          <p:stCondLst>
                                            <p:cond delay="1808"/>
                                          </p:stCondLst>
                                        </p:cTn>
                                        <p:tgtEl>
                                          <p:spTgt spid="67589">
                                            <p:txEl>
                                              <p:pRg st="0" end="0"/>
                                            </p:txEl>
                                          </p:spTgt>
                                        </p:tgtEl>
                                      </p:cBhvr>
                                      <p:to x="100000" y="95000"/>
                                    </p:animScale>
                                    <p:animScale>
                                      <p:cBhvr>
                                        <p:cTn id="20" dur="166" decel="50000">
                                          <p:stCondLst>
                                            <p:cond delay="1834"/>
                                          </p:stCondLst>
                                        </p:cTn>
                                        <p:tgtEl>
                                          <p:spTgt spid="6758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7589">
                                            <p:txEl>
                                              <p:pRg st="1" end="1"/>
                                            </p:txEl>
                                          </p:spTgt>
                                        </p:tgtEl>
                                        <p:attrNameLst>
                                          <p:attrName>style.visibility</p:attrName>
                                        </p:attrNameLst>
                                      </p:cBhvr>
                                      <p:to>
                                        <p:strVal val="visible"/>
                                      </p:to>
                                    </p:set>
                                    <p:animEffect transition="in" filter="wipe(down)">
                                      <p:cBhvr>
                                        <p:cTn id="25" dur="500"/>
                                        <p:tgtEl>
                                          <p:spTgt spid="675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313568" y="673278"/>
            <a:ext cx="9358313" cy="1754187"/>
          </a:xfrm>
          <a:prstGeom prst="rect">
            <a:avLst/>
          </a:prstGeom>
        </p:spPr>
        <p:txBody>
          <a:bodyPr>
            <a:spAutoFit/>
          </a:bodyPr>
          <a:lstStyle/>
          <a:p>
            <a:pPr algn="r" rtl="1">
              <a:defRPr/>
            </a:pPr>
            <a:r>
              <a:rPr lang="ar-SA" altLang="en-GB" sz="5400" b="1" dirty="0">
                <a:solidFill>
                  <a:srgbClr val="FFFF00"/>
                </a:solidFill>
                <a:latin typeface="Traditional Arabic" pitchFamily="18" charset="-78"/>
                <a:ea typeface="Arial" pitchFamily="34" charset="0"/>
                <a:cs typeface="Traditional Arabic" pitchFamily="18" charset="-78"/>
              </a:rPr>
              <a:t>خامساً:</a:t>
            </a:r>
            <a:r>
              <a:rPr lang="ar-EG" altLang="en-GB" sz="5400" b="1" dirty="0">
                <a:solidFill>
                  <a:srgbClr val="FFFF00"/>
                </a:solidFill>
                <a:latin typeface="Traditional Arabic" pitchFamily="18" charset="-78"/>
                <a:ea typeface="Arial" pitchFamily="34" charset="0"/>
                <a:cs typeface="Traditional Arabic" pitchFamily="18" charset="-78"/>
              </a:rPr>
              <a:t> </a:t>
            </a:r>
            <a:r>
              <a:rPr lang="ar-EG" altLang="en-GB" sz="5400" b="1" dirty="0">
                <a:latin typeface="Traditional Arabic" pitchFamily="18" charset="-78"/>
                <a:ea typeface="Arial" pitchFamily="34" charset="0"/>
                <a:cs typeface="Traditional Arabic" pitchFamily="18" charset="-78"/>
              </a:rPr>
              <a:t>العمل</a:t>
            </a:r>
            <a:r>
              <a:rPr lang="ar-SA" altLang="en-GB" sz="5400" b="1" dirty="0">
                <a:latin typeface="Traditional Arabic" pitchFamily="18" charset="-78"/>
                <a:ea typeface="Arial" pitchFamily="34" charset="0"/>
                <a:cs typeface="Traditional Arabic" pitchFamily="18" charset="-78"/>
              </a:rPr>
              <a:t>.</a:t>
            </a:r>
          </a:p>
          <a:p>
            <a:pPr algn="r" rtl="1">
              <a:defRPr/>
            </a:pPr>
            <a:r>
              <a:rPr lang="ar-SA" altLang="en-GB" sz="5400" b="1" dirty="0">
                <a:solidFill>
                  <a:srgbClr val="FFFF00"/>
                </a:solidFill>
                <a:latin typeface="Traditional Arabic" pitchFamily="18" charset="-78"/>
                <a:ea typeface="Arial" pitchFamily="34" charset="0"/>
                <a:cs typeface="Traditional Arabic" pitchFamily="18" charset="-78"/>
              </a:rPr>
              <a:t>سادساً: </a:t>
            </a:r>
            <a:r>
              <a:rPr lang="ar-SA" altLang="en-GB" sz="5400" b="1" dirty="0">
                <a:latin typeface="Traditional Arabic" pitchFamily="18" charset="-78"/>
                <a:ea typeface="Arial" pitchFamily="34" charset="0"/>
                <a:cs typeface="Traditional Arabic" pitchFamily="18" charset="-78"/>
              </a:rPr>
              <a:t>الحق في السكن.</a:t>
            </a:r>
          </a:p>
        </p:txBody>
      </p:sp>
      <p:pic>
        <p:nvPicPr>
          <p:cNvPr id="36867" name="صورة 4" descr="R3RCAE0OJEOCAXUY6LKCA86JLJ6CARAEN2RCA4ZCYUGCANPD2OECAZL9DQUCAY8TMHNCARSKQV3CAY9BCF5CA5NQQ35CAABCX2WCACQEY5GCA05NXT2CAPMPNMZCAU1HQO2CAEO140ZCA8G2TUACA7FV91V.jpg"/>
          <p:cNvPicPr>
            <a:picLocks noChangeAspect="1"/>
          </p:cNvPicPr>
          <p:nvPr/>
        </p:nvPicPr>
        <p:blipFill>
          <a:blip r:embed="rId2" cstate="print"/>
          <a:srcRect/>
          <a:stretch>
            <a:fillRect/>
          </a:stretch>
        </p:blipFill>
        <p:spPr bwMode="auto">
          <a:xfrm>
            <a:off x="1659366" y="2884311"/>
            <a:ext cx="4571046" cy="3042356"/>
          </a:xfrm>
          <a:prstGeom prst="rect">
            <a:avLst/>
          </a:prstGeom>
          <a:ln>
            <a:noFill/>
          </a:ln>
          <a:effectLst>
            <a:outerShdw blurRad="292100" dist="139700" dir="2700000" algn="tl" rotWithShape="0">
              <a:srgbClr val="333333">
                <a:alpha val="65000"/>
              </a:srgbClr>
            </a:outerShdw>
          </a:effectLst>
        </p:spPr>
      </p:pic>
      <p:pic>
        <p:nvPicPr>
          <p:cNvPr id="36868" name="صورة 5" descr="مخيم 1.bmp"/>
          <p:cNvPicPr>
            <a:picLocks noChangeAspect="1"/>
          </p:cNvPicPr>
          <p:nvPr/>
        </p:nvPicPr>
        <p:blipFill>
          <a:blip r:embed="rId3" cstate="print"/>
          <a:srcRect/>
          <a:stretch>
            <a:fillRect/>
          </a:stretch>
        </p:blipFill>
        <p:spPr bwMode="auto">
          <a:xfrm>
            <a:off x="6784622" y="2884311"/>
            <a:ext cx="4518557" cy="3042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339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179" y="2538827"/>
            <a:ext cx="5877296" cy="4206006"/>
          </a:xfrm>
          <a:prstGeom prst="rect">
            <a:avLst/>
          </a:prstGeom>
        </p:spPr>
      </p:pic>
      <p:sp>
        <p:nvSpPr>
          <p:cNvPr id="67589" name="AutoShape 5">
            <a:extLst>
              <a:ext uri="{FF2B5EF4-FFF2-40B4-BE49-F238E27FC236}">
                <a16:creationId xmlns:a16="http://schemas.microsoft.com/office/drawing/2014/main" id="{1E39CAA0-204A-42F6-8BC3-956A155B08CC}"/>
              </a:ext>
            </a:extLst>
          </p:cNvPr>
          <p:cNvSpPr>
            <a:spLocks noChangeArrowheads="1"/>
          </p:cNvSpPr>
          <p:nvPr/>
        </p:nvSpPr>
        <p:spPr bwMode="auto">
          <a:xfrm>
            <a:off x="2194560" y="2636324"/>
            <a:ext cx="3407797" cy="3629721"/>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BH" altLang="ar-BH">
              <a:latin typeface="Verdana" panose="020B0604030504040204" pitchFamily="34" charset="0"/>
            </a:endParaRPr>
          </a:p>
        </p:txBody>
      </p:sp>
      <p:sp>
        <p:nvSpPr>
          <p:cNvPr id="67591" name="Freeform 7">
            <a:extLst>
              <a:ext uri="{FF2B5EF4-FFF2-40B4-BE49-F238E27FC236}">
                <a16:creationId xmlns:a16="http://schemas.microsoft.com/office/drawing/2014/main" id="{FAA2F083-1247-4F49-A5EF-1186709CCA09}"/>
              </a:ext>
            </a:extLst>
          </p:cNvPr>
          <p:cNvSpPr>
            <a:spLocks/>
          </p:cNvSpPr>
          <p:nvPr/>
        </p:nvSpPr>
        <p:spPr bwMode="gray">
          <a:xfrm flipH="1">
            <a:off x="1084415" y="1671747"/>
            <a:ext cx="1363304" cy="2429246"/>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ar-BH"/>
          </a:p>
        </p:txBody>
      </p:sp>
      <p:sp>
        <p:nvSpPr>
          <p:cNvPr id="67592" name="AutoShape 8">
            <a:extLst>
              <a:ext uri="{FF2B5EF4-FFF2-40B4-BE49-F238E27FC236}">
                <a16:creationId xmlns:a16="http://schemas.microsoft.com/office/drawing/2014/main" id="{3F5D4055-7362-44D3-B162-8D02DF718F42}"/>
              </a:ext>
            </a:extLst>
          </p:cNvPr>
          <p:cNvSpPr>
            <a:spLocks noChangeAspect="1" noChangeArrowheads="1" noTextEdit="1"/>
          </p:cNvSpPr>
          <p:nvPr/>
        </p:nvSpPr>
        <p:spPr bwMode="gray">
          <a:xfrm flipH="1">
            <a:off x="6392864" y="385885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BH"/>
          </a:p>
        </p:txBody>
      </p:sp>
      <p:sp>
        <p:nvSpPr>
          <p:cNvPr id="2" name="Rectangle 1">
            <a:extLst>
              <a:ext uri="{FF2B5EF4-FFF2-40B4-BE49-F238E27FC236}">
                <a16:creationId xmlns:a16="http://schemas.microsoft.com/office/drawing/2014/main" id="{F5E630BE-57B3-4A36-AE00-C828E07BE2CC}"/>
              </a:ext>
            </a:extLst>
          </p:cNvPr>
          <p:cNvSpPr/>
          <p:nvPr/>
        </p:nvSpPr>
        <p:spPr>
          <a:xfrm>
            <a:off x="2342210" y="2952355"/>
            <a:ext cx="2834170" cy="2800767"/>
          </a:xfrm>
          <a:prstGeom prst="rect">
            <a:avLst/>
          </a:prstGeom>
        </p:spPr>
        <p:txBody>
          <a:bodyPr wrap="square">
            <a:spAutoFit/>
          </a:bodyPr>
          <a:lstStyle/>
          <a:p>
            <a:pPr algn="ctr"/>
            <a:r>
              <a:rPr lang="ar-BH" sz="4400" b="1" dirty="0">
                <a:solidFill>
                  <a:schemeClr val="accent3">
                    <a:lumMod val="40000"/>
                    <a:lumOff val="60000"/>
                  </a:schemeClr>
                </a:solidFill>
                <a:latin typeface="Traditional Arabic" pitchFamily="18" charset="-78"/>
                <a:cs typeface="Traditional Arabic" pitchFamily="18" charset="-78"/>
              </a:rPr>
              <a:t>اللاجئون الوحيدون الذين لم يتمكنوا من الرجوع لبيوتهم</a:t>
            </a:r>
            <a:endParaRPr lang="en-US" sz="4400" b="1" dirty="0">
              <a:solidFill>
                <a:schemeClr val="accent3">
                  <a:lumMod val="40000"/>
                  <a:lumOff val="60000"/>
                </a:schemeClr>
              </a:solidFill>
              <a:latin typeface="Traditional Arabic" pitchFamily="18" charset="-78"/>
              <a:cs typeface="Traditional Arabic" pitchFamily="18" charset="-78"/>
            </a:endParaRPr>
          </a:p>
        </p:txBody>
      </p:sp>
      <p:sp>
        <p:nvSpPr>
          <p:cNvPr id="18" name="Text Box 8"/>
          <p:cNvSpPr txBox="1">
            <a:spLocks noChangeArrowheads="1"/>
          </p:cNvSpPr>
          <p:nvPr/>
        </p:nvSpPr>
        <p:spPr bwMode="auto">
          <a:xfrm rot="439771">
            <a:off x="2023574" y="367360"/>
            <a:ext cx="6819900" cy="923330"/>
          </a:xfrm>
          <a:prstGeom prst="rect">
            <a:avLst/>
          </a:prstGeom>
          <a:noFill/>
          <a:ln w="9525">
            <a:solidFill>
              <a:schemeClr val="accent1">
                <a:lumMod val="60000"/>
                <a:lumOff val="40000"/>
              </a:schemeClr>
            </a:solidFill>
            <a:miter lim="800000"/>
            <a:headEnd/>
            <a:tailEnd/>
          </a:ln>
          <a:effectLst/>
          <a:scene3d>
            <a:camera prst="isometricOffAxis1Right"/>
            <a:lightRig rig="threePt" dir="t"/>
          </a:scene3d>
        </p:spPr>
        <p:txBody>
          <a:bodyPr wrap="square">
            <a:spAutoFit/>
          </a:bodyPr>
          <a:lstStyle/>
          <a:p>
            <a:pPr algn="ctr" rtl="1">
              <a:spcBef>
                <a:spcPct val="50000"/>
              </a:spcBef>
              <a:defRPr/>
            </a:pPr>
            <a:r>
              <a:rPr lang="ar-BH" sz="5400" b="1" dirty="0">
                <a:solidFill>
                  <a:srgbClr val="FFFF00"/>
                </a:solidFill>
                <a:effectLst>
                  <a:outerShdw blurRad="38100" dist="38100" dir="2700000" algn="tl">
                    <a:srgbClr val="C0C0C0"/>
                  </a:outerShdw>
                </a:effectLst>
                <a:cs typeface="Traditional Arabic" pitchFamily="2" charset="-78"/>
              </a:rPr>
              <a:t>مكانة  قضية اللاجئ الفلسطيني</a:t>
            </a:r>
            <a:endParaRPr lang="en-US" sz="5400" b="1" dirty="0">
              <a:solidFill>
                <a:srgbClr val="FFFF00"/>
              </a:solidFill>
              <a:effectLst>
                <a:outerShdw blurRad="38100" dist="38100" dir="2700000" algn="tl">
                  <a:srgbClr val="C0C0C0"/>
                </a:outerShdw>
              </a:effectLst>
              <a:cs typeface="Traditional Arabic" pitchFamily="2" charset="-78"/>
            </a:endParaRPr>
          </a:p>
        </p:txBody>
      </p:sp>
    </p:spTree>
    <p:extLst>
      <p:ext uri="{BB962C8B-B14F-4D97-AF65-F5344CB8AC3E}">
        <p14:creationId xmlns:p14="http://schemas.microsoft.com/office/powerpoint/2010/main" val="16600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7591"/>
                                        </p:tgtEl>
                                        <p:attrNameLst>
                                          <p:attrName>style.visibility</p:attrName>
                                        </p:attrNameLst>
                                      </p:cBhvr>
                                      <p:to>
                                        <p:strVal val="visible"/>
                                      </p:to>
                                    </p:set>
                                    <p:animEffect transition="in" filter="barn(inVertical)">
                                      <p:cBhvr>
                                        <p:cTn id="10" dur="500"/>
                                        <p:tgtEl>
                                          <p:spTgt spid="6759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589"/>
                                        </p:tgtEl>
                                        <p:attrNameLst>
                                          <p:attrName>style.visibility</p:attrName>
                                        </p:attrNameLst>
                                      </p:cBhvr>
                                      <p:to>
                                        <p:strVal val="visible"/>
                                      </p:to>
                                    </p:set>
                                    <p:animEffect transition="in" filter="barn(inVertical)">
                                      <p:cBhvr>
                                        <p:cTn id="15" dur="500"/>
                                        <p:tgtEl>
                                          <p:spTgt spid="6758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1" grpId="0" animBg="1"/>
      <p:bldP spid="2" grpId="0"/>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6"/>
          <p:cNvSpPr>
            <a:spLocks noChangeArrowheads="1"/>
          </p:cNvSpPr>
          <p:nvPr/>
        </p:nvSpPr>
        <p:spPr bwMode="auto">
          <a:xfrm>
            <a:off x="4651023" y="0"/>
            <a:ext cx="5487458" cy="3046413"/>
          </a:xfrm>
          <a:prstGeom prst="rect">
            <a:avLst/>
          </a:prstGeom>
          <a:noFill/>
          <a:ln w="9525">
            <a:noFill/>
            <a:miter lim="800000"/>
            <a:headEnd/>
            <a:tailEnd/>
          </a:ln>
        </p:spPr>
        <p:txBody>
          <a:bodyPr wrap="square">
            <a:spAutoFit/>
          </a:bodyPr>
          <a:lstStyle/>
          <a:p>
            <a:pPr algn="r" rtl="1">
              <a:defRPr/>
            </a:pPr>
            <a:endParaRPr lang="ar-SA" altLang="en-GB" sz="3600" b="1" dirty="0">
              <a:latin typeface="Traditional Arabic" pitchFamily="18" charset="-78"/>
              <a:ea typeface="Arial" pitchFamily="34" charset="0"/>
              <a:cs typeface="Traditional Arabic" pitchFamily="18" charset="-78"/>
            </a:endParaRPr>
          </a:p>
          <a:p>
            <a:pPr algn="r" rtl="1">
              <a:defRPr/>
            </a:pPr>
            <a:endParaRPr lang="ar-SA" altLang="en-GB" sz="3600" b="1" dirty="0">
              <a:latin typeface="Traditional Arabic" pitchFamily="18" charset="-78"/>
              <a:ea typeface="Arial" pitchFamily="34" charset="0"/>
              <a:cs typeface="Traditional Arabic" pitchFamily="18" charset="-78"/>
            </a:endParaRPr>
          </a:p>
          <a:p>
            <a:pPr algn="r" rtl="1">
              <a:defRPr/>
            </a:pPr>
            <a:r>
              <a:rPr lang="ar-SA" altLang="en-GB" sz="4000" b="1" dirty="0">
                <a:solidFill>
                  <a:srgbClr val="FFFF00"/>
                </a:solidFill>
                <a:latin typeface="Traditional Arabic" pitchFamily="18" charset="-78"/>
                <a:ea typeface="Arial" pitchFamily="34" charset="0"/>
                <a:cs typeface="Traditional Arabic" pitchFamily="18" charset="-78"/>
              </a:rPr>
              <a:t>سابعًا: </a:t>
            </a:r>
            <a:r>
              <a:rPr lang="ar-SA" altLang="en-GB" sz="4000" b="1" dirty="0">
                <a:latin typeface="Traditional Arabic" pitchFamily="18" charset="-78"/>
                <a:ea typeface="Arial" pitchFamily="34" charset="0"/>
                <a:cs typeface="Traditional Arabic" pitchFamily="18" charset="-78"/>
              </a:rPr>
              <a:t>الحق في التعليم.</a:t>
            </a:r>
          </a:p>
          <a:p>
            <a:pPr algn="r" rtl="1">
              <a:defRPr/>
            </a:pPr>
            <a:r>
              <a:rPr lang="ar-SA" altLang="en-GB" sz="4000" b="1" dirty="0">
                <a:solidFill>
                  <a:srgbClr val="FFFF00"/>
                </a:solidFill>
                <a:latin typeface="Traditional Arabic" pitchFamily="18" charset="-78"/>
                <a:ea typeface="Arial" pitchFamily="34" charset="0"/>
                <a:cs typeface="Traditional Arabic" pitchFamily="18" charset="-78"/>
              </a:rPr>
              <a:t>ثامنا: </a:t>
            </a:r>
            <a:r>
              <a:rPr lang="ar-SA" altLang="en-GB" sz="4000" b="1" dirty="0">
                <a:latin typeface="Traditional Arabic" pitchFamily="18" charset="-78"/>
                <a:ea typeface="Arial" pitchFamily="34" charset="0"/>
                <a:cs typeface="Traditional Arabic" pitchFamily="18" charset="-78"/>
              </a:rPr>
              <a:t>الإغاثة والمساعدة</a:t>
            </a:r>
            <a:r>
              <a:rPr lang="ar-SA" altLang="en-GB" sz="4000" b="1" dirty="0">
                <a:latin typeface="ae_AlMohanad" pitchFamily="18" charset="-78"/>
                <a:ea typeface="Arial" pitchFamily="34" charset="0"/>
                <a:cs typeface="ae_AlMohanad" pitchFamily="18" charset="-78"/>
              </a:rPr>
              <a:t>.</a:t>
            </a:r>
            <a:endParaRPr lang="ar-SA" altLang="en-GB" sz="4000" b="1" dirty="0">
              <a:latin typeface="Traditional Arabic" pitchFamily="18" charset="-78"/>
              <a:ea typeface="Arial" pitchFamily="34" charset="0"/>
              <a:cs typeface="Traditional Arabic" pitchFamily="18" charset="-78"/>
            </a:endParaRPr>
          </a:p>
          <a:p>
            <a:pPr algn="r" rtl="1">
              <a:defRPr/>
            </a:pPr>
            <a:endParaRPr lang="ar-BH" sz="4000" dirty="0">
              <a:latin typeface="Traditional Arabic" pitchFamily="18" charset="-78"/>
              <a:ea typeface="Arial" pitchFamily="34" charset="0"/>
              <a:cs typeface="Traditional Arabic" pitchFamily="18" charset="-78"/>
            </a:endParaRPr>
          </a:p>
        </p:txBody>
      </p:sp>
      <p:pic>
        <p:nvPicPr>
          <p:cNvPr id="8" name="Picture 2" descr="http://t2.gstatic.com/images?q=tbn:ANd9GcSts6DPDbY8RDkKKDgXdZhbWKjuBR9OLbAnUzneR41aGn-9Gw_LfA"/>
          <p:cNvPicPr>
            <a:picLocks noChangeAspect="1" noChangeArrowheads="1"/>
          </p:cNvPicPr>
          <p:nvPr/>
        </p:nvPicPr>
        <p:blipFill>
          <a:blip r:embed="rId2" cstate="print"/>
          <a:srcRect/>
          <a:stretch>
            <a:fillRect/>
          </a:stretch>
        </p:blipFill>
        <p:spPr bwMode="auto">
          <a:xfrm>
            <a:off x="1359607" y="2605617"/>
            <a:ext cx="4668660" cy="311244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B0D8AED-A007-4F0A-B415-CE3B0B4F9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42" y="2643062"/>
            <a:ext cx="4555125" cy="3037549"/>
          </a:xfrm>
          <a:prstGeom prst="rect">
            <a:avLst/>
          </a:prstGeom>
        </p:spPr>
      </p:pic>
    </p:spTree>
    <p:extLst>
      <p:ext uri="{BB962C8B-B14F-4D97-AF65-F5344CB8AC3E}">
        <p14:creationId xmlns:p14="http://schemas.microsoft.com/office/powerpoint/2010/main" val="39805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589">
                                            <p:txEl>
                                              <p:pRg st="2" end="2"/>
                                            </p:txEl>
                                          </p:spTgt>
                                        </p:tgtEl>
                                        <p:attrNameLst>
                                          <p:attrName>style.visibility</p:attrName>
                                        </p:attrNameLst>
                                      </p:cBhvr>
                                      <p:to>
                                        <p:strVal val="visible"/>
                                      </p:to>
                                    </p:set>
                                    <p:animEffect transition="in" filter="dissolve">
                                      <p:cBhvr>
                                        <p:cTn id="7" dur="500"/>
                                        <p:tgtEl>
                                          <p:spTgt spid="6758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7589">
                                            <p:txEl>
                                              <p:pRg st="3" end="3"/>
                                            </p:txEl>
                                          </p:spTgt>
                                        </p:tgtEl>
                                        <p:attrNameLst>
                                          <p:attrName>style.visibility</p:attrName>
                                        </p:attrNameLst>
                                      </p:cBhvr>
                                      <p:to>
                                        <p:strVal val="visible"/>
                                      </p:to>
                                    </p:set>
                                    <p:animEffect transition="in" filter="dissolve">
                                      <p:cBhvr>
                                        <p:cTn id="12" dur="500"/>
                                        <p:tgtEl>
                                          <p:spTgt spid="675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772574" y="231436"/>
            <a:ext cx="8253418" cy="1143000"/>
          </a:xfrm>
        </p:spPr>
        <p:txBody>
          <a:bodyPr rtlCol="1">
            <a:normAutofit/>
          </a:bodyPr>
          <a:lstStyle/>
          <a:p>
            <a:pPr>
              <a:defRPr/>
            </a:pPr>
            <a:r>
              <a:rPr lang="ar-SA" sz="4800" b="1" dirty="0">
                <a:ln w="5000" cmpd="sng">
                  <a:solidFill>
                    <a:schemeClr val="accent1">
                      <a:tint val="80000"/>
                      <a:shade val="99000"/>
                      <a:satMod val="500000"/>
                    </a:schemeClr>
                  </a:solidFill>
                  <a:prstDash val="solid"/>
                </a:ln>
                <a:solidFill>
                  <a:srgbClr val="FFFF00"/>
                </a:solidFill>
                <a:effectLst>
                  <a:reflection blurRad="12700" stA="48000" endA="300" endPos="55000" dir="5400000" sy="-90000" algn="bl" rotWithShape="0"/>
                </a:effectLst>
                <a:latin typeface="Traditional Arabic" panose="02020603050405020304" pitchFamily="18" charset="-78"/>
                <a:ea typeface="Batang" pitchFamily="18" charset="-127"/>
                <a:cs typeface="Traditional Arabic" panose="02020603050405020304" pitchFamily="18" charset="-78"/>
              </a:rPr>
              <a:t>تاسعاً: حق العودة</a:t>
            </a:r>
            <a:endParaRPr lang="ar-BH" sz="4800" b="1" dirty="0">
              <a:ln w="5000" cmpd="sng">
                <a:solidFill>
                  <a:schemeClr val="accent1">
                    <a:tint val="80000"/>
                    <a:shade val="99000"/>
                    <a:satMod val="500000"/>
                  </a:schemeClr>
                </a:solidFill>
                <a:prstDash val="solid"/>
              </a:ln>
              <a:solidFill>
                <a:srgbClr val="FFFF00"/>
              </a:solidFill>
              <a:effectLst>
                <a:reflection blurRad="12700" stA="48000" endA="300" endPos="55000" dir="5400000" sy="-90000" algn="bl" rotWithShape="0"/>
              </a:effectLst>
              <a:latin typeface="Traditional Arabic" panose="02020603050405020304" pitchFamily="18" charset="-78"/>
              <a:ea typeface="Batang" pitchFamily="18" charset="-127"/>
              <a:cs typeface="Traditional Arabic" panose="02020603050405020304" pitchFamily="18" charset="-78"/>
            </a:endParaRPr>
          </a:p>
        </p:txBody>
      </p:sp>
      <p:sp>
        <p:nvSpPr>
          <p:cNvPr id="8" name="Rectangle 7"/>
          <p:cNvSpPr/>
          <p:nvPr/>
        </p:nvSpPr>
        <p:spPr>
          <a:xfrm>
            <a:off x="504323" y="1281881"/>
            <a:ext cx="10972800" cy="5155257"/>
          </a:xfrm>
          <a:prstGeom prst="rect">
            <a:avLst/>
          </a:prstGeom>
        </p:spPr>
        <p:txBody>
          <a:bodyPr wrap="square">
            <a:spAutoFit/>
          </a:bodyPr>
          <a:lstStyle/>
          <a:p>
            <a:pPr algn="ctr">
              <a:spcAft>
                <a:spcPts val="1000"/>
              </a:spcAft>
              <a:defRPr/>
            </a:pPr>
            <a:r>
              <a:rPr lang="ar-SA" sz="4800" b="1" dirty="0">
                <a:solidFill>
                  <a:srgbClr val="FFFF00"/>
                </a:solidFill>
                <a:latin typeface="Traditional Arabic" pitchFamily="18" charset="-78"/>
                <a:ea typeface="Arial" pitchFamily="34" charset="0"/>
                <a:cs typeface="Traditional Arabic" pitchFamily="18" charset="-78"/>
              </a:rPr>
              <a:t>مفهوم حق </a:t>
            </a:r>
            <a:r>
              <a:rPr lang="ar-SA" sz="4800" b="1" dirty="0" err="1">
                <a:solidFill>
                  <a:srgbClr val="FFFF00"/>
                </a:solidFill>
                <a:latin typeface="Traditional Arabic" pitchFamily="18" charset="-78"/>
                <a:ea typeface="Arial" pitchFamily="34" charset="0"/>
                <a:cs typeface="Traditional Arabic" pitchFamily="18" charset="-78"/>
              </a:rPr>
              <a:t>العودة:</a:t>
            </a:r>
            <a:endParaRPr lang="ar-SA" sz="4800" b="1" dirty="0">
              <a:solidFill>
                <a:srgbClr val="FFFF00"/>
              </a:solidFill>
              <a:latin typeface="Traditional Arabic" pitchFamily="18" charset="-78"/>
              <a:ea typeface="Arial" pitchFamily="34" charset="0"/>
              <a:cs typeface="Traditional Arabic" pitchFamily="18" charset="-78"/>
            </a:endParaRPr>
          </a:p>
          <a:p>
            <a:pPr algn="ctr">
              <a:spcAft>
                <a:spcPts val="1000"/>
              </a:spcAft>
              <a:defRPr/>
            </a:pPr>
            <a:r>
              <a:rPr lang="ar-SA" sz="5400" b="1" dirty="0">
                <a:latin typeface="Traditional Arabic" pitchFamily="18" charset="-78"/>
                <a:cs typeface="Traditional Arabic" pitchFamily="18" charset="-78"/>
              </a:rPr>
              <a:t>”هو حق الفلسطيني الذي طرد أو خرج من موطنه لأي سبب عام 1948 أو في أي وقت قبل أو بعد </a:t>
            </a:r>
            <a:r>
              <a:rPr lang="ar-SA" sz="5400" b="1" dirty="0" err="1">
                <a:latin typeface="Traditional Arabic" pitchFamily="18" charset="-78"/>
                <a:cs typeface="Traditional Arabic" pitchFamily="18" charset="-78"/>
              </a:rPr>
              <a:t>ذلك،</a:t>
            </a:r>
            <a:r>
              <a:rPr lang="ar-SA" sz="5400" b="1" dirty="0">
                <a:latin typeface="Traditional Arabic" pitchFamily="18" charset="-78"/>
                <a:cs typeface="Traditional Arabic" pitchFamily="18" charset="-78"/>
              </a:rPr>
              <a:t> </a:t>
            </a:r>
          </a:p>
          <a:p>
            <a:pPr algn="ctr">
              <a:spcAft>
                <a:spcPts val="1000"/>
              </a:spcAft>
              <a:defRPr/>
            </a:pPr>
            <a:r>
              <a:rPr lang="ar-SA" sz="5400" b="1" dirty="0">
                <a:latin typeface="Traditional Arabic" pitchFamily="18" charset="-78"/>
                <a:cs typeface="Traditional Arabic" pitchFamily="18" charset="-78"/>
              </a:rPr>
              <a:t>في العودة إلى الديار و الأرض و البيت الذي كان يعيش فيه حياة اعتيادية قبل 1948“</a:t>
            </a:r>
            <a:endParaRPr lang="en-US" sz="5400" b="1" dirty="0">
              <a:latin typeface="Traditional Arabic" pitchFamily="18" charset="-78"/>
              <a:cs typeface="Traditional Arabic" pitchFamily="18" charset="-78"/>
            </a:endParaRPr>
          </a:p>
          <a:p>
            <a:pPr algn="ctr">
              <a:spcAft>
                <a:spcPts val="1000"/>
              </a:spcAft>
              <a:defRPr/>
            </a:pPr>
            <a:r>
              <a:rPr lang="ar-SA" sz="4000" b="1" dirty="0">
                <a:solidFill>
                  <a:schemeClr val="accent4">
                    <a:lumMod val="50000"/>
                  </a:schemeClr>
                </a:solidFill>
                <a:latin typeface="Traditional Arabic" pitchFamily="18" charset="-78"/>
                <a:ea typeface="Arial" pitchFamily="34" charset="0"/>
                <a:cs typeface="Traditional Arabic" pitchFamily="18" charset="-78"/>
              </a:rPr>
              <a:t>  </a:t>
            </a:r>
          </a:p>
        </p:txBody>
      </p:sp>
    </p:spTree>
    <p:extLst>
      <p:ext uri="{BB962C8B-B14F-4D97-AF65-F5344CB8AC3E}">
        <p14:creationId xmlns:p14="http://schemas.microsoft.com/office/powerpoint/2010/main" val="32598990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6382" y="661106"/>
            <a:ext cx="9379491" cy="1015663"/>
          </a:xfrm>
          <a:prstGeom prst="rect">
            <a:avLst/>
          </a:prstGeom>
        </p:spPr>
        <p:txBody>
          <a:bodyPr wrap="none">
            <a:spAutoFit/>
          </a:bodyPr>
          <a:lstStyle/>
          <a:p>
            <a:pPr algn="ctr">
              <a:spcAft>
                <a:spcPts val="1000"/>
              </a:spcAft>
              <a:defRPr/>
            </a:pPr>
            <a:r>
              <a:rPr lang="ar-SA" sz="6000" b="1" dirty="0">
                <a:solidFill>
                  <a:srgbClr val="FFFF00"/>
                </a:solidFill>
                <a:latin typeface="Traditional Arabic" pitchFamily="18" charset="-78"/>
                <a:ea typeface="Arial" pitchFamily="34" charset="0"/>
                <a:cs typeface="Traditional Arabic" pitchFamily="18" charset="-78"/>
              </a:rPr>
              <a:t>حق العودة في الإعلان العالمي لحقوق الإنسان</a:t>
            </a:r>
          </a:p>
        </p:txBody>
      </p:sp>
      <p:pic>
        <p:nvPicPr>
          <p:cNvPr id="133121" name="Picture 1"/>
          <p:cNvPicPr>
            <a:picLocks noChangeAspect="1" noChangeArrowheads="1"/>
          </p:cNvPicPr>
          <p:nvPr/>
        </p:nvPicPr>
        <p:blipFill>
          <a:blip r:embed="rId2" cstate="print"/>
          <a:srcRect/>
          <a:stretch>
            <a:fillRect/>
          </a:stretch>
        </p:blipFill>
        <p:spPr bwMode="auto">
          <a:xfrm>
            <a:off x="470362" y="2205991"/>
            <a:ext cx="10913248" cy="3551342"/>
          </a:xfrm>
          <a:prstGeom prst="rect">
            <a:avLst/>
          </a:prstGeom>
          <a:noFill/>
          <a:ln w="9525">
            <a:noFill/>
            <a:miter lim="800000"/>
            <a:headEnd/>
            <a:tailEnd/>
          </a:ln>
          <a:effectLst>
            <a:outerShdw algn="ctr" rotWithShape="0">
              <a:schemeClr val="bg2">
                <a:alpha val="50000"/>
              </a:schemeClr>
            </a:outerShdw>
          </a:effectLst>
        </p:spPr>
      </p:pic>
    </p:spTree>
    <p:extLst>
      <p:ext uri="{BB962C8B-B14F-4D97-AF65-F5344CB8AC3E}">
        <p14:creationId xmlns:p14="http://schemas.microsoft.com/office/powerpoint/2010/main" val="64141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1"/>
                                        </p:tgtEl>
                                        <p:attrNameLst>
                                          <p:attrName>style.visibility</p:attrName>
                                        </p:attrNameLst>
                                      </p:cBhvr>
                                      <p:to>
                                        <p:strVal val="visible"/>
                                      </p:to>
                                    </p:set>
                                    <p:anim calcmode="lin" valueType="num">
                                      <p:cBhvr additive="base">
                                        <p:cTn id="7" dur="500" fill="hold"/>
                                        <p:tgtEl>
                                          <p:spTgt spid="133121"/>
                                        </p:tgtEl>
                                        <p:attrNameLst>
                                          <p:attrName>ppt_x</p:attrName>
                                        </p:attrNameLst>
                                      </p:cBhvr>
                                      <p:tavLst>
                                        <p:tav tm="0">
                                          <p:val>
                                            <p:strVal val="#ppt_x"/>
                                          </p:val>
                                        </p:tav>
                                        <p:tav tm="100000">
                                          <p:val>
                                            <p:strVal val="#ppt_x"/>
                                          </p:val>
                                        </p:tav>
                                      </p:tavLst>
                                    </p:anim>
                                    <p:anim calcmode="lin" valueType="num">
                                      <p:cBhvr additive="base">
                                        <p:cTn id="8" dur="500" fill="hold"/>
                                        <p:tgtEl>
                                          <p:spTgt spid="133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6"/>
          <p:cNvSpPr>
            <a:spLocks noChangeArrowheads="1"/>
          </p:cNvSpPr>
          <p:nvPr/>
        </p:nvSpPr>
        <p:spPr bwMode="auto">
          <a:xfrm>
            <a:off x="965402" y="2257425"/>
            <a:ext cx="9698787" cy="4401205"/>
          </a:xfrm>
          <a:prstGeom prst="rect">
            <a:avLst/>
          </a:prstGeom>
          <a:noFill/>
          <a:ln w="9525">
            <a:noFill/>
            <a:miter lim="800000"/>
            <a:headEnd/>
            <a:tailEnd/>
          </a:ln>
        </p:spPr>
        <p:txBody>
          <a:bodyPr wrap="square">
            <a:spAutoFit/>
          </a:bodyPr>
          <a:lstStyle/>
          <a:p>
            <a:pPr algn="r" rtl="1">
              <a:defRPr/>
            </a:pPr>
            <a:r>
              <a:rPr lang="ar-SA" sz="4400" dirty="0" err="1">
                <a:latin typeface="Traditional Arabic" pitchFamily="18" charset="-78"/>
                <a:ea typeface="Arial" pitchFamily="34" charset="0"/>
                <a:cs typeface="Traditional Arabic" pitchFamily="18" charset="-78"/>
              </a:rPr>
              <a:t>تنص</a:t>
            </a:r>
            <a:r>
              <a:rPr lang="ar-SA" sz="4400" dirty="0">
                <a:latin typeface="Traditional Arabic" pitchFamily="18" charset="-78"/>
                <a:ea typeface="Arial" pitchFamily="34" charset="0"/>
                <a:cs typeface="Traditional Arabic" pitchFamily="18" charset="-78"/>
              </a:rPr>
              <a:t> المادة 49 </a:t>
            </a:r>
          </a:p>
          <a:p>
            <a:pPr algn="r" rtl="1">
              <a:defRPr/>
            </a:pPr>
            <a:r>
              <a:rPr lang="ar-BH" sz="4800" b="1" dirty="0">
                <a:latin typeface="Traditional Arabic" pitchFamily="18" charset="-78"/>
                <a:cs typeface="Traditional Arabic" pitchFamily="18" charset="-78"/>
              </a:rPr>
              <a:t>يحظر النقل الجبري الجماعي أو الفردي للأشخاص المحميين أو نفيهم من الأراضي المحتلة إلى أراضي دولة الاحتلال أو إلى أراضي أي دولة أخرى، محتلة أو غير محتلة، أياً كانت دواعيه.</a:t>
            </a:r>
            <a:endParaRPr lang="ar-SA" sz="4800" b="1" dirty="0">
              <a:latin typeface="Traditional Arabic" pitchFamily="18" charset="-78"/>
              <a:ea typeface="Arial" pitchFamily="34" charset="0"/>
              <a:cs typeface="Traditional Arabic" pitchFamily="18" charset="-78"/>
            </a:endParaRPr>
          </a:p>
          <a:p>
            <a:pPr algn="r" rtl="1">
              <a:defRPr/>
            </a:pPr>
            <a:endParaRPr lang="ar-BH" sz="4400" dirty="0">
              <a:latin typeface="Calibri" pitchFamily="34" charset="0"/>
              <a:ea typeface="Arial" pitchFamily="34" charset="0"/>
              <a:cs typeface="Traditional Arabic" pitchFamily="18" charset="-78"/>
            </a:endParaRPr>
          </a:p>
        </p:txBody>
      </p:sp>
      <p:sp>
        <p:nvSpPr>
          <p:cNvPr id="8" name="Rectangle 7"/>
          <p:cNvSpPr>
            <a:spLocks noChangeArrowheads="1"/>
          </p:cNvSpPr>
          <p:nvPr/>
        </p:nvSpPr>
        <p:spPr bwMode="auto">
          <a:xfrm>
            <a:off x="2097583" y="531073"/>
            <a:ext cx="7731604" cy="1328569"/>
          </a:xfrm>
          <a:prstGeom prst="rect">
            <a:avLst/>
          </a:prstGeom>
          <a:noFill/>
          <a:ln w="9525">
            <a:noFill/>
            <a:miter lim="800000"/>
            <a:headEnd/>
            <a:tailEnd/>
          </a:ln>
        </p:spPr>
        <p:txBody>
          <a:bodyPr wrap="none">
            <a:spAutoFit/>
          </a:bodyPr>
          <a:lstStyle/>
          <a:p>
            <a:pPr algn="ctr">
              <a:spcAft>
                <a:spcPts val="1000"/>
              </a:spcAft>
            </a:pPr>
            <a:r>
              <a:rPr lang="ar-SA" sz="3600" b="1" dirty="0">
                <a:solidFill>
                  <a:srgbClr val="FFFF00"/>
                </a:solidFill>
                <a:latin typeface="Traditional Arabic" pitchFamily="18" charset="-78"/>
                <a:ea typeface="Arial" pitchFamily="34" charset="0"/>
                <a:cs typeface="Traditional Arabic" pitchFamily="18" charset="-78"/>
              </a:rPr>
              <a:t>حق العودة في اتفاقية جنيف الرابعة</a:t>
            </a:r>
            <a:r>
              <a:rPr lang="ar-BH" sz="3600" b="1" dirty="0">
                <a:solidFill>
                  <a:srgbClr val="FFFF00"/>
                </a:solidFill>
                <a:latin typeface="Traditional Arabic" pitchFamily="18" charset="-78"/>
                <a:ea typeface="Arial" pitchFamily="34" charset="0"/>
                <a:cs typeface="Traditional Arabic" pitchFamily="18" charset="-78"/>
              </a:rPr>
              <a:t> بشأن حماية الأشخاص </a:t>
            </a:r>
          </a:p>
          <a:p>
            <a:pPr algn="ctr">
              <a:spcAft>
                <a:spcPts val="1000"/>
              </a:spcAft>
            </a:pPr>
            <a:r>
              <a:rPr lang="ar-BH" sz="3600" b="1" dirty="0">
                <a:solidFill>
                  <a:srgbClr val="FFFF00"/>
                </a:solidFill>
                <a:latin typeface="Traditional Arabic" pitchFamily="18" charset="-78"/>
                <a:ea typeface="Arial" pitchFamily="34" charset="0"/>
                <a:cs typeface="Traditional Arabic" pitchFamily="18" charset="-78"/>
              </a:rPr>
              <a:t>المدنيين في وقت الحرب المؤرخة في 12آب/أغسطس 1949 </a:t>
            </a:r>
          </a:p>
        </p:txBody>
      </p:sp>
    </p:spTree>
    <p:extLst>
      <p:ext uri="{BB962C8B-B14F-4D97-AF65-F5344CB8AC3E}">
        <p14:creationId xmlns:p14="http://schemas.microsoft.com/office/powerpoint/2010/main" val="4398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8067"/>
                                        </p:tgtEl>
                                        <p:attrNameLst>
                                          <p:attrName>style.visibility</p:attrName>
                                        </p:attrNameLst>
                                      </p:cBhvr>
                                      <p:to>
                                        <p:strVal val="visible"/>
                                      </p:to>
                                    </p:set>
                                    <p:animEffect transition="in" filter="blinds(horizontal)">
                                      <p:cBhvr>
                                        <p:cTn id="13"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6"/>
          <p:cNvSpPr>
            <a:spLocks noChangeArrowheads="1"/>
          </p:cNvSpPr>
          <p:nvPr/>
        </p:nvSpPr>
        <p:spPr bwMode="auto">
          <a:xfrm>
            <a:off x="1131095" y="2249911"/>
            <a:ext cx="9757833" cy="4154984"/>
          </a:xfrm>
          <a:prstGeom prst="rect">
            <a:avLst/>
          </a:prstGeom>
          <a:noFill/>
          <a:ln w="9525">
            <a:noFill/>
            <a:miter lim="800000"/>
            <a:headEnd/>
            <a:tailEnd/>
          </a:ln>
        </p:spPr>
        <p:txBody>
          <a:bodyPr wrap="square">
            <a:spAutoFit/>
          </a:bodyPr>
          <a:lstStyle/>
          <a:p>
            <a:pPr algn="r" rtl="1"/>
            <a:r>
              <a:rPr lang="ar-SA" sz="4400" b="1" dirty="0">
                <a:solidFill>
                  <a:srgbClr val="FFFF00"/>
                </a:solidFill>
                <a:latin typeface="Traditional Arabic" pitchFamily="18" charset="-78"/>
                <a:ea typeface="Arial" pitchFamily="34" charset="0"/>
                <a:cs typeface="Traditional Arabic" pitchFamily="18" charset="-78"/>
              </a:rPr>
              <a:t>-أشار في المادة 12 فقرة ( 2 ) لكل فرد حرية مغادرة أي بلد، بما في ذلك بلده.</a:t>
            </a:r>
          </a:p>
          <a:p>
            <a:pPr algn="r" rtl="1">
              <a:buFontTx/>
              <a:buChar char="-"/>
            </a:pPr>
            <a:r>
              <a:rPr lang="ar-SA" sz="4400" b="1" dirty="0">
                <a:latin typeface="Traditional Arabic" pitchFamily="18" charset="-78"/>
                <a:ea typeface="Arial" pitchFamily="34" charset="0"/>
                <a:cs typeface="Traditional Arabic" pitchFamily="18" charset="-78"/>
              </a:rPr>
              <a:t>أشار في المادة 12 فقرة ( 4)</a:t>
            </a:r>
          </a:p>
          <a:p>
            <a:pPr algn="r" rtl="1">
              <a:buFontTx/>
              <a:buChar char="-"/>
            </a:pPr>
            <a:r>
              <a:rPr lang="ar-SA" sz="4400" b="1" dirty="0">
                <a:solidFill>
                  <a:srgbClr val="FFFF00"/>
                </a:solidFill>
                <a:latin typeface="Traditional Arabic" pitchFamily="18" charset="-78"/>
                <a:ea typeface="Arial" pitchFamily="34" charset="0"/>
                <a:cs typeface="Traditional Arabic" pitchFamily="18" charset="-78"/>
              </a:rPr>
              <a:t> أنه : "لا يجوز حرمان أحد تعسفا من حق الدخول إلى بلده".</a:t>
            </a:r>
          </a:p>
          <a:p>
            <a:pPr algn="r" rtl="1"/>
            <a:endParaRPr lang="ar-SA" sz="4400" b="1" dirty="0">
              <a:latin typeface="Traditional Arabic" pitchFamily="18" charset="-78"/>
              <a:ea typeface="Arial" pitchFamily="34" charset="0"/>
              <a:cs typeface="Traditional Arabic" pitchFamily="18" charset="-78"/>
            </a:endParaRPr>
          </a:p>
          <a:p>
            <a:pPr algn="r" rtl="1"/>
            <a:endParaRPr lang="ar-BH" sz="4400" b="1" dirty="0">
              <a:latin typeface="Calibri" pitchFamily="34" charset="0"/>
              <a:ea typeface="Arial" pitchFamily="34" charset="0"/>
              <a:cs typeface="Traditional Arabic" pitchFamily="18" charset="-78"/>
            </a:endParaRPr>
          </a:p>
        </p:txBody>
      </p:sp>
      <p:sp>
        <p:nvSpPr>
          <p:cNvPr id="8" name="Rectangle 7"/>
          <p:cNvSpPr/>
          <p:nvPr/>
        </p:nvSpPr>
        <p:spPr>
          <a:xfrm>
            <a:off x="1338701" y="688271"/>
            <a:ext cx="9342622" cy="769441"/>
          </a:xfrm>
          <a:prstGeom prst="rect">
            <a:avLst/>
          </a:prstGeom>
        </p:spPr>
        <p:txBody>
          <a:bodyPr wrap="none">
            <a:spAutoFit/>
          </a:bodyPr>
          <a:lstStyle/>
          <a:p>
            <a:pPr algn="ctr" rtl="1">
              <a:spcAft>
                <a:spcPts val="1000"/>
              </a:spcAft>
              <a:defRPr/>
            </a:pPr>
            <a:r>
              <a:rPr lang="ar-SA" sz="4400" b="1" dirty="0">
                <a:latin typeface="Traditional Arabic" pitchFamily="18" charset="-78"/>
                <a:ea typeface="Arial" pitchFamily="34" charset="0"/>
                <a:cs typeface="Traditional Arabic" pitchFamily="18" charset="-78"/>
              </a:rPr>
              <a:t>حق العودة في العهد الدولي لحقوق الإنسان المدنية والسياسية </a:t>
            </a:r>
          </a:p>
        </p:txBody>
      </p:sp>
    </p:spTree>
    <p:extLst>
      <p:ext uri="{BB962C8B-B14F-4D97-AF65-F5344CB8AC3E}">
        <p14:creationId xmlns:p14="http://schemas.microsoft.com/office/powerpoint/2010/main" val="27292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Effect transition="in" filter="box(in)">
                                      <p:cBhvr>
                                        <p:cTn id="13" dur="500"/>
                                        <p:tgtEl>
                                          <p:spTgt spid="89091">
                                            <p:txEl>
                                              <p:pRg st="1" end="1"/>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89091">
                                            <p:txEl>
                                              <p:pRg st="2" end="2"/>
                                            </p:txEl>
                                          </p:spTgt>
                                        </p:tgtEl>
                                        <p:attrNameLst>
                                          <p:attrName>style.visibility</p:attrName>
                                        </p:attrNameLst>
                                      </p:cBhvr>
                                      <p:to>
                                        <p:strVal val="visible"/>
                                      </p:to>
                                    </p:set>
                                    <p:animEffect transition="in" filter="box(in)">
                                      <p:cBhvr>
                                        <p:cTn id="16"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395111" y="2023936"/>
            <a:ext cx="10961511" cy="372409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algn="ctr" eaLnBrk="0" hangingPunct="0">
              <a:defRPr/>
            </a:pPr>
            <a:r>
              <a:rPr lang="ar-LB" sz="2800" b="1" dirty="0">
                <a:solidFill>
                  <a:srgbClr val="632423"/>
                </a:solidFill>
                <a:latin typeface="Traditional Arabic" pitchFamily="18" charset="-78"/>
                <a:ea typeface="Calibri" pitchFamily="34" charset="0"/>
                <a:cs typeface="Traditional Arabic" pitchFamily="18" charset="-78"/>
              </a:rPr>
              <a:t>القرار 194 الفقرة 11الصادر عن الجمعية العامة للأمم المتحدة </a:t>
            </a:r>
            <a:r>
              <a:rPr lang="en-US" sz="2800" b="1" dirty="0">
                <a:solidFill>
                  <a:srgbClr val="632423"/>
                </a:solidFill>
                <a:latin typeface="Traditional Arabic" pitchFamily="18" charset="-78"/>
                <a:ea typeface="Calibri" pitchFamily="34" charset="0"/>
                <a:cs typeface="Traditional Arabic" pitchFamily="18" charset="-78"/>
              </a:rPr>
              <a:t>11/12/1948</a:t>
            </a:r>
            <a:endParaRPr lang="en-US" sz="1000" b="1" dirty="0">
              <a:solidFill>
                <a:schemeClr val="tx1"/>
              </a:solidFill>
              <a:latin typeface="Traditional Arabic" pitchFamily="18" charset="-78"/>
              <a:cs typeface="Traditional Arabic" pitchFamily="18" charset="-78"/>
            </a:endParaRPr>
          </a:p>
          <a:p>
            <a:pPr algn="ctr" eaLnBrk="0" hangingPunct="0">
              <a:defRPr/>
            </a:pPr>
            <a:r>
              <a:rPr lang="ar-LB" sz="2800" b="1" dirty="0">
                <a:solidFill>
                  <a:srgbClr val="632423"/>
                </a:solidFill>
                <a:latin typeface="Traditional Arabic" pitchFamily="18" charset="-78"/>
                <a:ea typeface="Calibri" pitchFamily="34" charset="0"/>
                <a:cs typeface="Traditional Arabic" pitchFamily="18" charset="-78"/>
              </a:rPr>
              <a:t>المتعلق  بعودة اللاجئين الفلسطينيين</a:t>
            </a:r>
            <a:endParaRPr lang="en-US" sz="1000" b="1" dirty="0">
              <a:solidFill>
                <a:schemeClr val="tx1"/>
              </a:solidFill>
              <a:latin typeface="Traditional Arabic" pitchFamily="18" charset="-78"/>
              <a:cs typeface="Traditional Arabic" pitchFamily="18" charset="-78"/>
            </a:endParaRPr>
          </a:p>
          <a:p>
            <a:pPr algn="justLow" rtl="1" eaLnBrk="0" hangingPunct="0">
              <a:defRPr/>
            </a:pPr>
            <a:r>
              <a:rPr lang="ar-LB" sz="3600" b="1" dirty="0">
                <a:solidFill>
                  <a:schemeClr val="tx1"/>
                </a:solidFill>
                <a:latin typeface="Traditional Arabic" pitchFamily="18" charset="-78"/>
                <a:ea typeface="Calibri" pitchFamily="34" charset="0"/>
                <a:cs typeface="Traditional Arabic" pitchFamily="18" charset="-78"/>
              </a:rPr>
              <a:t>تقرر </a:t>
            </a:r>
            <a:r>
              <a:rPr lang="ar-LB" sz="3600" b="1" dirty="0">
                <a:solidFill>
                  <a:srgbClr val="002060"/>
                </a:solidFill>
                <a:latin typeface="Traditional Arabic" pitchFamily="18" charset="-78"/>
                <a:ea typeface="Calibri" pitchFamily="34" charset="0"/>
                <a:cs typeface="Traditional Arabic" pitchFamily="18" charset="-78"/>
              </a:rPr>
              <a:t>وجوب</a:t>
            </a:r>
            <a:r>
              <a:rPr lang="ar-LB" sz="3600" b="1" dirty="0">
                <a:solidFill>
                  <a:srgbClr val="7F0F1F"/>
                </a:solidFill>
                <a:latin typeface="Traditional Arabic" pitchFamily="18" charset="-78"/>
                <a:ea typeface="Calibri" pitchFamily="34" charset="0"/>
                <a:cs typeface="Traditional Arabic" pitchFamily="18" charset="-78"/>
              </a:rPr>
              <a:t> السماح بالعودة، في أقرب وقت ممكن، للاجئين الراغبين في العودة إلى ديارهم والعيش بسلام مع جيرانهم، ووجوب دفع تعويضات عن الممتلكات للذين يقررون عدم العودة إلى ديارهم وعن كل مفقود أو مصاب بضرر، عندما يكون من الواجب وفقاً لمبادئ القانون الدولي والإنصاف أن يعوض عن ذلك الفقدان أو اضرر من قبل الحكومات أو السلطات المسؤولية</a:t>
            </a:r>
            <a:r>
              <a:rPr lang="ar-LB" sz="3600" b="1" dirty="0">
                <a:solidFill>
                  <a:schemeClr val="tx1"/>
                </a:solidFill>
                <a:latin typeface="Traditional Arabic" pitchFamily="18" charset="-78"/>
                <a:ea typeface="Calibri" pitchFamily="34" charset="0"/>
                <a:cs typeface="Traditional Arabic" pitchFamily="18" charset="-78"/>
              </a:rPr>
              <a:t>.</a:t>
            </a:r>
            <a:endParaRPr lang="ar-LB" sz="2400" b="1" dirty="0">
              <a:solidFill>
                <a:schemeClr val="tx1"/>
              </a:solidFill>
              <a:latin typeface="Traditional Arabic" pitchFamily="18" charset="-78"/>
              <a:cs typeface="Traditional Arabic" pitchFamily="18" charset="-78"/>
            </a:endParaRPr>
          </a:p>
        </p:txBody>
      </p:sp>
      <p:sp>
        <p:nvSpPr>
          <p:cNvPr id="3" name="مستطيل 2"/>
          <p:cNvSpPr/>
          <p:nvPr/>
        </p:nvSpPr>
        <p:spPr>
          <a:xfrm>
            <a:off x="4312777" y="484675"/>
            <a:ext cx="3126177" cy="1107996"/>
          </a:xfrm>
          <a:prstGeom prst="rect">
            <a:avLst/>
          </a:prstGeom>
        </p:spPr>
        <p:txBody>
          <a:bodyPr wrap="none">
            <a:spAutoFit/>
          </a:bodyPr>
          <a:lstStyle/>
          <a:p>
            <a:r>
              <a:rPr lang="ar-LB" sz="6600" b="1" dirty="0">
                <a:solidFill>
                  <a:srgbClr val="FFFF00"/>
                </a:solidFill>
                <a:latin typeface="Traditional Arabic" pitchFamily="18" charset="-78"/>
                <a:ea typeface="Calibri" pitchFamily="34" charset="0"/>
                <a:cs typeface="Traditional Arabic" pitchFamily="18" charset="-78"/>
              </a:rPr>
              <a:t>القرار 194 </a:t>
            </a:r>
            <a:endParaRPr lang="ar-BH" sz="6600" dirty="0">
              <a:solidFill>
                <a:srgbClr val="FFFF00"/>
              </a:solidFill>
            </a:endParaRPr>
          </a:p>
        </p:txBody>
      </p:sp>
    </p:spTree>
    <p:extLst>
      <p:ext uri="{BB962C8B-B14F-4D97-AF65-F5344CB8AC3E}">
        <p14:creationId xmlns:p14="http://schemas.microsoft.com/office/powerpoint/2010/main" val="4107446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024034" y="357166"/>
            <a:ext cx="8253418" cy="1143000"/>
          </a:xfrm>
          <a:ln>
            <a:noFill/>
          </a:ln>
        </p:spPr>
        <p:txBody>
          <a:bodyPr rtlCol="1">
            <a:normAutofit/>
          </a:bodyPr>
          <a:lstStyle/>
          <a:p>
            <a:pPr>
              <a:defRPr/>
            </a:pPr>
            <a:r>
              <a:rPr lang="ar-SA" sz="6000" dirty="0">
                <a:ln w="5000" cmpd="sng">
                  <a:solidFill>
                    <a:schemeClr val="accent1">
                      <a:tint val="80000"/>
                      <a:shade val="99000"/>
                      <a:satMod val="500000"/>
                    </a:schemeClr>
                  </a:solidFill>
                  <a:prstDash val="solid"/>
                </a:ln>
                <a:solidFill>
                  <a:srgbClr val="FFFF00"/>
                </a:solidFill>
                <a:effectLst>
                  <a:reflection blurRad="12700" stA="48000" endA="300" endPos="55000" dir="5400000" sy="-90000" algn="bl" rotWithShape="0"/>
                </a:effectLst>
                <a:latin typeface="Traditional Arabic" pitchFamily="18" charset="-78"/>
                <a:ea typeface="Batang" pitchFamily="18" charset="-127"/>
                <a:cs typeface="Traditional Arabic" pitchFamily="18" charset="-78"/>
              </a:rPr>
              <a:t>عاشراً:حق تقرير المصير</a:t>
            </a:r>
            <a:endParaRPr lang="ar-BH" sz="6000" dirty="0">
              <a:ln w="5000" cmpd="sng">
                <a:solidFill>
                  <a:schemeClr val="accent1">
                    <a:tint val="80000"/>
                    <a:shade val="99000"/>
                    <a:satMod val="500000"/>
                  </a:schemeClr>
                </a:solidFill>
                <a:prstDash val="solid"/>
              </a:ln>
              <a:solidFill>
                <a:srgbClr val="FFFF00"/>
              </a:solidFill>
              <a:effectLst>
                <a:reflection blurRad="12700" stA="48000" endA="300" endPos="55000" dir="5400000" sy="-90000" algn="bl" rotWithShape="0"/>
              </a:effectLst>
              <a:latin typeface="Traditional Arabic" pitchFamily="18" charset="-78"/>
              <a:ea typeface="Batang" pitchFamily="18" charset="-127"/>
              <a:cs typeface="Traditional Arabic" pitchFamily="18" charset="-78"/>
            </a:endParaRPr>
          </a:p>
        </p:txBody>
      </p:sp>
      <p:sp>
        <p:nvSpPr>
          <p:cNvPr id="72706" name="Slide Number Placeholder 3"/>
          <p:cNvSpPr>
            <a:spLocks noGrp="1"/>
          </p:cNvSpPr>
          <p:nvPr>
            <p:ph type="sldNum" sz="quarter" idx="12"/>
          </p:nvPr>
        </p:nvSpPr>
        <p:spPr bwMode="auto">
          <a:ln>
            <a:miter lim="800000"/>
            <a:headEnd/>
            <a:tailEnd/>
          </a:ln>
        </p:spPr>
        <p:txBody>
          <a:bodyPr wrap="square" numCol="1" compatLnSpc="1">
            <a:prstTxWarp prst="textNoShape">
              <a:avLst/>
            </a:prstTxWarp>
          </a:bodyPr>
          <a:lstStyle/>
          <a:p>
            <a:pPr>
              <a:defRPr/>
            </a:pPr>
            <a:fld id="{9791517F-3A99-41A2-8ADC-EAEE4C493075}" type="slidenum">
              <a:rPr lang="en-US"/>
              <a:pPr>
                <a:defRPr/>
              </a:pPr>
              <a:t>76</a:t>
            </a:fld>
            <a:endParaRPr lang="en-US" dirty="0"/>
          </a:p>
        </p:txBody>
      </p:sp>
      <p:sp>
        <p:nvSpPr>
          <p:cNvPr id="91140" name="Rectangle 1"/>
          <p:cNvSpPr>
            <a:spLocks noChangeArrowheads="1"/>
          </p:cNvSpPr>
          <p:nvPr/>
        </p:nvSpPr>
        <p:spPr bwMode="auto">
          <a:xfrm>
            <a:off x="5017770" y="1961362"/>
            <a:ext cx="6675119" cy="3046988"/>
          </a:xfrm>
          <a:prstGeom prst="rect">
            <a:avLst/>
          </a:prstGeom>
          <a:noFill/>
          <a:ln w="9525">
            <a:noFill/>
            <a:miter lim="800000"/>
            <a:headEnd/>
            <a:tailEnd/>
          </a:ln>
        </p:spPr>
        <p:txBody>
          <a:bodyPr wrap="square" anchor="ctr">
            <a:spAutoFit/>
          </a:bodyPr>
          <a:lstStyle/>
          <a:p>
            <a:pPr indent="457200" algn="justLow" eaLnBrk="0" hangingPunct="0">
              <a:defRPr/>
            </a:pPr>
            <a:r>
              <a:rPr lang="ar-SA" sz="4400" b="1" dirty="0">
                <a:solidFill>
                  <a:srgbClr val="FFFF00"/>
                </a:solidFill>
                <a:latin typeface="Traditional Arabic" pitchFamily="18" charset="-78"/>
                <a:cs typeface="Traditional Arabic" pitchFamily="18" charset="-78"/>
              </a:rPr>
              <a:t>حق تقرير المصير</a:t>
            </a:r>
            <a:r>
              <a:rPr lang="ar-SA" sz="4400" b="1" dirty="0">
                <a:solidFill>
                  <a:schemeClr val="accent1">
                    <a:lumMod val="50000"/>
                  </a:schemeClr>
                </a:solidFill>
                <a:latin typeface="Traditional Arabic" pitchFamily="18" charset="-78"/>
                <a:cs typeface="Traditional Arabic" pitchFamily="18" charset="-78"/>
              </a:rPr>
              <a:t>: </a:t>
            </a:r>
            <a:r>
              <a:rPr lang="ar-BH" sz="4800" b="1" dirty="0">
                <a:latin typeface="Traditional Arabic" pitchFamily="18" charset="-78"/>
                <a:cs typeface="Traditional Arabic" pitchFamily="18" charset="-78"/>
              </a:rPr>
              <a:t>يعني أن كل المجتمعات البشرية لها حق تحديد كيانها السياسي و كيفية إدارته</a:t>
            </a:r>
            <a:br>
              <a:rPr lang="ar-BH" sz="4800" b="1" dirty="0">
                <a:latin typeface="Traditional Arabic" pitchFamily="18" charset="-78"/>
                <a:cs typeface="Traditional Arabic" pitchFamily="18" charset="-78"/>
              </a:rPr>
            </a:br>
            <a:r>
              <a:rPr lang="ar-SA" sz="4800" b="1" dirty="0">
                <a:latin typeface="Traditional Arabic" pitchFamily="18" charset="-78"/>
                <a:cs typeface="Traditional Arabic" pitchFamily="18" charset="-78"/>
              </a:rPr>
              <a:t>وجزء من الحق جماعي وجزء منه فردي. </a:t>
            </a:r>
            <a:endParaRPr lang="ar-SA" sz="5400" b="1" dirty="0">
              <a:latin typeface="Traditional Arabic" pitchFamily="18" charset="-78"/>
              <a:cs typeface="Traditional Arabic" pitchFamily="18" charset="-78"/>
            </a:endParaRPr>
          </a:p>
        </p:txBody>
      </p:sp>
      <p:pic>
        <p:nvPicPr>
          <p:cNvPr id="5" name="Picture 4" descr="حق تقرير المصير.jpg"/>
          <p:cNvPicPr>
            <a:picLocks noChangeAspect="1"/>
          </p:cNvPicPr>
          <p:nvPr/>
        </p:nvPicPr>
        <p:blipFill>
          <a:blip r:embed="rId2" cstate="print"/>
          <a:stretch>
            <a:fillRect/>
          </a:stretch>
        </p:blipFill>
        <p:spPr>
          <a:xfrm>
            <a:off x="825684" y="2163253"/>
            <a:ext cx="343448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55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wipe(down)">
                                      <p:cBhvr>
                                        <p:cTn id="7"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095472" y="214290"/>
            <a:ext cx="8253418" cy="1143000"/>
          </a:xfrm>
        </p:spPr>
        <p:txBody>
          <a:bodyPr rtlCol="1">
            <a:normAutofit/>
          </a:bodyPr>
          <a:lstStyle/>
          <a:p>
            <a:pPr>
              <a:defRPr/>
            </a:pPr>
            <a:r>
              <a:rPr lang="ar-SA" sz="4500"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Traditional Arabic" panose="02020603050405020304" pitchFamily="18" charset="-78"/>
                <a:ea typeface="Batang" pitchFamily="18" charset="-127"/>
                <a:cs typeface="Traditional Arabic" pitchFamily="18" charset="-78"/>
              </a:rPr>
              <a:t>الحادي عشر: حق التعويض</a:t>
            </a:r>
            <a:endParaRPr lang="ar-BH" sz="4500"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Traditional Arabic" panose="02020603050405020304" pitchFamily="18" charset="-78"/>
              <a:ea typeface="Batang" pitchFamily="18" charset="-127"/>
              <a:cs typeface="Traditional Arabic" pitchFamily="18" charset="-78"/>
            </a:endParaRPr>
          </a:p>
        </p:txBody>
      </p:sp>
      <p:sp>
        <p:nvSpPr>
          <p:cNvPr id="7" name="Rectangle 6"/>
          <p:cNvSpPr>
            <a:spLocks noChangeArrowheads="1"/>
          </p:cNvSpPr>
          <p:nvPr/>
        </p:nvSpPr>
        <p:spPr bwMode="auto">
          <a:xfrm>
            <a:off x="3783330" y="4147116"/>
            <a:ext cx="8024813" cy="2436564"/>
          </a:xfrm>
          <a:prstGeom prst="rect">
            <a:avLst/>
          </a:prstGeom>
          <a:noFill/>
          <a:ln w="9525">
            <a:noFill/>
            <a:miter lim="800000"/>
            <a:headEnd/>
            <a:tailEnd/>
          </a:ln>
        </p:spPr>
        <p:txBody>
          <a:bodyPr wrap="square">
            <a:spAutoFit/>
          </a:bodyPr>
          <a:lstStyle/>
          <a:p>
            <a:pPr algn="r" rtl="1">
              <a:spcAft>
                <a:spcPts val="1000"/>
              </a:spcAft>
            </a:pPr>
            <a:r>
              <a:rPr lang="ar-SA" sz="3600" b="1" dirty="0">
                <a:solidFill>
                  <a:schemeClr val="tx1">
                    <a:lumMod val="95000"/>
                  </a:schemeClr>
                </a:solidFill>
                <a:latin typeface="Traditional Arabic" pitchFamily="18" charset="-78"/>
                <a:ea typeface="Arial" pitchFamily="34" charset="0"/>
                <a:cs typeface="Traditional Arabic" pitchFamily="18" charset="-78"/>
              </a:rPr>
              <a:t>3- إذا استحال ذلك فإن للمتضرر الحق في التعويض المادي عن ذلك بقيمة تساوي  إصلاح الضرر أو إرجاع الحال كما كانت عليه</a:t>
            </a:r>
            <a:r>
              <a:rPr lang="ar-SA" sz="2800" b="1" dirty="0">
                <a:solidFill>
                  <a:schemeClr val="tx1">
                    <a:lumMod val="95000"/>
                  </a:schemeClr>
                </a:solidFill>
                <a:latin typeface="Traditional Arabic" pitchFamily="18" charset="-78"/>
                <a:ea typeface="Arial" pitchFamily="34" charset="0"/>
                <a:cs typeface="Traditional Arabic" pitchFamily="18" charset="-78"/>
              </a:rPr>
              <a:t>.</a:t>
            </a:r>
          </a:p>
          <a:p>
            <a:pPr algn="r" rtl="1"/>
            <a:endParaRPr lang="ar-BH" sz="3600" dirty="0">
              <a:solidFill>
                <a:schemeClr val="tx1">
                  <a:lumMod val="95000"/>
                </a:schemeClr>
              </a:solidFill>
              <a:latin typeface="Calibri" pitchFamily="34" charset="0"/>
              <a:ea typeface="Arial" pitchFamily="34" charset="0"/>
              <a:cs typeface="Traditional Arabic" pitchFamily="18" charset="-78"/>
            </a:endParaRPr>
          </a:p>
        </p:txBody>
      </p:sp>
      <p:pic>
        <p:nvPicPr>
          <p:cNvPr id="137218" name="Picture 2" descr="http://t2.gstatic.com/images?q=tbn:ANd9GcQgdBpC97bOMbcxJe_Yj9HJrS02tqVsYEJDdyGPPqjx1SiBwXU_"/>
          <p:cNvPicPr>
            <a:picLocks noChangeAspect="1" noChangeArrowheads="1"/>
          </p:cNvPicPr>
          <p:nvPr/>
        </p:nvPicPr>
        <p:blipFill>
          <a:blip r:embed="rId2" cstate="print"/>
          <a:srcRect/>
          <a:stretch>
            <a:fillRect/>
          </a:stretch>
        </p:blipFill>
        <p:spPr bwMode="auto">
          <a:xfrm>
            <a:off x="528760" y="3726544"/>
            <a:ext cx="2721943" cy="2657135"/>
          </a:xfrm>
          <a:prstGeom prst="rect">
            <a:avLst/>
          </a:prstGeom>
          <a:ln>
            <a:noFill/>
          </a:ln>
          <a:effectLst>
            <a:softEdge rad="112500"/>
          </a:effectLst>
        </p:spPr>
      </p:pic>
      <p:sp>
        <p:nvSpPr>
          <p:cNvPr id="6" name="مستطيل 5"/>
          <p:cNvSpPr>
            <a:spLocks noChangeArrowheads="1"/>
          </p:cNvSpPr>
          <p:nvPr/>
        </p:nvSpPr>
        <p:spPr bwMode="auto">
          <a:xfrm>
            <a:off x="1361123" y="1481423"/>
            <a:ext cx="10447020" cy="1200329"/>
          </a:xfrm>
          <a:prstGeom prst="rect">
            <a:avLst/>
          </a:prstGeom>
          <a:noFill/>
          <a:ln w="9525">
            <a:noFill/>
            <a:miter lim="800000"/>
            <a:headEnd/>
            <a:tailEnd/>
          </a:ln>
        </p:spPr>
        <p:txBody>
          <a:bodyPr wrap="square">
            <a:spAutoFit/>
          </a:bodyPr>
          <a:lstStyle/>
          <a:p>
            <a:pPr algn="r" rtl="1"/>
            <a:r>
              <a:rPr lang="ar-SA" sz="3600" b="1" dirty="0">
                <a:solidFill>
                  <a:schemeClr val="accent2">
                    <a:lumMod val="20000"/>
                    <a:lumOff val="80000"/>
                  </a:schemeClr>
                </a:solidFill>
                <a:latin typeface="Traditional Arabic" pitchFamily="18" charset="-78"/>
                <a:ea typeface="Arial" pitchFamily="34" charset="0"/>
                <a:cs typeface="Traditional Arabic" pitchFamily="18" charset="-78"/>
              </a:rPr>
              <a:t>1- يُلزم ا لقانون الدولي الدولة التي تنتهك  حقوق الملكية أو حقوق الأفراد الأخرى بإرجاع الحال إلى ما كان  عليه قبل ارتكاب تلك الأعمال غير الشرعية </a:t>
            </a:r>
            <a:endParaRPr lang="ar-BH" sz="3600" b="1" dirty="0">
              <a:solidFill>
                <a:schemeClr val="accent2">
                  <a:lumMod val="20000"/>
                  <a:lumOff val="80000"/>
                </a:schemeClr>
              </a:solidFill>
              <a:ea typeface="Arial" pitchFamily="34" charset="0"/>
              <a:cs typeface="Traditional Arabic" pitchFamily="18" charset="-78"/>
            </a:endParaRPr>
          </a:p>
        </p:txBody>
      </p:sp>
      <p:sp>
        <p:nvSpPr>
          <p:cNvPr id="8" name="مستطيل 7"/>
          <p:cNvSpPr>
            <a:spLocks noChangeArrowheads="1"/>
          </p:cNvSpPr>
          <p:nvPr/>
        </p:nvSpPr>
        <p:spPr bwMode="auto">
          <a:xfrm>
            <a:off x="2308860" y="3078208"/>
            <a:ext cx="9499283" cy="954087"/>
          </a:xfrm>
          <a:prstGeom prst="rect">
            <a:avLst/>
          </a:prstGeom>
          <a:noFill/>
          <a:ln w="9525">
            <a:noFill/>
            <a:miter lim="800000"/>
            <a:headEnd/>
            <a:tailEnd/>
          </a:ln>
        </p:spPr>
        <p:txBody>
          <a:bodyPr wrap="square">
            <a:spAutoFit/>
          </a:bodyPr>
          <a:lstStyle/>
          <a:p>
            <a:pPr algn="r" rtl="1"/>
            <a:r>
              <a:rPr lang="ar-SA" sz="2800" b="1" dirty="0">
                <a:solidFill>
                  <a:srgbClr val="FFFF00"/>
                </a:solidFill>
                <a:latin typeface="Traditional Arabic" pitchFamily="18" charset="-78"/>
                <a:ea typeface="Arial" pitchFamily="34" charset="0"/>
                <a:cs typeface="Traditional Arabic" pitchFamily="18" charset="-78"/>
              </a:rPr>
              <a:t>2- على تلك الدولة  أن تزيل كل الآثار الناتجة عن ذلك، وإعادتها إلى الوضع الذي  كانت عليه، أو يحتمل أنها كانت </a:t>
            </a:r>
            <a:r>
              <a:rPr lang="ar-SA" sz="2800" b="1" dirty="0" err="1">
                <a:solidFill>
                  <a:srgbClr val="FFFF00"/>
                </a:solidFill>
                <a:latin typeface="Traditional Arabic" pitchFamily="18" charset="-78"/>
                <a:ea typeface="Arial" pitchFamily="34" charset="0"/>
                <a:cs typeface="Traditional Arabic" pitchFamily="18" charset="-78"/>
              </a:rPr>
              <a:t>عليه.</a:t>
            </a:r>
            <a:r>
              <a:rPr lang="ar-SA" sz="2800" b="1" dirty="0">
                <a:solidFill>
                  <a:srgbClr val="FFFF00"/>
                </a:solidFill>
                <a:latin typeface="Traditional Arabic" pitchFamily="18" charset="-78"/>
                <a:ea typeface="Arial" pitchFamily="34" charset="0"/>
                <a:cs typeface="Traditional Arabic" pitchFamily="18" charset="-78"/>
              </a:rPr>
              <a:t> </a:t>
            </a:r>
            <a:endParaRPr lang="ar-BH" sz="2800" b="1" dirty="0">
              <a:solidFill>
                <a:srgbClr val="FFFF00"/>
              </a:solidFill>
              <a:ea typeface="Arial" pitchFamily="34" charset="0"/>
              <a:cs typeface="Traditional Arabic" pitchFamily="18" charset="-78"/>
            </a:endParaRPr>
          </a:p>
        </p:txBody>
      </p:sp>
    </p:spTree>
    <p:extLst>
      <p:ext uri="{BB962C8B-B14F-4D97-AF65-F5344CB8AC3E}">
        <p14:creationId xmlns:p14="http://schemas.microsoft.com/office/powerpoint/2010/main" val="131472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Autofit/>
          </a:bodyPr>
          <a:lstStyle/>
          <a:p>
            <a:pPr>
              <a:defRPr/>
            </a:pPr>
            <a:r>
              <a:rPr lang="ar-SA" sz="4800"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Traditional Arabic" pitchFamily="18" charset="-78"/>
                <a:ea typeface="Batang" pitchFamily="18" charset="-127"/>
                <a:cs typeface="Traditional Arabic" pitchFamily="18" charset="-78"/>
              </a:rPr>
              <a:t>أسئلة وأجوبة حول حقوق اللاجئين</a:t>
            </a:r>
            <a:endParaRPr lang="ar-BH" sz="4800"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Traditional Arabic" pitchFamily="18" charset="-78"/>
              <a:ea typeface="Batang" pitchFamily="18" charset="-127"/>
              <a:cs typeface="Traditional Arabic" pitchFamily="18" charset="-78"/>
            </a:endParaRPr>
          </a:p>
        </p:txBody>
      </p:sp>
      <p:sp>
        <p:nvSpPr>
          <p:cNvPr id="93187" name="Rectangle 3"/>
          <p:cNvSpPr>
            <a:spLocks noChangeArrowheads="1"/>
          </p:cNvSpPr>
          <p:nvPr/>
        </p:nvSpPr>
        <p:spPr bwMode="auto">
          <a:xfrm>
            <a:off x="913795" y="1935921"/>
            <a:ext cx="9640685" cy="2800767"/>
          </a:xfrm>
          <a:prstGeom prst="rect">
            <a:avLst/>
          </a:prstGeom>
          <a:noFill/>
          <a:ln w="9525">
            <a:noFill/>
            <a:miter lim="800000"/>
            <a:headEnd/>
            <a:tailEnd/>
          </a:ln>
        </p:spPr>
        <p:txBody>
          <a:bodyPr wrap="square">
            <a:spAutoFit/>
          </a:bodyPr>
          <a:lstStyle/>
          <a:p>
            <a:pPr algn="r" rtl="1"/>
            <a:r>
              <a:rPr lang="ar-SA" altLang="en-GB" sz="4400" b="1" dirty="0">
                <a:solidFill>
                  <a:srgbClr val="FF0000"/>
                </a:solidFill>
                <a:latin typeface="Traditional Arabic" pitchFamily="18" charset="-78"/>
                <a:ea typeface="Arial" pitchFamily="34" charset="0"/>
                <a:cs typeface="Traditional Arabic" pitchFamily="18" charset="-78"/>
              </a:rPr>
              <a:t>1-</a:t>
            </a:r>
            <a:r>
              <a:rPr lang="ar-SA" sz="4400" dirty="0">
                <a:solidFill>
                  <a:srgbClr val="E6B9B8"/>
                </a:solidFill>
                <a:latin typeface="Traditional Arabic" pitchFamily="18" charset="-78"/>
                <a:ea typeface="Arial" pitchFamily="34" charset="0"/>
                <a:cs typeface="Traditional Arabic" pitchFamily="18" charset="-78"/>
              </a:rPr>
              <a:t> </a:t>
            </a:r>
            <a:r>
              <a:rPr lang="ar-SA" altLang="en-GB" sz="4400" b="1" dirty="0">
                <a:latin typeface="Traditional Arabic" pitchFamily="18" charset="-78"/>
                <a:ea typeface="Arial" pitchFamily="34" charset="0"/>
                <a:cs typeface="Traditional Arabic" pitchFamily="18" charset="-78"/>
              </a:rPr>
              <a:t>هل حق التعويض يلغي حق العودة؟؟ أو يتناقض معه؟؟</a:t>
            </a:r>
          </a:p>
          <a:p>
            <a:pPr algn="r" rtl="1"/>
            <a:r>
              <a:rPr lang="ar-SA" altLang="en-GB" sz="4400" b="1" dirty="0">
                <a:solidFill>
                  <a:srgbClr val="FF0000"/>
                </a:solidFill>
                <a:latin typeface="Traditional Arabic" pitchFamily="18" charset="-78"/>
                <a:ea typeface="Arial" pitchFamily="34" charset="0"/>
                <a:cs typeface="Traditional Arabic" pitchFamily="18" charset="-78"/>
              </a:rPr>
              <a:t>2-</a:t>
            </a:r>
            <a:r>
              <a:rPr lang="ar-EG" altLang="en-GB" sz="4400" b="1" dirty="0">
                <a:latin typeface="Traditional Arabic" pitchFamily="18" charset="-78"/>
                <a:ea typeface="Arial" pitchFamily="34" charset="0"/>
                <a:cs typeface="Traditional Arabic" pitchFamily="18" charset="-78"/>
              </a:rPr>
              <a:t> </a:t>
            </a:r>
            <a:r>
              <a:rPr lang="ar-SA" altLang="en-GB" sz="4400" b="1" dirty="0">
                <a:latin typeface="Traditional Arabic" pitchFamily="18" charset="-78"/>
                <a:ea typeface="Arial" pitchFamily="34" charset="0"/>
                <a:cs typeface="Traditional Arabic" pitchFamily="18" charset="-78"/>
              </a:rPr>
              <a:t>هل حق العودة فردي أم جماعي؟؟</a:t>
            </a:r>
          </a:p>
          <a:p>
            <a:pPr algn="r" rtl="1"/>
            <a:r>
              <a:rPr lang="ar-SA" sz="4400" b="1" dirty="0">
                <a:solidFill>
                  <a:srgbClr val="FF0000"/>
                </a:solidFill>
                <a:latin typeface="Traditional Arabic" pitchFamily="18" charset="-78"/>
                <a:ea typeface="Arial" pitchFamily="34" charset="0"/>
                <a:cs typeface="Traditional Arabic" pitchFamily="18" charset="-78"/>
              </a:rPr>
              <a:t>3-</a:t>
            </a:r>
            <a:r>
              <a:rPr lang="ar-SA" sz="4400" b="1" dirty="0">
                <a:latin typeface="Traditional Arabic" pitchFamily="18" charset="-78"/>
                <a:ea typeface="Arial" pitchFamily="34" charset="0"/>
                <a:cs typeface="Traditional Arabic" pitchFamily="18" charset="-78"/>
              </a:rPr>
              <a:t> </a:t>
            </a:r>
            <a:r>
              <a:rPr lang="ar-SA" altLang="en-GB" sz="4400" b="1" dirty="0">
                <a:latin typeface="Traditional Arabic" pitchFamily="18" charset="-78"/>
                <a:ea typeface="Arial" pitchFamily="34" charset="0"/>
                <a:cs typeface="Traditional Arabic" pitchFamily="18" charset="-78"/>
              </a:rPr>
              <a:t>هل حق العودة يورَّث؟</a:t>
            </a:r>
          </a:p>
          <a:p>
            <a:pPr algn="r" rtl="1"/>
            <a:endParaRPr lang="ar-BH" sz="4400" dirty="0">
              <a:latin typeface="Calibri" pitchFamily="34" charset="0"/>
              <a:ea typeface="Arial" pitchFamily="34" charset="0"/>
              <a:cs typeface="ae_AlMohanad" pitchFamily="18" charset="-78"/>
            </a:endParaRPr>
          </a:p>
        </p:txBody>
      </p:sp>
    </p:spTree>
    <p:extLst>
      <p:ext uri="{BB962C8B-B14F-4D97-AF65-F5344CB8AC3E}">
        <p14:creationId xmlns:p14="http://schemas.microsoft.com/office/powerpoint/2010/main" val="3972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Effect transition="in" filter="diamond(in)">
                                      <p:cBhvr>
                                        <p:cTn id="19" dur="20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7251" y="2286000"/>
            <a:ext cx="6179819" cy="2800350"/>
          </a:xfrm>
          <a:prstGeom prst="rect">
            <a:avLst/>
          </a:prstGeom>
        </p:spPr>
        <p:txBody>
          <a:bodyPr wrap="square">
            <a:spAutoFit/>
          </a:bodyPr>
          <a:lstStyle/>
          <a:p>
            <a:pPr algn="r" rtl="1">
              <a:defRPr/>
            </a:pPr>
            <a:r>
              <a:rPr lang="ar-SA" altLang="en-GB" sz="4400" b="1" dirty="0">
                <a:solidFill>
                  <a:schemeClr val="tx1">
                    <a:lumMod val="95000"/>
                  </a:schemeClr>
                </a:solidFill>
                <a:latin typeface="Traditional Arabic" pitchFamily="18" charset="-78"/>
                <a:cs typeface="Traditional Arabic" pitchFamily="18" charset="-78"/>
              </a:rPr>
              <a:t>4-</a:t>
            </a:r>
            <a:r>
              <a:rPr lang="ar-EG" altLang="en-GB" sz="4400" b="1" dirty="0">
                <a:solidFill>
                  <a:schemeClr val="tx1">
                    <a:lumMod val="95000"/>
                  </a:schemeClr>
                </a:solidFill>
                <a:latin typeface="Traditional Arabic" pitchFamily="18" charset="-78"/>
                <a:cs typeface="Traditional Arabic" pitchFamily="18" charset="-78"/>
              </a:rPr>
              <a:t> </a:t>
            </a:r>
            <a:r>
              <a:rPr lang="ar-SA" altLang="en-GB" sz="4400" b="1" dirty="0">
                <a:solidFill>
                  <a:schemeClr val="tx1">
                    <a:lumMod val="95000"/>
                  </a:schemeClr>
                </a:solidFill>
                <a:latin typeface="Traditional Arabic" pitchFamily="18" charset="-78"/>
                <a:cs typeface="Traditional Arabic" pitchFamily="18" charset="-78"/>
              </a:rPr>
              <a:t>هل يسقط بالتقادم؟</a:t>
            </a:r>
          </a:p>
          <a:p>
            <a:pPr algn="r" rtl="1">
              <a:defRPr/>
            </a:pPr>
            <a:r>
              <a:rPr lang="ar-SA" altLang="en-GB" sz="4400" b="1" dirty="0">
                <a:solidFill>
                  <a:srgbClr val="FFFF00"/>
                </a:solidFill>
                <a:latin typeface="Traditional Arabic" pitchFamily="18" charset="-78"/>
                <a:cs typeface="Traditional Arabic" pitchFamily="18" charset="-78"/>
              </a:rPr>
              <a:t>5-</a:t>
            </a:r>
            <a:r>
              <a:rPr lang="ar-EG" altLang="en-GB" sz="4400" b="1" dirty="0">
                <a:solidFill>
                  <a:srgbClr val="FFFF00"/>
                </a:solidFill>
                <a:latin typeface="Traditional Arabic" pitchFamily="18" charset="-78"/>
                <a:cs typeface="Traditional Arabic" pitchFamily="18" charset="-78"/>
              </a:rPr>
              <a:t> </a:t>
            </a:r>
            <a:r>
              <a:rPr lang="ar-SA" altLang="en-GB" sz="4400" b="1" dirty="0">
                <a:solidFill>
                  <a:srgbClr val="FFFF00"/>
                </a:solidFill>
                <a:latin typeface="Traditional Arabic" pitchFamily="18" charset="-78"/>
                <a:cs typeface="Traditional Arabic" pitchFamily="18" charset="-78"/>
              </a:rPr>
              <a:t>هل تسقطه أي قرارات لأي منظمة </a:t>
            </a:r>
            <a:r>
              <a:rPr lang="ar-SA" altLang="en-GB" sz="4400" b="1" dirty="0">
                <a:solidFill>
                  <a:schemeClr val="tx1">
                    <a:lumMod val="95000"/>
                  </a:schemeClr>
                </a:solidFill>
                <a:latin typeface="Traditional Arabic" pitchFamily="18" charset="-78"/>
                <a:cs typeface="Traditional Arabic" pitchFamily="18" charset="-78"/>
              </a:rPr>
              <a:t>دولية أو محلية أو عربية؟</a:t>
            </a:r>
          </a:p>
          <a:p>
            <a:pPr algn="r" rtl="1">
              <a:defRPr/>
            </a:pPr>
            <a:endParaRPr lang="ar-SA" altLang="en-GB" sz="4400" b="1" dirty="0">
              <a:solidFill>
                <a:srgbClr val="FFFF00"/>
              </a:solidFill>
              <a:latin typeface="Traditional Arabic" pitchFamily="18" charset="-78"/>
              <a:cs typeface="Traditional Arabic" pitchFamily="18" charset="-78"/>
            </a:endParaRPr>
          </a:p>
        </p:txBody>
      </p:sp>
      <p:sp>
        <p:nvSpPr>
          <p:cNvPr id="5" name="Title 1"/>
          <p:cNvSpPr>
            <a:spLocks noGrp="1"/>
          </p:cNvSpPr>
          <p:nvPr>
            <p:ph type="title"/>
          </p:nvPr>
        </p:nvSpPr>
        <p:spPr>
          <a:xfrm>
            <a:off x="2200300" y="274638"/>
            <a:ext cx="8181980" cy="1143000"/>
          </a:xfrm>
        </p:spPr>
        <p:txBody>
          <a:bodyPr rtlCol="1">
            <a:noAutofit/>
          </a:bodyPr>
          <a:lstStyle/>
          <a:p>
            <a:pPr>
              <a:defRPr/>
            </a:pPr>
            <a:r>
              <a:rPr lang="ar-SA" sz="5400"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Traditional Arabic" pitchFamily="18" charset="-78"/>
                <a:ea typeface="Batang" pitchFamily="18" charset="-127"/>
                <a:cs typeface="Traditional Arabic" pitchFamily="18" charset="-78"/>
              </a:rPr>
              <a:t>أسئلة وأجوبة حول حقوق اللاجئين</a:t>
            </a:r>
            <a:endParaRPr lang="ar-BH" sz="5400" dirty="0">
              <a:ln w="5000" cmpd="sng">
                <a:solidFill>
                  <a:schemeClr val="accent1">
                    <a:tint val="80000"/>
                    <a:shade val="99000"/>
                    <a:satMod val="500000"/>
                  </a:schemeClr>
                </a:solidFill>
                <a:prstDash val="solid"/>
              </a:ln>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Traditional Arabic" pitchFamily="18" charset="-78"/>
              <a:ea typeface="Batang" pitchFamily="18" charset="-127"/>
              <a:cs typeface="Traditional Arabic" pitchFamily="18" charset="-78"/>
            </a:endParaRPr>
          </a:p>
        </p:txBody>
      </p:sp>
      <p:pic>
        <p:nvPicPr>
          <p:cNvPr id="56322" name="Picture 2" descr="http://t1.gstatic.com/images?q=tbn:ANd9GcQG5Pf366sWzcEqgW3H9vZ6QdODF720p0Wkj5YFrvIfPpqv1Ix3"/>
          <p:cNvPicPr>
            <a:picLocks noChangeAspect="1" noChangeArrowheads="1"/>
          </p:cNvPicPr>
          <p:nvPr/>
        </p:nvPicPr>
        <p:blipFill>
          <a:blip r:embed="rId2" cstate="print"/>
          <a:srcRect/>
          <a:stretch>
            <a:fillRect/>
          </a:stretch>
        </p:blipFill>
        <p:spPr bwMode="auto">
          <a:xfrm flipH="1">
            <a:off x="1295371" y="1725918"/>
            <a:ext cx="2643207"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14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FF7F523-26E8-41E2-AE9A-E56D01664648}"/>
              </a:ext>
            </a:extLst>
          </p:cNvPr>
          <p:cNvGrpSpPr/>
          <p:nvPr/>
        </p:nvGrpSpPr>
        <p:grpSpPr>
          <a:xfrm>
            <a:off x="8329827" y="2294128"/>
            <a:ext cx="3446116" cy="3485880"/>
            <a:chOff x="8329827" y="2294128"/>
            <a:chExt cx="3446116" cy="3485880"/>
          </a:xfrm>
        </p:grpSpPr>
        <p:sp>
          <p:nvSpPr>
            <p:cNvPr id="67589" name="AutoShape 5">
              <a:extLst>
                <a:ext uri="{FF2B5EF4-FFF2-40B4-BE49-F238E27FC236}">
                  <a16:creationId xmlns:a16="http://schemas.microsoft.com/office/drawing/2014/main" id="{1E39CAA0-204A-42F6-8BC3-956A155B08CC}"/>
                </a:ext>
              </a:extLst>
            </p:cNvPr>
            <p:cNvSpPr>
              <a:spLocks noChangeArrowheads="1"/>
            </p:cNvSpPr>
            <p:nvPr/>
          </p:nvSpPr>
          <p:spPr bwMode="auto">
            <a:xfrm>
              <a:off x="8329827" y="2294128"/>
              <a:ext cx="3446116" cy="34858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BH" altLang="ar-BH">
                <a:latin typeface="Verdana" panose="020B0604030504040204" pitchFamily="34" charset="0"/>
              </a:endParaRPr>
            </a:p>
          </p:txBody>
        </p:sp>
        <p:sp>
          <p:nvSpPr>
            <p:cNvPr id="2" name="Rectangle 1">
              <a:extLst>
                <a:ext uri="{FF2B5EF4-FFF2-40B4-BE49-F238E27FC236}">
                  <a16:creationId xmlns:a16="http://schemas.microsoft.com/office/drawing/2014/main" id="{F5E630BE-57B3-4A36-AE00-C828E07BE2CC}"/>
                </a:ext>
              </a:extLst>
            </p:cNvPr>
            <p:cNvSpPr/>
            <p:nvPr/>
          </p:nvSpPr>
          <p:spPr>
            <a:xfrm>
              <a:off x="8485788" y="2617867"/>
              <a:ext cx="3134194" cy="2800767"/>
            </a:xfrm>
            <a:prstGeom prst="rect">
              <a:avLst/>
            </a:prstGeom>
          </p:spPr>
          <p:txBody>
            <a:bodyPr wrap="square">
              <a:spAutoFit/>
            </a:bodyPr>
            <a:lstStyle/>
            <a:p>
              <a:pPr algn="ctr"/>
              <a:r>
                <a:rPr lang="ar-BH" sz="4400" b="1" dirty="0">
                  <a:solidFill>
                    <a:srgbClr val="FFFF00"/>
                  </a:solidFill>
                  <a:latin typeface="Traditional Arabic" pitchFamily="18" charset="-78"/>
                  <a:cs typeface="Traditional Arabic" pitchFamily="18" charset="-78"/>
                </a:rPr>
                <a:t>هم الوحيدون الذين صدرت بحقهم وتكررت عشرات القرارات لعودتهم</a:t>
              </a:r>
              <a:endParaRPr lang="en-US" sz="6000" b="1" dirty="0">
                <a:solidFill>
                  <a:srgbClr val="FFFF00"/>
                </a:solidFill>
                <a:latin typeface="Traditional Arabic" pitchFamily="18" charset="-78"/>
                <a:cs typeface="Traditional Arabic" pitchFamily="18" charset="-78"/>
              </a:endParaRPr>
            </a:p>
          </p:txBody>
        </p:sp>
      </p:grpSp>
      <p:grpSp>
        <p:nvGrpSpPr>
          <p:cNvPr id="4" name="Group 3">
            <a:extLst>
              <a:ext uri="{FF2B5EF4-FFF2-40B4-BE49-F238E27FC236}">
                <a16:creationId xmlns:a16="http://schemas.microsoft.com/office/drawing/2014/main" id="{DAEADC7A-C270-458B-83D3-80FC3A335F8D}"/>
              </a:ext>
            </a:extLst>
          </p:cNvPr>
          <p:cNvGrpSpPr/>
          <p:nvPr/>
        </p:nvGrpSpPr>
        <p:grpSpPr>
          <a:xfrm>
            <a:off x="4216309" y="2294128"/>
            <a:ext cx="3746330" cy="3485880"/>
            <a:chOff x="4216309" y="2294128"/>
            <a:chExt cx="3746330" cy="3485880"/>
          </a:xfrm>
        </p:grpSpPr>
        <p:sp>
          <p:nvSpPr>
            <p:cNvPr id="3" name="Rectangle 2"/>
            <p:cNvSpPr/>
            <p:nvPr/>
          </p:nvSpPr>
          <p:spPr>
            <a:xfrm>
              <a:off x="4216309" y="2457813"/>
              <a:ext cx="3746330" cy="3170099"/>
            </a:xfrm>
            <a:prstGeom prst="rect">
              <a:avLst/>
            </a:prstGeom>
          </p:spPr>
          <p:txBody>
            <a:bodyPr wrap="square">
              <a:spAutoFit/>
            </a:bodyPr>
            <a:lstStyle/>
            <a:p>
              <a:pPr algn="ctr" rtl="1"/>
              <a:r>
                <a:rPr lang="ar-LB" altLang="ar-BH" sz="4000" b="1" dirty="0">
                  <a:solidFill>
                    <a:schemeClr val="tx1">
                      <a:lumMod val="95000"/>
                    </a:schemeClr>
                  </a:solidFill>
                  <a:latin typeface="Traditional Arabic" panose="02020603050405020304" pitchFamily="18" charset="-78"/>
                  <a:cs typeface="Traditional Arabic" panose="02020603050405020304" pitchFamily="18" charset="-78"/>
                </a:rPr>
                <a:t>تكرر فيها التاكيد في الامم المتحدة على قرار العودة (194)، (134 مرة)حتى</a:t>
              </a:r>
              <a:endParaRPr lang="ar-SA" altLang="ar-BH" sz="4000" b="1" dirty="0">
                <a:solidFill>
                  <a:schemeClr val="tx1">
                    <a:lumMod val="95000"/>
                  </a:schemeClr>
                </a:solidFill>
                <a:latin typeface="Traditional Arabic" panose="02020603050405020304" pitchFamily="18" charset="-78"/>
                <a:cs typeface="Traditional Arabic" panose="02020603050405020304" pitchFamily="18" charset="-78"/>
              </a:endParaRPr>
            </a:p>
            <a:p>
              <a:pPr algn="ctr" rtl="1"/>
              <a:r>
                <a:rPr lang="ar-LB" altLang="ar-BH" sz="4000" b="1" dirty="0">
                  <a:latin typeface="Traditional Arabic" panose="02020603050405020304" pitchFamily="18" charset="-78"/>
                  <a:cs typeface="Traditional Arabic" panose="02020603050405020304" pitchFamily="18" charset="-78"/>
                </a:rPr>
                <a:t>1994 ومنذ ذلك الوقت لا تصوت امريكا على</a:t>
              </a:r>
              <a:endParaRPr lang="ar-SA" sz="2800" dirty="0">
                <a:solidFill>
                  <a:schemeClr val="tx1">
                    <a:lumMod val="95000"/>
                  </a:schemeClr>
                </a:solidFill>
              </a:endParaRPr>
            </a:p>
          </p:txBody>
        </p:sp>
        <p:sp>
          <p:nvSpPr>
            <p:cNvPr id="17" name="AutoShape 5">
              <a:extLst>
                <a:ext uri="{FF2B5EF4-FFF2-40B4-BE49-F238E27FC236}">
                  <a16:creationId xmlns:a16="http://schemas.microsoft.com/office/drawing/2014/main" id="{1E39CAA0-204A-42F6-8BC3-956A155B08CC}"/>
                </a:ext>
              </a:extLst>
            </p:cNvPr>
            <p:cNvSpPr>
              <a:spLocks noChangeArrowheads="1"/>
            </p:cNvSpPr>
            <p:nvPr/>
          </p:nvSpPr>
          <p:spPr bwMode="auto">
            <a:xfrm>
              <a:off x="4216310" y="2294128"/>
              <a:ext cx="3746329" cy="34858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BH" altLang="ar-BH">
                <a:latin typeface="Verdana" panose="020B0604030504040204" pitchFamily="34" charset="0"/>
              </a:endParaRPr>
            </a:p>
          </p:txBody>
        </p:sp>
      </p:grpSp>
      <p:sp>
        <p:nvSpPr>
          <p:cNvPr id="20" name="AutoShape 5">
            <a:extLst>
              <a:ext uri="{FF2B5EF4-FFF2-40B4-BE49-F238E27FC236}">
                <a16:creationId xmlns:a16="http://schemas.microsoft.com/office/drawing/2014/main" id="{1E39CAA0-204A-42F6-8BC3-956A155B08CC}"/>
              </a:ext>
            </a:extLst>
          </p:cNvPr>
          <p:cNvSpPr>
            <a:spLocks noChangeArrowheads="1"/>
          </p:cNvSpPr>
          <p:nvPr/>
        </p:nvSpPr>
        <p:spPr bwMode="auto">
          <a:xfrm>
            <a:off x="403005" y="2310145"/>
            <a:ext cx="3446116" cy="34858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BH" altLang="ar-BH">
              <a:latin typeface="Verdana" panose="020B0604030504040204" pitchFamily="34" charset="0"/>
            </a:endParaRPr>
          </a:p>
        </p:txBody>
      </p:sp>
      <p:sp>
        <p:nvSpPr>
          <p:cNvPr id="21" name="Rectangle 20">
            <a:extLst>
              <a:ext uri="{FF2B5EF4-FFF2-40B4-BE49-F238E27FC236}">
                <a16:creationId xmlns:a16="http://schemas.microsoft.com/office/drawing/2014/main" id="{F5E630BE-57B3-4A36-AE00-C828E07BE2CC}"/>
              </a:ext>
            </a:extLst>
          </p:cNvPr>
          <p:cNvSpPr/>
          <p:nvPr/>
        </p:nvSpPr>
        <p:spPr>
          <a:xfrm>
            <a:off x="558967" y="2623662"/>
            <a:ext cx="3134194" cy="3970318"/>
          </a:xfrm>
          <a:prstGeom prst="rect">
            <a:avLst/>
          </a:prstGeom>
        </p:spPr>
        <p:txBody>
          <a:bodyPr wrap="square">
            <a:spAutoFit/>
          </a:bodyPr>
          <a:lstStyle/>
          <a:p>
            <a:pPr algn="ctr" rtl="1"/>
            <a:r>
              <a:rPr lang="ar-LB" altLang="ar-BH" sz="3600" b="1" dirty="0">
                <a:solidFill>
                  <a:srgbClr val="FFFF00"/>
                </a:solidFill>
                <a:latin typeface="Traditional Arabic" panose="02020603050405020304" pitchFamily="18" charset="-78"/>
                <a:cs typeface="Traditional Arabic" panose="02020603050405020304" pitchFamily="18" charset="-78"/>
              </a:rPr>
              <a:t>القرار وتحديدا بعد توقيع اتفاق اوسلو بين منظمة التحرير الفلسطينية والكيان الصهيوني في 13 ايلول من العام 1993</a:t>
            </a:r>
          </a:p>
          <a:p>
            <a:pPr algn="ctr" rtl="1"/>
            <a:r>
              <a:rPr lang="ar-LB" altLang="ar-BH" sz="3600" b="1" dirty="0">
                <a:solidFill>
                  <a:srgbClr val="FFFF00"/>
                </a:solidFill>
                <a:latin typeface="Traditional Arabic" panose="02020603050405020304" pitchFamily="18" charset="-78"/>
                <a:cs typeface="Traditional Arabic" panose="02020603050405020304" pitchFamily="18" charset="-78"/>
              </a:rPr>
              <a:t> </a:t>
            </a:r>
            <a:endParaRPr lang="ar-SA" sz="3600" dirty="0">
              <a:solidFill>
                <a:srgbClr val="FFFF00"/>
              </a:solidFill>
            </a:endParaRPr>
          </a:p>
        </p:txBody>
      </p:sp>
      <p:sp>
        <p:nvSpPr>
          <p:cNvPr id="23" name="Text Box 8"/>
          <p:cNvSpPr txBox="1">
            <a:spLocks noChangeArrowheads="1"/>
          </p:cNvSpPr>
          <p:nvPr/>
        </p:nvSpPr>
        <p:spPr bwMode="auto">
          <a:xfrm>
            <a:off x="2157097" y="671671"/>
            <a:ext cx="6819900" cy="923330"/>
          </a:xfrm>
          <a:prstGeom prst="rect">
            <a:avLst/>
          </a:prstGeom>
          <a:noFill/>
          <a:ln w="9525">
            <a:solidFill>
              <a:schemeClr val="accent1">
                <a:lumMod val="60000"/>
                <a:lumOff val="40000"/>
              </a:schemeClr>
            </a:solidFill>
            <a:miter lim="800000"/>
            <a:headEnd/>
            <a:tailEnd/>
          </a:ln>
          <a:effectLst/>
          <a:scene3d>
            <a:camera prst="isometricOffAxis1Right"/>
            <a:lightRig rig="threePt" dir="t"/>
          </a:scene3d>
        </p:spPr>
        <p:txBody>
          <a:bodyPr wrap="square">
            <a:spAutoFit/>
          </a:bodyPr>
          <a:lstStyle/>
          <a:p>
            <a:pPr algn="ctr" rtl="1">
              <a:spcBef>
                <a:spcPct val="50000"/>
              </a:spcBef>
              <a:defRPr/>
            </a:pPr>
            <a:r>
              <a:rPr lang="ar-BH" sz="5400" b="1" dirty="0">
                <a:solidFill>
                  <a:srgbClr val="FFFF00"/>
                </a:solidFill>
                <a:effectLst>
                  <a:outerShdw blurRad="38100" dist="38100" dir="2700000" algn="tl">
                    <a:srgbClr val="C0C0C0"/>
                  </a:outerShdw>
                </a:effectLst>
                <a:cs typeface="Traditional Arabic" pitchFamily="2" charset="-78"/>
              </a:rPr>
              <a:t>مكانة  قضية اللاجئ الفلسطيني</a:t>
            </a:r>
            <a:endParaRPr lang="en-US" sz="5400" b="1" dirty="0">
              <a:solidFill>
                <a:srgbClr val="FFFF00"/>
              </a:solidFill>
              <a:effectLst>
                <a:outerShdw blurRad="38100" dist="38100" dir="2700000" algn="tl">
                  <a:srgbClr val="C0C0C0"/>
                </a:outerShdw>
              </a:effectLst>
              <a:cs typeface="Traditional Arabic" pitchFamily="2" charset="-78"/>
            </a:endParaRPr>
          </a:p>
        </p:txBody>
      </p:sp>
    </p:spTree>
    <p:extLst>
      <p:ext uri="{BB962C8B-B14F-4D97-AF65-F5344CB8AC3E}">
        <p14:creationId xmlns:p14="http://schemas.microsoft.com/office/powerpoint/2010/main" val="125843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ثلث قائم الزاوية 5"/>
          <p:cNvSpPr/>
          <p:nvPr/>
        </p:nvSpPr>
        <p:spPr>
          <a:xfrm flipH="1">
            <a:off x="0" y="0"/>
            <a:ext cx="12192000" cy="684106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21"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1433327" y="49325"/>
            <a:ext cx="5091289" cy="5322269"/>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5400" b="1" dirty="0">
                <a:solidFill>
                  <a:srgbClr val="FFFF00"/>
                </a:solidFill>
                <a:latin typeface="Traditional Arabic" pitchFamily="18" charset="-78"/>
                <a:cs typeface="Traditional Arabic" pitchFamily="18" charset="-78"/>
              </a:rPr>
              <a:t>فئات اللاجئين</a:t>
            </a:r>
          </a:p>
          <a:p>
            <a:pPr algn="ctr"/>
            <a:r>
              <a:rPr lang="ar-SA" sz="5400" b="1" dirty="0">
                <a:solidFill>
                  <a:srgbClr val="FFFF00"/>
                </a:solidFill>
                <a:latin typeface="Traditional Arabic" pitchFamily="18" charset="-78"/>
                <a:cs typeface="Traditional Arabic" pitchFamily="18" charset="-78"/>
              </a:rPr>
              <a:t> الفلسطينيين وأعدادهم</a:t>
            </a:r>
            <a:endParaRPr lang="en-US" sz="4000" b="1" dirty="0">
              <a:solidFill>
                <a:srgbClr val="00206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5708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2" y="2404533"/>
            <a:ext cx="4447822" cy="2912533"/>
          </a:xfrm>
        </p:spPr>
        <p:txBody>
          <a:bodyPr>
            <a:noAutofit/>
          </a:bodyPr>
          <a:lstStyle/>
          <a:p>
            <a:r>
              <a:rPr lang="ar-SA" sz="6000" dirty="0">
                <a:latin typeface="Traditional Arabic" panose="02020603050405020304" pitchFamily="18" charset="-78"/>
                <a:cs typeface="Traditional Arabic" panose="02020603050405020304" pitchFamily="18" charset="-78"/>
              </a:rPr>
              <a:t>تقدير أعداد اللاجئين الفلسطينيين عام 1948 حسب الجهات - المصادر المختصة</a:t>
            </a:r>
            <a:br>
              <a:rPr lang="en-US" sz="4800" dirty="0">
                <a:latin typeface="Traditional Arabic" panose="02020603050405020304" pitchFamily="18" charset="-78"/>
                <a:ea typeface="Calibri" panose="020F0502020204030204" pitchFamily="34" charset="0"/>
                <a:cs typeface="Traditional Arabic" panose="02020603050405020304" pitchFamily="18" charset="-78"/>
              </a:rPr>
            </a:br>
            <a:endParaRPr lang="ar-BH" sz="4800" dirty="0"/>
          </a:p>
        </p:txBody>
      </p:sp>
      <p:graphicFrame>
        <p:nvGraphicFramePr>
          <p:cNvPr id="4" name="Table 3"/>
          <p:cNvGraphicFramePr>
            <a:graphicFrameLocks noGrp="1"/>
          </p:cNvGraphicFramePr>
          <p:nvPr>
            <p:extLst>
              <p:ext uri="{D42A27DB-BD31-4B8C-83A1-F6EECF244321}">
                <p14:modId xmlns:p14="http://schemas.microsoft.com/office/powerpoint/2010/main" val="858642235"/>
              </p:ext>
            </p:extLst>
          </p:nvPr>
        </p:nvGraphicFramePr>
        <p:xfrm>
          <a:off x="4871865" y="116632"/>
          <a:ext cx="5616623" cy="6593160"/>
        </p:xfrm>
        <a:graphic>
          <a:graphicData uri="http://schemas.openxmlformats.org/drawingml/2006/table">
            <a:tbl>
              <a:tblPr rtl="1" firstRow="1" firstCol="1" bandRow="1">
                <a:tableStyleId>{1E171933-4619-4E11-9A3F-F7608DF75F80}</a:tableStyleId>
              </a:tblPr>
              <a:tblGrid>
                <a:gridCol w="476421">
                  <a:extLst>
                    <a:ext uri="{9D8B030D-6E8A-4147-A177-3AD203B41FA5}">
                      <a16:colId xmlns:a16="http://schemas.microsoft.com/office/drawing/2014/main" val="617411546"/>
                    </a:ext>
                  </a:extLst>
                </a:gridCol>
                <a:gridCol w="3089520">
                  <a:extLst>
                    <a:ext uri="{9D8B030D-6E8A-4147-A177-3AD203B41FA5}">
                      <a16:colId xmlns:a16="http://schemas.microsoft.com/office/drawing/2014/main" val="1406723146"/>
                    </a:ext>
                  </a:extLst>
                </a:gridCol>
                <a:gridCol w="2050682">
                  <a:extLst>
                    <a:ext uri="{9D8B030D-6E8A-4147-A177-3AD203B41FA5}">
                      <a16:colId xmlns:a16="http://schemas.microsoft.com/office/drawing/2014/main" val="2759288333"/>
                    </a:ext>
                  </a:extLst>
                </a:gridCol>
              </a:tblGrid>
              <a:tr h="369836">
                <a:tc>
                  <a:txBody>
                    <a:bodyPr/>
                    <a:lstStyle/>
                    <a:p>
                      <a:pPr algn="ctr" rtl="1">
                        <a:spcAft>
                          <a:spcPts val="0"/>
                        </a:spcAft>
                      </a:pPr>
                      <a:r>
                        <a:rPr lang="ar-SA" sz="900" dirty="0">
                          <a:effectLst/>
                          <a:latin typeface="Traditional Arabic" panose="02020603050405020304" pitchFamily="18" charset="-78"/>
                          <a:cs typeface="Traditional Arabic" panose="02020603050405020304" pitchFamily="18" charset="-78"/>
                        </a:rPr>
                        <a:t>م</a:t>
                      </a:r>
                      <a:endParaRPr lang="en-US" sz="1100"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gridSpan="2">
                  <a:txBody>
                    <a:bodyPr/>
                    <a:lstStyle/>
                    <a:p>
                      <a:pPr algn="ctr" rtl="1">
                        <a:spcAft>
                          <a:spcPts val="0"/>
                        </a:spcAft>
                      </a:pPr>
                      <a:r>
                        <a:rPr lang="ar-SA" sz="2400" dirty="0">
                          <a:effectLst/>
                          <a:latin typeface="Traditional Arabic" panose="02020603050405020304" pitchFamily="18" charset="-78"/>
                          <a:cs typeface="Traditional Arabic" panose="02020603050405020304" pitchFamily="18" charset="-78"/>
                        </a:rPr>
                        <a:t>تقدير أعداد اللاجئين الفلسطينيين عام 1948 حسب الجهات - المصادر المختصة</a:t>
                      </a:r>
                      <a:endParaRPr lang="en-US" sz="2400"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hMerge="1">
                  <a:txBody>
                    <a:bodyPr/>
                    <a:lstStyle/>
                    <a:p>
                      <a:pPr rtl="1"/>
                      <a:endParaRPr lang="ar-BH"/>
                    </a:p>
                  </a:txBody>
                  <a:tcPr/>
                </a:tc>
                <a:extLst>
                  <a:ext uri="{0D108BD9-81ED-4DB2-BD59-A6C34878D82A}">
                    <a16:rowId xmlns:a16="http://schemas.microsoft.com/office/drawing/2014/main" val="734687379"/>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1</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1800" b="1" dirty="0">
                          <a:effectLst/>
                          <a:latin typeface="Traditional Arabic" panose="02020603050405020304" pitchFamily="18" charset="-78"/>
                          <a:cs typeface="Traditional Arabic" panose="02020603050405020304" pitchFamily="18" charset="-78"/>
                        </a:rPr>
                        <a:t>الأمم المتحدة</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750.000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3658173088"/>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2</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لجنه التوفيق</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766.000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1559153503"/>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3</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الخارجية البريطانية</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670.000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3626139723"/>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4</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وكالة الغوث الدولية ' </a:t>
                      </a:r>
                      <a:r>
                        <a:rPr lang="ar-SA" sz="2000" b="1" dirty="0" err="1">
                          <a:effectLst/>
                          <a:latin typeface="Traditional Arabic" panose="02020603050405020304" pitchFamily="18" charset="-78"/>
                          <a:cs typeface="Traditional Arabic" panose="02020603050405020304" pitchFamily="18" charset="-78"/>
                        </a:rPr>
                        <a:t>الأنروا</a:t>
                      </a:r>
                      <a:r>
                        <a:rPr lang="en-US" sz="2000" b="1" dirty="0">
                          <a:effectLst/>
                          <a:latin typeface="Traditional Arabic" panose="02020603050405020304" pitchFamily="18" charset="-78"/>
                          <a:cs typeface="Traditional Arabic" panose="02020603050405020304" pitchFamily="18" charset="-78"/>
                        </a:rPr>
                        <a:t> '</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914.221</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3172463481"/>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5</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تقدير إسرائيلي – موشيه أفرت</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604.000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2848310183"/>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6</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الملفات الإسرائيلية</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520.000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341767670"/>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7</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التقديرات العربية</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940.000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1696791880"/>
                  </a:ext>
                </a:extLst>
              </a:tr>
              <a:tr h="405720">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م</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gridSpan="2">
                  <a:txBody>
                    <a:bodyPr/>
                    <a:lstStyle/>
                    <a:p>
                      <a:pPr algn="ctr" rtl="1">
                        <a:spcAft>
                          <a:spcPts val="0"/>
                        </a:spcAft>
                      </a:pPr>
                      <a:r>
                        <a:rPr lang="ar-SA" sz="1800" b="1" dirty="0">
                          <a:effectLst/>
                          <a:latin typeface="Traditional Arabic" panose="02020603050405020304" pitchFamily="18" charset="-78"/>
                          <a:cs typeface="Traditional Arabic" panose="02020603050405020304" pitchFamily="18" charset="-78"/>
                        </a:rPr>
                        <a:t>تقدير أعداد اللاجئين الفلسطينيين عام 1948 حسب الباحثين والدارسين</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solidFill>
                      <a:schemeClr val="accent1">
                        <a:lumMod val="20000"/>
                        <a:lumOff val="80000"/>
                      </a:schemeClr>
                    </a:solidFill>
                  </a:tcPr>
                </a:tc>
                <a:tc hMerge="1">
                  <a:txBody>
                    <a:bodyPr/>
                    <a:lstStyle/>
                    <a:p>
                      <a:pPr rtl="1"/>
                      <a:endParaRPr lang="ar-BH"/>
                    </a:p>
                  </a:txBody>
                  <a:tcPr/>
                </a:tc>
                <a:extLst>
                  <a:ext uri="{0D108BD9-81ED-4DB2-BD59-A6C34878D82A}">
                    <a16:rowId xmlns:a16="http://schemas.microsoft.com/office/drawing/2014/main" val="1045319651"/>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1</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د. سليمان أبو ستة</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804.747</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1910029871"/>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2</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جانيت أبو لغد</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770.000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2333658433"/>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3</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وليد الخالدي</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744.150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2210550580"/>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4</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محمد سعيد</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800.000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843441097"/>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5</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د. رمضان </a:t>
                      </a:r>
                      <a:r>
                        <a:rPr lang="ar-SA" sz="2000" b="1" dirty="0" err="1">
                          <a:effectLst/>
                          <a:latin typeface="Traditional Arabic" panose="02020603050405020304" pitchFamily="18" charset="-78"/>
                          <a:cs typeface="Traditional Arabic" panose="02020603050405020304" pitchFamily="18" charset="-78"/>
                        </a:rPr>
                        <a:t>بابادجي</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726.000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3578280631"/>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6</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ناهض زقوت</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1.200.387</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1490159600"/>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7</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ايليا زريق</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810.000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2175869508"/>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8</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عودة شحادة</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1.000.000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41182785"/>
                  </a:ext>
                </a:extLst>
              </a:tr>
              <a:tr h="221491">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9</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سهيل الناطور</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750.000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3220862380"/>
                  </a:ext>
                </a:extLst>
              </a:tr>
              <a:tr h="267424">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10</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د. شريف </a:t>
                      </a:r>
                      <a:r>
                        <a:rPr lang="ar-SA" sz="2000" b="1" dirty="0" err="1">
                          <a:effectLst/>
                          <a:latin typeface="Traditional Arabic" panose="02020603050405020304" pitchFamily="18" charset="-78"/>
                          <a:cs typeface="Traditional Arabic" panose="02020603050405020304" pitchFamily="18" charset="-78"/>
                        </a:rPr>
                        <a:t>كناعنة</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850.000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3432192372"/>
                  </a:ext>
                </a:extLst>
              </a:tr>
              <a:tr h="224722">
                <a:tc>
                  <a:txBody>
                    <a:bodyPr/>
                    <a:lstStyle/>
                    <a:p>
                      <a:pPr algn="ctr" rtl="1">
                        <a:spcAft>
                          <a:spcPts val="0"/>
                        </a:spcAft>
                      </a:pPr>
                      <a:r>
                        <a:rPr lang="ar-SA" sz="900">
                          <a:effectLst/>
                          <a:latin typeface="Traditional Arabic" panose="02020603050405020304" pitchFamily="18" charset="-78"/>
                          <a:cs typeface="Traditional Arabic" panose="02020603050405020304" pitchFamily="18" charset="-78"/>
                        </a:rPr>
                        <a:t>11</a:t>
                      </a:r>
                      <a:endParaRPr lang="en-US" sz="110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ar-SA" sz="2000" b="1" dirty="0">
                          <a:effectLst/>
                          <a:latin typeface="Traditional Arabic" panose="02020603050405020304" pitchFamily="18" charset="-78"/>
                          <a:cs typeface="Traditional Arabic" panose="02020603050405020304" pitchFamily="18" charset="-78"/>
                        </a:rPr>
                        <a:t>د. </a:t>
                      </a:r>
                      <a:r>
                        <a:rPr lang="ar-SA" sz="2000" b="1" dirty="0" err="1">
                          <a:effectLst/>
                          <a:latin typeface="Traditional Arabic" panose="02020603050405020304" pitchFamily="18" charset="-78"/>
                          <a:cs typeface="Traditional Arabic" panose="02020603050405020304" pitchFamily="18" charset="-78"/>
                        </a:rPr>
                        <a:t>هنرى</a:t>
                      </a:r>
                      <a:r>
                        <a:rPr lang="ar-SA" sz="2000" b="1" dirty="0">
                          <a:effectLst/>
                          <a:latin typeface="Traditional Arabic" panose="02020603050405020304" pitchFamily="18" charset="-78"/>
                          <a:cs typeface="Traditional Arabic" panose="02020603050405020304" pitchFamily="18" charset="-78"/>
                        </a:rPr>
                        <a:t> كتن</a:t>
                      </a:r>
                      <a:endParaRPr lang="en-US" sz="20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tc>
                  <a:txBody>
                    <a:bodyPr/>
                    <a:lstStyle/>
                    <a:p>
                      <a:pPr algn="ctr" rtl="1">
                        <a:spcAft>
                          <a:spcPts val="0"/>
                        </a:spcAft>
                      </a:pPr>
                      <a:r>
                        <a:rPr lang="en-US" sz="1800" b="1" dirty="0">
                          <a:effectLst/>
                          <a:latin typeface="Traditional Arabic" panose="02020603050405020304" pitchFamily="18" charset="-78"/>
                          <a:cs typeface="Traditional Arabic" panose="02020603050405020304" pitchFamily="18" charset="-78"/>
                        </a:rPr>
                        <a:t>960.000</a:t>
                      </a:r>
                      <a:endParaRPr lang="en-US" sz="1800" b="1" dirty="0">
                        <a:effectLst/>
                        <a:latin typeface="Traditional Arabic" panose="02020603050405020304" pitchFamily="18" charset="-78"/>
                        <a:ea typeface="Calibri" panose="020F0502020204030204" pitchFamily="34" charset="0"/>
                        <a:cs typeface="Traditional Arabic" panose="02020603050405020304" pitchFamily="18" charset="-78"/>
                      </a:endParaRPr>
                    </a:p>
                  </a:txBody>
                  <a:tcPr marL="49286" marR="49286" marT="0" marB="0"/>
                </a:tc>
                <a:extLst>
                  <a:ext uri="{0D108BD9-81ED-4DB2-BD59-A6C34878D82A}">
                    <a16:rowId xmlns:a16="http://schemas.microsoft.com/office/drawing/2014/main" val="145921427"/>
                  </a:ext>
                </a:extLst>
              </a:tr>
            </a:tbl>
          </a:graphicData>
        </a:graphic>
      </p:graphicFrame>
    </p:spTree>
    <p:extLst>
      <p:ext uri="{BB962C8B-B14F-4D97-AF65-F5344CB8AC3E}">
        <p14:creationId xmlns:p14="http://schemas.microsoft.com/office/powerpoint/2010/main" val="2887615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ثلث قائم الزاوية 5"/>
          <p:cNvSpPr/>
          <p:nvPr/>
        </p:nvSpPr>
        <p:spPr>
          <a:xfrm flipH="1" flipV="1">
            <a:off x="0" y="2515833"/>
            <a:ext cx="12163314" cy="43421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19"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9890950" y="1663109"/>
            <a:ext cx="1914440" cy="1803002"/>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BH" sz="5400" b="1" dirty="0">
                <a:solidFill>
                  <a:srgbClr val="FFFF00"/>
                </a:solidFill>
                <a:latin typeface="Traditional Arabic" pitchFamily="18" charset="-78"/>
                <a:cs typeface="Traditional Arabic" pitchFamily="18" charset="-78"/>
              </a:rPr>
              <a:t> </a:t>
            </a:r>
            <a:r>
              <a:rPr lang="ar-BH" sz="2800" b="1" dirty="0">
                <a:solidFill>
                  <a:srgbClr val="FFFF00"/>
                </a:solidFill>
                <a:latin typeface="Traditional Arabic" pitchFamily="18" charset="-78"/>
                <a:cs typeface="Traditional Arabic" pitchFamily="18" charset="-78"/>
              </a:rPr>
              <a:t>الضفة الغربية</a:t>
            </a:r>
            <a:endParaRPr lang="ar-SA" sz="2800" b="1" dirty="0">
              <a:solidFill>
                <a:srgbClr val="FFFF00"/>
              </a:solidFill>
              <a:latin typeface="Traditional Arabic" pitchFamily="18" charset="-78"/>
              <a:cs typeface="Traditional Arabic" pitchFamily="18" charset="-78"/>
            </a:endParaRPr>
          </a:p>
          <a:p>
            <a:pPr algn="ctr"/>
            <a:r>
              <a:rPr lang="ar-SA" sz="3200" b="1" dirty="0">
                <a:solidFill>
                  <a:srgbClr val="002060"/>
                </a:solidFill>
                <a:latin typeface="Traditional Arabic" pitchFamily="18" charset="-78"/>
                <a:cs typeface="Traditional Arabic" pitchFamily="18" charset="-78"/>
              </a:rPr>
              <a:t>772.7</a:t>
            </a:r>
            <a:endParaRPr lang="en-US" sz="3600" b="1" dirty="0">
              <a:solidFill>
                <a:srgbClr val="002060"/>
              </a:solidFill>
              <a:latin typeface="Traditional Arabic" pitchFamily="18" charset="-78"/>
              <a:cs typeface="Traditional Arabic" pitchFamily="18" charset="-78"/>
            </a:endParaRPr>
          </a:p>
        </p:txBody>
      </p:sp>
      <p:sp>
        <p:nvSpPr>
          <p:cNvPr id="20"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5407988" y="1637493"/>
            <a:ext cx="1909060" cy="1995683"/>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4800" b="1" dirty="0">
                <a:solidFill>
                  <a:srgbClr val="FFFF00"/>
                </a:solidFill>
                <a:latin typeface="Traditional Arabic" pitchFamily="18" charset="-78"/>
                <a:cs typeface="Traditional Arabic" pitchFamily="18" charset="-78"/>
              </a:rPr>
              <a:t>الأردن</a:t>
            </a:r>
          </a:p>
          <a:p>
            <a:pPr algn="ctr"/>
            <a:r>
              <a:rPr lang="ar-SA" sz="2800" b="1" dirty="0">
                <a:solidFill>
                  <a:srgbClr val="002060"/>
                </a:solidFill>
                <a:latin typeface="Traditional Arabic" pitchFamily="18" charset="-78"/>
                <a:cs typeface="Traditional Arabic" pitchFamily="18" charset="-78"/>
              </a:rPr>
              <a:t>3.875.491</a:t>
            </a:r>
            <a:endParaRPr lang="en-US" sz="4000" b="1" dirty="0">
              <a:solidFill>
                <a:srgbClr val="002060"/>
              </a:solidFill>
              <a:latin typeface="Traditional Arabic" pitchFamily="18" charset="-78"/>
              <a:cs typeface="Traditional Arabic" pitchFamily="18" charset="-78"/>
            </a:endParaRPr>
          </a:p>
        </p:txBody>
      </p:sp>
      <p:sp>
        <p:nvSpPr>
          <p:cNvPr id="21"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7568159" y="1630618"/>
            <a:ext cx="1952977" cy="1976754"/>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5400" b="1" dirty="0">
                <a:solidFill>
                  <a:srgbClr val="FFFF00"/>
                </a:solidFill>
                <a:latin typeface="Traditional Arabic" pitchFamily="18" charset="-78"/>
                <a:cs typeface="Traditional Arabic" pitchFamily="18" charset="-78"/>
              </a:rPr>
              <a:t>غزة</a:t>
            </a:r>
          </a:p>
          <a:p>
            <a:pPr algn="ctr"/>
            <a:r>
              <a:rPr lang="ar-SA" sz="3200" b="1" dirty="0">
                <a:solidFill>
                  <a:srgbClr val="002060"/>
                </a:solidFill>
                <a:latin typeface="Traditional Arabic" pitchFamily="18" charset="-78"/>
                <a:cs typeface="Traditional Arabic" pitchFamily="18" charset="-78"/>
              </a:rPr>
              <a:t>1.300.000</a:t>
            </a:r>
            <a:endParaRPr lang="en-US" sz="4000" b="1" dirty="0">
              <a:solidFill>
                <a:srgbClr val="002060"/>
              </a:solidFill>
              <a:latin typeface="Traditional Arabic" pitchFamily="18" charset="-78"/>
              <a:cs typeface="Traditional Arabic" pitchFamily="18" charset="-78"/>
            </a:endParaRPr>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3041907" y="1675280"/>
            <a:ext cx="1959457" cy="1858794"/>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4800" b="1" dirty="0">
                <a:solidFill>
                  <a:srgbClr val="FFFF00"/>
                </a:solidFill>
                <a:latin typeface="Traditional Arabic" pitchFamily="18" charset="-78"/>
                <a:cs typeface="Traditional Arabic" pitchFamily="18" charset="-78"/>
              </a:rPr>
              <a:t>سوريا</a:t>
            </a:r>
          </a:p>
          <a:p>
            <a:pPr algn="ctr"/>
            <a:r>
              <a:rPr lang="ar-SA" sz="3200" b="1" dirty="0">
                <a:solidFill>
                  <a:srgbClr val="002060"/>
                </a:solidFill>
                <a:latin typeface="Traditional Arabic" pitchFamily="18" charset="-78"/>
                <a:cs typeface="Traditional Arabic" pitchFamily="18" charset="-78"/>
              </a:rPr>
              <a:t>526.744</a:t>
            </a:r>
            <a:endParaRPr lang="en-US" sz="4400" b="1" dirty="0">
              <a:solidFill>
                <a:srgbClr val="002060"/>
              </a:solidFill>
              <a:latin typeface="Traditional Arabic" pitchFamily="18" charset="-78"/>
              <a:cs typeface="Traditional Arabic" pitchFamily="18" charset="-78"/>
            </a:endParaRPr>
          </a:p>
        </p:txBody>
      </p:sp>
      <p:sp>
        <p:nvSpPr>
          <p:cNvPr id="24"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989000" y="1601774"/>
            <a:ext cx="1837128" cy="191859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4800" b="1" dirty="0">
                <a:solidFill>
                  <a:srgbClr val="FFFF00"/>
                </a:solidFill>
                <a:latin typeface="Traditional Arabic" pitchFamily="18" charset="-78"/>
                <a:cs typeface="Traditional Arabic" pitchFamily="18" charset="-78"/>
              </a:rPr>
              <a:t>لبنان</a:t>
            </a:r>
          </a:p>
          <a:p>
            <a:pPr algn="ctr"/>
            <a:r>
              <a:rPr lang="ar-SA" sz="3200" b="1" dirty="0">
                <a:solidFill>
                  <a:srgbClr val="002060"/>
                </a:solidFill>
                <a:latin typeface="Traditional Arabic" pitchFamily="18" charset="-78"/>
                <a:cs typeface="Traditional Arabic" pitchFamily="18" charset="-78"/>
              </a:rPr>
              <a:t>499.957</a:t>
            </a:r>
            <a:endParaRPr lang="en-US" sz="4400" b="1" dirty="0">
              <a:solidFill>
                <a:srgbClr val="002060"/>
              </a:solidFill>
              <a:latin typeface="Traditional Arabic" pitchFamily="18" charset="-78"/>
              <a:cs typeface="Traditional Arabic" pitchFamily="18" charset="-78"/>
            </a:endParaRPr>
          </a:p>
        </p:txBody>
      </p:sp>
      <p:sp>
        <p:nvSpPr>
          <p:cNvPr id="10" name="مستطيل 6">
            <a:extLst>
              <a:ext uri="{FF2B5EF4-FFF2-40B4-BE49-F238E27FC236}">
                <a16:creationId xmlns:a16="http://schemas.microsoft.com/office/drawing/2014/main" id="{814A8BCF-5DC6-4F1D-9106-4BCA6F1D6FF1}"/>
              </a:ext>
            </a:extLst>
          </p:cNvPr>
          <p:cNvSpPr>
            <a:spLocks noChangeArrowheads="1"/>
          </p:cNvSpPr>
          <p:nvPr/>
        </p:nvSpPr>
        <p:spPr bwMode="auto">
          <a:xfrm>
            <a:off x="835550" y="427379"/>
            <a:ext cx="10012620" cy="1015663"/>
          </a:xfrm>
          <a:prstGeom prst="rect">
            <a:avLst/>
          </a:prstGeom>
          <a:noFill/>
          <a:ln w="9525">
            <a:noFill/>
            <a:miter lim="800000"/>
            <a:headEnd/>
            <a:tailEnd/>
          </a:ln>
        </p:spPr>
        <p:txBody>
          <a:bodyPr wrap="square">
            <a:spAutoFit/>
          </a:bodyPr>
          <a:lstStyle/>
          <a:p>
            <a:pPr algn="ctr" eaLnBrk="0" hangingPunct="0"/>
            <a:r>
              <a:rPr lang="ar-BH" sz="6000" b="1" dirty="0">
                <a:solidFill>
                  <a:srgbClr val="FFFF00"/>
                </a:solidFill>
                <a:latin typeface="Traditional Arabic" pitchFamily="18" charset="-78"/>
                <a:cs typeface="Traditional Arabic" pitchFamily="18" charset="-78"/>
              </a:rPr>
              <a:t>أين يتواجد اللاجئون الفلسطينيون الآن؟؟</a:t>
            </a:r>
            <a:endParaRPr lang="en-US" dirty="0">
              <a:solidFill>
                <a:srgbClr val="FFFF00"/>
              </a:solidFill>
              <a:latin typeface="Traditional Arabic" pitchFamily="18" charset="-78"/>
              <a:cs typeface="Traditional Arabic" pitchFamily="18" charset="-78"/>
            </a:endParaRPr>
          </a:p>
        </p:txBody>
      </p:sp>
      <p:sp>
        <p:nvSpPr>
          <p:cNvPr id="13" name="Oval 49">
            <a:extLst>
              <a:ext uri="{FF2B5EF4-FFF2-40B4-BE49-F238E27FC236}">
                <a16:creationId xmlns:a16="http://schemas.microsoft.com/office/drawing/2014/main" id="{2A4F156E-8268-488A-A242-C38C352FB69C}"/>
              </a:ext>
            </a:extLst>
          </p:cNvPr>
          <p:cNvSpPr>
            <a:spLocks noChangeArrowheads="1"/>
          </p:cNvSpPr>
          <p:nvPr/>
        </p:nvSpPr>
        <p:spPr bwMode="gray">
          <a:xfrm rot="16200000">
            <a:off x="8957976" y="3784282"/>
            <a:ext cx="1898933" cy="1862836"/>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3200" b="1" dirty="0">
                <a:solidFill>
                  <a:srgbClr val="002060"/>
                </a:solidFill>
                <a:latin typeface="Traditional Arabic" pitchFamily="18" charset="-78"/>
                <a:cs typeface="Traditional Arabic" pitchFamily="18" charset="-78"/>
              </a:rPr>
              <a:t>الداخل المحتل</a:t>
            </a:r>
          </a:p>
          <a:p>
            <a:pPr algn="ctr"/>
            <a:r>
              <a:rPr lang="ar-SA" sz="1600" b="1" dirty="0">
                <a:solidFill>
                  <a:srgbClr val="002060"/>
                </a:solidFill>
                <a:latin typeface="Traditional Arabic" pitchFamily="18" charset="-78"/>
                <a:cs typeface="Traditional Arabic" pitchFamily="18" charset="-78"/>
              </a:rPr>
              <a:t>200.000</a:t>
            </a:r>
            <a:endParaRPr lang="en-US" sz="2000" b="1" dirty="0">
              <a:solidFill>
                <a:srgbClr val="002060"/>
              </a:solidFill>
              <a:latin typeface="Traditional Arabic" pitchFamily="18" charset="-78"/>
              <a:cs typeface="Traditional Arabic" pitchFamily="18" charset="-78"/>
            </a:endParaRPr>
          </a:p>
        </p:txBody>
      </p:sp>
      <p:sp>
        <p:nvSpPr>
          <p:cNvPr id="14" name="Oval 49">
            <a:extLst>
              <a:ext uri="{FF2B5EF4-FFF2-40B4-BE49-F238E27FC236}">
                <a16:creationId xmlns:a16="http://schemas.microsoft.com/office/drawing/2014/main" id="{73467221-3F33-43D6-B22A-8BBA769C7990}"/>
              </a:ext>
            </a:extLst>
          </p:cNvPr>
          <p:cNvSpPr>
            <a:spLocks noChangeArrowheads="1"/>
          </p:cNvSpPr>
          <p:nvPr/>
        </p:nvSpPr>
        <p:spPr bwMode="gray">
          <a:xfrm rot="16200000">
            <a:off x="6586914" y="3812997"/>
            <a:ext cx="1898933" cy="1862836"/>
          </a:xfrm>
          <a:prstGeom prst="ellipse">
            <a:avLst/>
          </a:prstGeom>
          <a:gradFill rotWithShape="1">
            <a:gsLst>
              <a:gs pos="0">
                <a:srgbClr val="D6E1E2">
                  <a:alpha val="0"/>
                </a:srgbClr>
              </a:gs>
              <a:gs pos="100000">
                <a:srgbClr val="D6E1E2">
                  <a:gamma/>
                  <a:tint val="34902"/>
                  <a:invGamma/>
                </a:srgbClr>
              </a:gs>
            </a:gsLst>
            <a:lin ang="5400000" scaled="1"/>
          </a:gradFill>
          <a:ln w="19050" algn="ctr">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3200" b="1" dirty="0">
                <a:solidFill>
                  <a:srgbClr val="002060"/>
                </a:solidFill>
                <a:latin typeface="Traditional Arabic" pitchFamily="18" charset="-78"/>
                <a:cs typeface="Traditional Arabic" pitchFamily="18" charset="-78"/>
              </a:rPr>
              <a:t>العراق</a:t>
            </a:r>
          </a:p>
          <a:p>
            <a:pPr algn="ctr"/>
            <a:r>
              <a:rPr lang="ar-SA" sz="1600" b="1" dirty="0">
                <a:solidFill>
                  <a:srgbClr val="002060"/>
                </a:solidFill>
                <a:latin typeface="Traditional Arabic" pitchFamily="18" charset="-78"/>
                <a:cs typeface="Traditional Arabic" pitchFamily="18" charset="-78"/>
              </a:rPr>
              <a:t>6.000</a:t>
            </a:r>
            <a:endParaRPr lang="en-US" sz="2000" b="1" dirty="0">
              <a:solidFill>
                <a:srgbClr val="002060"/>
              </a:solidFill>
              <a:latin typeface="Traditional Arabic" pitchFamily="18" charset="-78"/>
              <a:cs typeface="Traditional Arabic" pitchFamily="18" charset="-78"/>
            </a:endParaRPr>
          </a:p>
        </p:txBody>
      </p:sp>
      <p:sp>
        <p:nvSpPr>
          <p:cNvPr id="15" name="Oval 49">
            <a:extLst>
              <a:ext uri="{FF2B5EF4-FFF2-40B4-BE49-F238E27FC236}">
                <a16:creationId xmlns:a16="http://schemas.microsoft.com/office/drawing/2014/main" id="{6C432531-8D91-4D48-91EA-DCA8E1A0D0DE}"/>
              </a:ext>
            </a:extLst>
          </p:cNvPr>
          <p:cNvSpPr>
            <a:spLocks noChangeArrowheads="1"/>
          </p:cNvSpPr>
          <p:nvPr/>
        </p:nvSpPr>
        <p:spPr bwMode="gray">
          <a:xfrm rot="16200000">
            <a:off x="4552612" y="3836872"/>
            <a:ext cx="1898933" cy="1862836"/>
          </a:xfrm>
          <a:prstGeom prst="ellipse">
            <a:avLst/>
          </a:prstGeom>
          <a:gradFill rotWithShape="1">
            <a:gsLst>
              <a:gs pos="0">
                <a:srgbClr val="D6E1E2">
                  <a:alpha val="0"/>
                </a:srgbClr>
              </a:gs>
              <a:gs pos="100000">
                <a:srgbClr val="D6E1E2">
                  <a:gamma/>
                  <a:tint val="34902"/>
                  <a:invGamma/>
                </a:srgbClr>
              </a:gs>
            </a:gsLst>
            <a:lin ang="5400000" scaled="1"/>
          </a:gradFill>
          <a:ln w="19050" algn="ctr">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3200" b="1" dirty="0">
                <a:solidFill>
                  <a:srgbClr val="FFFF00"/>
                </a:solidFill>
                <a:latin typeface="Traditional Arabic" pitchFamily="18" charset="-78"/>
                <a:cs typeface="Traditional Arabic" pitchFamily="18" charset="-78"/>
              </a:rPr>
              <a:t>مصر</a:t>
            </a:r>
          </a:p>
          <a:p>
            <a:pPr algn="ctr"/>
            <a:r>
              <a:rPr lang="ar-SA" sz="1600" b="1" dirty="0">
                <a:solidFill>
                  <a:srgbClr val="FFFF00"/>
                </a:solidFill>
                <a:latin typeface="Traditional Arabic" pitchFamily="18" charset="-78"/>
                <a:cs typeface="Traditional Arabic" pitchFamily="18" charset="-78"/>
              </a:rPr>
              <a:t>6.000</a:t>
            </a:r>
            <a:endParaRPr lang="en-US" sz="2000" b="1" dirty="0">
              <a:solidFill>
                <a:srgbClr val="FFFF00"/>
              </a:solidFill>
              <a:latin typeface="Traditional Arabic" pitchFamily="18" charset="-78"/>
              <a:cs typeface="Traditional Arabic" pitchFamily="18" charset="-78"/>
            </a:endParaRPr>
          </a:p>
        </p:txBody>
      </p:sp>
      <p:sp>
        <p:nvSpPr>
          <p:cNvPr id="16" name="Oval 49">
            <a:extLst>
              <a:ext uri="{FF2B5EF4-FFF2-40B4-BE49-F238E27FC236}">
                <a16:creationId xmlns:a16="http://schemas.microsoft.com/office/drawing/2014/main" id="{41D90A05-14C8-4841-A1FD-4B9A178ACFC5}"/>
              </a:ext>
            </a:extLst>
          </p:cNvPr>
          <p:cNvSpPr>
            <a:spLocks noChangeArrowheads="1"/>
          </p:cNvSpPr>
          <p:nvPr/>
        </p:nvSpPr>
        <p:spPr bwMode="gray">
          <a:xfrm rot="16200000">
            <a:off x="2521396" y="3836873"/>
            <a:ext cx="1898933" cy="1862836"/>
          </a:xfrm>
          <a:prstGeom prst="ellipse">
            <a:avLst/>
          </a:prstGeom>
          <a:gradFill rotWithShape="1">
            <a:gsLst>
              <a:gs pos="0">
                <a:srgbClr val="D6E1E2">
                  <a:alpha val="0"/>
                </a:srgbClr>
              </a:gs>
              <a:gs pos="100000">
                <a:srgbClr val="D6E1E2">
                  <a:gamma/>
                  <a:tint val="34902"/>
                  <a:invGamma/>
                </a:srgbClr>
              </a:gs>
            </a:gsLst>
            <a:lin ang="5400000" scaled="1"/>
          </a:gradFill>
          <a:ln w="19050" algn="ctr">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3200" b="1" dirty="0">
                <a:solidFill>
                  <a:srgbClr val="FFFF00"/>
                </a:solidFill>
                <a:latin typeface="Traditional Arabic" pitchFamily="18" charset="-78"/>
                <a:cs typeface="Traditional Arabic" pitchFamily="18" charset="-78"/>
              </a:rPr>
              <a:t>بقية </a:t>
            </a:r>
          </a:p>
          <a:p>
            <a:pPr algn="ctr"/>
            <a:r>
              <a:rPr lang="ar-SA" sz="3200" b="1" dirty="0">
                <a:solidFill>
                  <a:srgbClr val="FFFF00"/>
                </a:solidFill>
                <a:latin typeface="Traditional Arabic" pitchFamily="18" charset="-78"/>
                <a:cs typeface="Traditional Arabic" pitchFamily="18" charset="-78"/>
              </a:rPr>
              <a:t>الدول العربية</a:t>
            </a:r>
          </a:p>
          <a:p>
            <a:pPr algn="ctr"/>
            <a:r>
              <a:rPr lang="ar-BH" sz="1600" b="1" dirty="0">
                <a:solidFill>
                  <a:srgbClr val="FFFF00"/>
                </a:solidFill>
                <a:latin typeface="Traditional Arabic" pitchFamily="18" charset="-78"/>
                <a:cs typeface="Traditional Arabic" pitchFamily="18" charset="-78"/>
              </a:rPr>
              <a:t>560</a:t>
            </a:r>
            <a:r>
              <a:rPr lang="ar-SA" sz="1600" b="1" dirty="0">
                <a:solidFill>
                  <a:srgbClr val="FFFF00"/>
                </a:solidFill>
                <a:latin typeface="Traditional Arabic" pitchFamily="18" charset="-78"/>
                <a:cs typeface="Traditional Arabic" pitchFamily="18" charset="-78"/>
              </a:rPr>
              <a:t>.000</a:t>
            </a:r>
            <a:endParaRPr lang="en-US" sz="2000" b="1" dirty="0">
              <a:solidFill>
                <a:srgbClr val="FFFF00"/>
              </a:solidFill>
              <a:latin typeface="Traditional Arabic" pitchFamily="18" charset="-78"/>
              <a:cs typeface="Traditional Arabic" pitchFamily="18" charset="-78"/>
            </a:endParaRPr>
          </a:p>
        </p:txBody>
      </p:sp>
      <p:sp>
        <p:nvSpPr>
          <p:cNvPr id="18" name="Oval 49">
            <a:extLst>
              <a:ext uri="{FF2B5EF4-FFF2-40B4-BE49-F238E27FC236}">
                <a16:creationId xmlns:a16="http://schemas.microsoft.com/office/drawing/2014/main" id="{613CAF7E-3B28-407A-A6D6-F20C69FA8974}"/>
              </a:ext>
            </a:extLst>
          </p:cNvPr>
          <p:cNvSpPr>
            <a:spLocks noChangeArrowheads="1"/>
          </p:cNvSpPr>
          <p:nvPr/>
        </p:nvSpPr>
        <p:spPr bwMode="gray">
          <a:xfrm rot="16200000">
            <a:off x="318714" y="3836871"/>
            <a:ext cx="1898933" cy="1862836"/>
          </a:xfrm>
          <a:prstGeom prst="ellipse">
            <a:avLst/>
          </a:prstGeom>
          <a:gradFill rotWithShape="1">
            <a:gsLst>
              <a:gs pos="0">
                <a:srgbClr val="D6E1E2">
                  <a:alpha val="0"/>
                </a:srgbClr>
              </a:gs>
              <a:gs pos="100000">
                <a:srgbClr val="D6E1E2">
                  <a:gamma/>
                  <a:tint val="34902"/>
                  <a:invGamma/>
                </a:srgbClr>
              </a:gs>
            </a:gsLst>
            <a:lin ang="5400000" scaled="1"/>
          </a:gradFill>
          <a:ln w="19050" algn="ctr">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3200" b="1" dirty="0">
                <a:solidFill>
                  <a:srgbClr val="FFFF00"/>
                </a:solidFill>
                <a:latin typeface="Traditional Arabic" pitchFamily="18" charset="-78"/>
                <a:cs typeface="Traditional Arabic" pitchFamily="18" charset="-78"/>
              </a:rPr>
              <a:t>الدول الأجنبية</a:t>
            </a:r>
          </a:p>
          <a:p>
            <a:pPr algn="ctr"/>
            <a:r>
              <a:rPr lang="ar-BH" sz="1600" b="1" dirty="0">
                <a:solidFill>
                  <a:srgbClr val="FFFF00"/>
                </a:solidFill>
                <a:latin typeface="Traditional Arabic" pitchFamily="18" charset="-78"/>
                <a:cs typeface="Traditional Arabic" pitchFamily="18" charset="-78"/>
              </a:rPr>
              <a:t>600</a:t>
            </a:r>
            <a:r>
              <a:rPr lang="ar-SA" sz="1600" b="1" dirty="0">
                <a:solidFill>
                  <a:srgbClr val="FFFF00"/>
                </a:solidFill>
                <a:latin typeface="Traditional Arabic" pitchFamily="18" charset="-78"/>
                <a:cs typeface="Traditional Arabic" pitchFamily="18" charset="-78"/>
              </a:rPr>
              <a:t>.000</a:t>
            </a:r>
            <a:endParaRPr lang="en-US" sz="2000" b="1" dirty="0">
              <a:solidFill>
                <a:srgbClr val="FFFF00"/>
              </a:solidFill>
              <a:latin typeface="Traditional Arabic" pitchFamily="18" charset="-78"/>
              <a:cs typeface="Traditional Arabic" pitchFamily="18" charset="-78"/>
            </a:endParaRPr>
          </a:p>
        </p:txBody>
      </p:sp>
      <p:grpSp>
        <p:nvGrpSpPr>
          <p:cNvPr id="9" name="Group 8">
            <a:extLst>
              <a:ext uri="{FF2B5EF4-FFF2-40B4-BE49-F238E27FC236}">
                <a16:creationId xmlns:a16="http://schemas.microsoft.com/office/drawing/2014/main" id="{77D2D9E1-D7C6-4AF2-A81D-CCCB7CC81803}"/>
              </a:ext>
            </a:extLst>
          </p:cNvPr>
          <p:cNvGrpSpPr/>
          <p:nvPr/>
        </p:nvGrpSpPr>
        <p:grpSpPr>
          <a:xfrm>
            <a:off x="125730" y="34290"/>
            <a:ext cx="11705030" cy="5880143"/>
            <a:chOff x="125730" y="0"/>
            <a:chExt cx="11705030" cy="5880143"/>
          </a:xfrm>
        </p:grpSpPr>
        <p:cxnSp>
          <p:nvCxnSpPr>
            <p:cNvPr id="6" name="Straight Connector 5">
              <a:extLst>
                <a:ext uri="{FF2B5EF4-FFF2-40B4-BE49-F238E27FC236}">
                  <a16:creationId xmlns:a16="http://schemas.microsoft.com/office/drawing/2014/main" id="{CD376018-B1BF-45EB-84AE-060D221F01F2}"/>
                </a:ext>
              </a:extLst>
            </p:cNvPr>
            <p:cNvCxnSpPr>
              <a:cxnSpLocks/>
            </p:cNvCxnSpPr>
            <p:nvPr/>
          </p:nvCxnSpPr>
          <p:spPr>
            <a:xfrm>
              <a:off x="125730" y="5727743"/>
              <a:ext cx="11705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3AEDDA9-6333-4735-83A9-5BFA67F60A1B}"/>
                </a:ext>
              </a:extLst>
            </p:cNvPr>
            <p:cNvCxnSpPr>
              <a:cxnSpLocks/>
            </p:cNvCxnSpPr>
            <p:nvPr/>
          </p:nvCxnSpPr>
          <p:spPr>
            <a:xfrm flipV="1">
              <a:off x="278130" y="0"/>
              <a:ext cx="0" cy="588014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84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4" grpId="0" animBg="1"/>
      <p:bldP spid="13" grpId="0" animBg="1"/>
      <p:bldP spid="14" grpId="0" animBg="1"/>
      <p:bldP spid="15" grpId="0" animBg="1"/>
      <p:bldP spid="16" grpId="0" animBg="1"/>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338482" y="1797969"/>
            <a:ext cx="6059224" cy="3631763"/>
          </a:xfrm>
          <a:prstGeom prst="rect">
            <a:avLst/>
          </a:prstGeom>
          <a:ln>
            <a:solidFill>
              <a:schemeClr val="accent6">
                <a:lumMod val="40000"/>
                <a:lumOff val="60000"/>
              </a:schemeClr>
            </a:solidFill>
          </a:ln>
        </p:spPr>
        <p:txBody>
          <a:bodyPr wrap="square">
            <a:spAutoFit/>
          </a:bodyPr>
          <a:lstStyle/>
          <a:p>
            <a:pPr algn="ctr">
              <a:defRPr/>
            </a:pPr>
            <a:r>
              <a:rPr lang="ar-BH" sz="11500" b="1" dirty="0">
                <a:solidFill>
                  <a:srgbClr val="FFFF00"/>
                </a:solidFill>
                <a:effectLst>
                  <a:outerShdw blurRad="38100" dist="38100" dir="2700000" algn="tl">
                    <a:srgbClr val="C0C0C0"/>
                  </a:outerShdw>
                </a:effectLst>
                <a:latin typeface="Traditional Arabic" pitchFamily="18" charset="-78"/>
                <a:cs typeface="Traditional Arabic" pitchFamily="18" charset="-78"/>
              </a:rPr>
              <a:t>فئات اللاجئين الفلسطينيين</a:t>
            </a:r>
            <a:endParaRPr lang="ar-BH" sz="11500" dirty="0">
              <a:solidFill>
                <a:srgbClr val="FFFF00"/>
              </a:solidFill>
            </a:endParaRPr>
          </a:p>
        </p:txBody>
      </p:sp>
      <p:pic>
        <p:nvPicPr>
          <p:cNvPr id="3" name="Picture 8" descr="http://t2.gstatic.com/images?q=tbn:ANd9GcQNu85li5ud3AdZQSKkEbZrHRuyNwManhT8YI6nxhEczffgHAKY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44" y="1876405"/>
            <a:ext cx="4185138" cy="34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685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F8F211C-EA52-4C0E-B942-82C8E553B177}"/>
              </a:ext>
            </a:extLst>
          </p:cNvPr>
          <p:cNvSpPr>
            <a:spLocks noGrp="1" noChangeArrowheads="1"/>
          </p:cNvSpPr>
          <p:nvPr>
            <p:ph type="title"/>
          </p:nvPr>
        </p:nvSpPr>
        <p:spPr>
          <a:xfrm>
            <a:off x="938759" y="92478"/>
            <a:ext cx="10353761" cy="1326321"/>
          </a:xfrm>
          <a:ln w="38100">
            <a:solidFill>
              <a:srgbClr val="FFFF00"/>
            </a:solidFill>
          </a:ln>
          <a:effectLst>
            <a:outerShdw blurRad="50800" dist="38100" dir="2700000" algn="tl" rotWithShape="0">
              <a:prstClr val="black">
                <a:alpha val="40000"/>
              </a:prstClr>
            </a:outerShdw>
          </a:effectLst>
        </p:spPr>
        <p:txBody>
          <a:bodyPr>
            <a:normAutofit fontScale="90000"/>
          </a:bodyPr>
          <a:lstStyle/>
          <a:p>
            <a:pPr>
              <a:defRPr/>
            </a:pPr>
            <a:r>
              <a:rPr lang="ar-BH" sz="9600" dirty="0">
                <a:solidFill>
                  <a:srgbClr val="FFFF00"/>
                </a:solidFill>
                <a:effectLst>
                  <a:outerShdw blurRad="38100" dist="38100" dir="2700000" algn="tl">
                    <a:srgbClr val="C0C0C0"/>
                  </a:outerShdw>
                </a:effectLst>
                <a:latin typeface="Traditional Arabic" pitchFamily="18" charset="-78"/>
                <a:cs typeface="Traditional Arabic" pitchFamily="18" charset="-78"/>
              </a:rPr>
              <a:t>فئات اللاجئين الفلسطينيين</a:t>
            </a:r>
            <a:endParaRPr lang="ar-BH" sz="9600" dirty="0">
              <a:solidFill>
                <a:srgbClr val="FFFF00"/>
              </a:solidFill>
            </a:endParaRPr>
          </a:p>
        </p:txBody>
      </p:sp>
      <p:sp>
        <p:nvSpPr>
          <p:cNvPr id="5" name="Rectangle 4">
            <a:extLst>
              <a:ext uri="{FF2B5EF4-FFF2-40B4-BE49-F238E27FC236}">
                <a16:creationId xmlns:a16="http://schemas.microsoft.com/office/drawing/2014/main" id="{87A0E037-F4CF-4BBE-AB4C-CC25007E6887}"/>
              </a:ext>
            </a:extLst>
          </p:cNvPr>
          <p:cNvSpPr/>
          <p:nvPr/>
        </p:nvSpPr>
        <p:spPr>
          <a:xfrm>
            <a:off x="1156834" y="5050175"/>
            <a:ext cx="9400831" cy="1569660"/>
          </a:xfrm>
          <a:prstGeom prst="rect">
            <a:avLst/>
          </a:prstGeom>
          <a:ln>
            <a:solidFill>
              <a:schemeClr val="tx1"/>
            </a:solidFill>
          </a:ln>
        </p:spPr>
        <p:txBody>
          <a:bodyPr wrap="square">
            <a:spAutoFit/>
          </a:bodyPr>
          <a:lstStyle/>
          <a:p>
            <a:pPr algn="ctr" rtl="1"/>
            <a:r>
              <a:rPr lang="ar-SA" altLang="zh-CN" sz="3200" b="1" dirty="0">
                <a:latin typeface="Traditional Arabic" panose="02020603050405020304" pitchFamily="18" charset="-78"/>
                <a:cs typeface="Traditional Arabic" panose="02020603050405020304" pitchFamily="18" charset="-78"/>
              </a:rPr>
              <a:t>5-</a:t>
            </a:r>
            <a:r>
              <a:rPr lang="ar-SA" altLang="zh-CN" sz="3200" b="1" dirty="0">
                <a:solidFill>
                  <a:schemeClr val="tx2">
                    <a:lumMod val="10000"/>
                  </a:schemeClr>
                </a:solidFill>
                <a:latin typeface="Traditional Arabic" panose="02020603050405020304" pitchFamily="18" charset="-78"/>
                <a:cs typeface="Traditional Arabic" panose="02020603050405020304" pitchFamily="18" charset="-78"/>
              </a:rPr>
              <a:t>5</a:t>
            </a:r>
            <a:r>
              <a:rPr lang="ar-SA" altLang="zh-CN" sz="3200" b="1" dirty="0">
                <a:latin typeface="Traditional Arabic" panose="02020603050405020304" pitchFamily="18" charset="-78"/>
                <a:cs typeface="Traditional Arabic" panose="02020603050405020304" pitchFamily="18" charset="-78"/>
              </a:rPr>
              <a:t>المهجرون "الداخليون" ممن بقوا في المناطق الفلسطينية التي التي احتلت في العام 1948 وهجروا بفعل العصابات الصهيونية والحرب لأماكن أخرى داخل فلسطين المحتلة سنة 1948 مثل مواطن فلسطيني من حيفا ورحل إلى الناصرة</a:t>
            </a:r>
          </a:p>
        </p:txBody>
      </p:sp>
      <p:grpSp>
        <p:nvGrpSpPr>
          <p:cNvPr id="12" name="Group 11">
            <a:extLst>
              <a:ext uri="{FF2B5EF4-FFF2-40B4-BE49-F238E27FC236}">
                <a16:creationId xmlns:a16="http://schemas.microsoft.com/office/drawing/2014/main" id="{30D91FC0-0CA5-4B2B-94CD-73CCCAA1D904}"/>
              </a:ext>
            </a:extLst>
          </p:cNvPr>
          <p:cNvGrpSpPr/>
          <p:nvPr/>
        </p:nvGrpSpPr>
        <p:grpSpPr>
          <a:xfrm>
            <a:off x="6427646" y="1035727"/>
            <a:ext cx="2198764" cy="3866909"/>
            <a:chOff x="3794449" y="1425162"/>
            <a:chExt cx="2198764" cy="3866909"/>
          </a:xfrm>
        </p:grpSpPr>
        <p:grpSp>
          <p:nvGrpSpPr>
            <p:cNvPr id="11" name="Group 10">
              <a:extLst>
                <a:ext uri="{FF2B5EF4-FFF2-40B4-BE49-F238E27FC236}">
                  <a16:creationId xmlns:a16="http://schemas.microsoft.com/office/drawing/2014/main" id="{0DB7B27B-F486-47E2-AD3B-2D15B4B6B334}"/>
                </a:ext>
              </a:extLst>
            </p:cNvPr>
            <p:cNvGrpSpPr/>
            <p:nvPr/>
          </p:nvGrpSpPr>
          <p:grpSpPr>
            <a:xfrm>
              <a:off x="3794449" y="1948690"/>
              <a:ext cx="2198764" cy="3343381"/>
              <a:chOff x="3794449" y="1948690"/>
              <a:chExt cx="2198764" cy="3343381"/>
            </a:xfrm>
          </p:grpSpPr>
          <p:sp>
            <p:nvSpPr>
              <p:cNvPr id="89122" name="AutoShape 34">
                <a:extLst>
                  <a:ext uri="{FF2B5EF4-FFF2-40B4-BE49-F238E27FC236}">
                    <a16:creationId xmlns:a16="http://schemas.microsoft.com/office/drawing/2014/main" id="{977885C8-91D6-45B5-B10C-4FAE7BA558CD}"/>
                  </a:ext>
                </a:extLst>
              </p:cNvPr>
              <p:cNvSpPr>
                <a:spLocks noChangeArrowheads="1"/>
              </p:cNvSpPr>
              <p:nvPr/>
            </p:nvSpPr>
            <p:spPr bwMode="gray">
              <a:xfrm>
                <a:off x="3794449" y="1948690"/>
                <a:ext cx="2179587" cy="3301057"/>
              </a:xfrm>
              <a:prstGeom prst="roundRect">
                <a:avLst>
                  <a:gd name="adj" fmla="val 16667"/>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8" name="Rectangle 7">
                <a:extLst>
                  <a:ext uri="{FF2B5EF4-FFF2-40B4-BE49-F238E27FC236}">
                    <a16:creationId xmlns:a16="http://schemas.microsoft.com/office/drawing/2014/main" id="{7B0AF721-0F5D-4E74-BEC2-7563D37DDFB9}"/>
                  </a:ext>
                </a:extLst>
              </p:cNvPr>
              <p:cNvSpPr/>
              <p:nvPr/>
            </p:nvSpPr>
            <p:spPr>
              <a:xfrm>
                <a:off x="3873870" y="2245083"/>
                <a:ext cx="2119343" cy="3046988"/>
              </a:xfrm>
              <a:prstGeom prst="rect">
                <a:avLst/>
              </a:prstGeom>
            </p:spPr>
            <p:txBody>
              <a:bodyPr wrap="square">
                <a:spAutoFit/>
              </a:bodyPr>
              <a:lstStyle/>
              <a:p>
                <a:pPr algn="ctr" rtl="1"/>
                <a:r>
                  <a:rPr lang="ar-SA" altLang="zh-CN" sz="3200" dirty="0">
                    <a:solidFill>
                      <a:schemeClr val="tx2">
                        <a:lumMod val="10000"/>
                      </a:schemeClr>
                    </a:solidFill>
                    <a:latin typeface="Traditional Arabic" panose="02020603050405020304" pitchFamily="18" charset="-78"/>
                    <a:cs typeface="Traditional Arabic" panose="02020603050405020304" pitchFamily="18" charset="-78"/>
                  </a:rPr>
                  <a:t>هو قطاع أقل عدد ممن لا يتلقون مثل هذه المساعدة من الوكالة، «</a:t>
                </a:r>
                <a:r>
                  <a:rPr lang="ar-SA" altLang="zh-CN" sz="3200" b="1" dirty="0">
                    <a:solidFill>
                      <a:schemeClr val="tx2">
                        <a:lumMod val="10000"/>
                      </a:schemeClr>
                    </a:solidFill>
                    <a:latin typeface="Traditional Arabic" panose="02020603050405020304" pitchFamily="18" charset="-78"/>
                    <a:cs typeface="Traditional Arabic" panose="02020603050405020304" pitchFamily="18" charset="-78"/>
                  </a:rPr>
                  <a:t>اللاجئون غير المسجلين»</a:t>
                </a:r>
                <a:endParaRPr lang="en-US" altLang="ar-BH" sz="3200" b="1" dirty="0">
                  <a:solidFill>
                    <a:schemeClr val="tx2">
                      <a:lumMod val="10000"/>
                    </a:schemeClr>
                  </a:solidFill>
                  <a:latin typeface="Traditional Arabic" panose="02020603050405020304" pitchFamily="18" charset="-78"/>
                  <a:cs typeface="Traditional Arabic" panose="02020603050405020304" pitchFamily="18" charset="-78"/>
                </a:endParaRPr>
              </a:p>
            </p:txBody>
          </p:sp>
        </p:grpSp>
        <p:grpSp>
          <p:nvGrpSpPr>
            <p:cNvPr id="10" name="Group 9">
              <a:extLst>
                <a:ext uri="{FF2B5EF4-FFF2-40B4-BE49-F238E27FC236}">
                  <a16:creationId xmlns:a16="http://schemas.microsoft.com/office/drawing/2014/main" id="{677FF53E-B583-45E7-BBB6-F5FE709A97FF}"/>
                </a:ext>
              </a:extLst>
            </p:cNvPr>
            <p:cNvGrpSpPr/>
            <p:nvPr/>
          </p:nvGrpSpPr>
          <p:grpSpPr>
            <a:xfrm>
              <a:off x="4591449" y="1425162"/>
              <a:ext cx="615612" cy="667052"/>
              <a:chOff x="4591449" y="1425162"/>
              <a:chExt cx="615612" cy="667052"/>
            </a:xfrm>
          </p:grpSpPr>
          <p:sp>
            <p:nvSpPr>
              <p:cNvPr id="89129" name="Oval 41">
                <a:extLst>
                  <a:ext uri="{FF2B5EF4-FFF2-40B4-BE49-F238E27FC236}">
                    <a16:creationId xmlns:a16="http://schemas.microsoft.com/office/drawing/2014/main" id="{C823CE8C-FBDF-4110-990D-E2FC3FF6B2A5}"/>
                  </a:ext>
                </a:extLst>
              </p:cNvPr>
              <p:cNvSpPr>
                <a:spLocks noChangeArrowheads="1"/>
              </p:cNvSpPr>
              <p:nvPr/>
            </p:nvSpPr>
            <p:spPr bwMode="gray">
              <a:xfrm>
                <a:off x="4591449" y="1425162"/>
                <a:ext cx="599753" cy="667052"/>
              </a:xfrm>
              <a:prstGeom prst="ellipse">
                <a:avLst/>
              </a:prstGeom>
              <a:solidFill>
                <a:schemeClr val="accent4">
                  <a:lumMod val="20000"/>
                  <a:lumOff val="8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sp>
            <p:nvSpPr>
              <p:cNvPr id="9" name="Rectangle 8">
                <a:extLst>
                  <a:ext uri="{FF2B5EF4-FFF2-40B4-BE49-F238E27FC236}">
                    <a16:creationId xmlns:a16="http://schemas.microsoft.com/office/drawing/2014/main" id="{7A0CAC7A-777E-42D8-817D-BF590A3023A0}"/>
                  </a:ext>
                </a:extLst>
              </p:cNvPr>
              <p:cNvSpPr/>
              <p:nvPr/>
            </p:nvSpPr>
            <p:spPr>
              <a:xfrm>
                <a:off x="4607308" y="1431378"/>
                <a:ext cx="599753" cy="584775"/>
              </a:xfrm>
              <a:prstGeom prst="rect">
                <a:avLst/>
              </a:prstGeom>
            </p:spPr>
            <p:txBody>
              <a:bodyPr wrap="square">
                <a:spAutoFit/>
              </a:bodyPr>
              <a:lstStyle/>
              <a:p>
                <a:pPr algn="ctr"/>
                <a:r>
                  <a:rPr lang="en-US" altLang="ar-BH" sz="3200" dirty="0">
                    <a:solidFill>
                      <a:srgbClr val="000000"/>
                    </a:solidFill>
                  </a:rPr>
                  <a:t>2</a:t>
                </a:r>
                <a:endParaRPr lang="en-US" altLang="ar-BH" sz="3200" dirty="0"/>
              </a:p>
            </p:txBody>
          </p:sp>
        </p:grpSp>
      </p:grpSp>
      <p:sp>
        <p:nvSpPr>
          <p:cNvPr id="71" name="AutoShape 34">
            <a:extLst>
              <a:ext uri="{FF2B5EF4-FFF2-40B4-BE49-F238E27FC236}">
                <a16:creationId xmlns:a16="http://schemas.microsoft.com/office/drawing/2014/main" id="{BD4039D7-0166-44C7-A489-06FB3422F51B}"/>
              </a:ext>
            </a:extLst>
          </p:cNvPr>
          <p:cNvSpPr>
            <a:spLocks noChangeArrowheads="1"/>
          </p:cNvSpPr>
          <p:nvPr/>
        </p:nvSpPr>
        <p:spPr bwMode="gray">
          <a:xfrm>
            <a:off x="1143000" y="1525864"/>
            <a:ext cx="2213603" cy="3301057"/>
          </a:xfrm>
          <a:prstGeom prst="roundRect">
            <a:avLst>
              <a:gd name="adj" fmla="val 16667"/>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ar-BH" altLang="ar-BH" sz="2800" b="1" dirty="0">
                <a:solidFill>
                  <a:schemeClr val="tx2">
                    <a:lumMod val="10000"/>
                  </a:schemeClr>
                </a:solidFill>
                <a:latin typeface="Traditional Arabic" panose="02020603050405020304" pitchFamily="18" charset="-78"/>
                <a:cs typeface="Traditional Arabic" panose="02020603050405020304" pitchFamily="18" charset="-78"/>
              </a:rPr>
              <a:t>الرابع: </a:t>
            </a:r>
            <a:r>
              <a:rPr lang="ar-BH"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rPr>
              <a:t>فلسطينيون</a:t>
            </a:r>
            <a:endParaRPr lang="ar-SA"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endParaRPr>
          </a:p>
          <a:p>
            <a:pPr algn="ctr" rtl="1"/>
            <a:r>
              <a:rPr lang="ar-BH"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rPr>
              <a:t> خرجوا قب</a:t>
            </a:r>
            <a:r>
              <a:rPr lang="ar-SA"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rPr>
              <a:t>ل أو بعد أو</a:t>
            </a:r>
          </a:p>
          <a:p>
            <a:pPr algn="ctr" rtl="1"/>
            <a:r>
              <a:rPr lang="ar-SA"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rPr>
              <a:t>  1948 </a:t>
            </a:r>
          </a:p>
          <a:p>
            <a:pPr algn="ctr" rtl="1"/>
            <a:r>
              <a:rPr lang="ar-BH"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rPr>
              <a:t>خروجا اختياريا طوعا</a:t>
            </a:r>
            <a:endParaRPr lang="ar-SA"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endParaRPr>
          </a:p>
          <a:p>
            <a:pPr algn="ctr" rtl="1"/>
            <a:r>
              <a:rPr lang="ar-BH"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rPr>
              <a:t> طلبا للرزق أو التعلم </a:t>
            </a:r>
            <a:endParaRPr lang="ar-SA"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endParaRPr>
          </a:p>
          <a:p>
            <a:pPr algn="ctr" rtl="1"/>
            <a:r>
              <a:rPr lang="ar-BH"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rPr>
              <a:t>ولكنهم </a:t>
            </a:r>
            <a:endParaRPr lang="ar-SA"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endParaRPr>
          </a:p>
          <a:p>
            <a:pPr algn="ctr" rtl="1"/>
            <a:r>
              <a:rPr lang="ar-BH" altLang="ar-BH" sz="2800" b="1"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rPr>
              <a:t>منعوا من العودة</a:t>
            </a:r>
          </a:p>
        </p:txBody>
      </p:sp>
      <p:grpSp>
        <p:nvGrpSpPr>
          <p:cNvPr id="80" name="Group 79">
            <a:extLst>
              <a:ext uri="{FF2B5EF4-FFF2-40B4-BE49-F238E27FC236}">
                <a16:creationId xmlns:a16="http://schemas.microsoft.com/office/drawing/2014/main" id="{5BF11868-D899-4025-920D-BC7CFDFF292E}"/>
              </a:ext>
            </a:extLst>
          </p:cNvPr>
          <p:cNvGrpSpPr/>
          <p:nvPr/>
        </p:nvGrpSpPr>
        <p:grpSpPr>
          <a:xfrm>
            <a:off x="9037953" y="1035727"/>
            <a:ext cx="2254567" cy="3824585"/>
            <a:chOff x="3524942" y="1425162"/>
            <a:chExt cx="2254567" cy="3824585"/>
          </a:xfrm>
        </p:grpSpPr>
        <p:grpSp>
          <p:nvGrpSpPr>
            <p:cNvPr id="81" name="Group 80">
              <a:extLst>
                <a:ext uri="{FF2B5EF4-FFF2-40B4-BE49-F238E27FC236}">
                  <a16:creationId xmlns:a16="http://schemas.microsoft.com/office/drawing/2014/main" id="{716274AE-A406-462F-B838-69CE355BF9A2}"/>
                </a:ext>
              </a:extLst>
            </p:cNvPr>
            <p:cNvGrpSpPr/>
            <p:nvPr/>
          </p:nvGrpSpPr>
          <p:grpSpPr>
            <a:xfrm>
              <a:off x="3524942" y="1948690"/>
              <a:ext cx="2254567" cy="3301057"/>
              <a:chOff x="3524942" y="1948690"/>
              <a:chExt cx="2254567" cy="3301057"/>
            </a:xfrm>
          </p:grpSpPr>
          <p:sp>
            <p:nvSpPr>
              <p:cNvPr id="85" name="AutoShape 34">
                <a:extLst>
                  <a:ext uri="{FF2B5EF4-FFF2-40B4-BE49-F238E27FC236}">
                    <a16:creationId xmlns:a16="http://schemas.microsoft.com/office/drawing/2014/main" id="{70EBA5D5-B25D-424D-9100-A0F01681FA99}"/>
                  </a:ext>
                </a:extLst>
              </p:cNvPr>
              <p:cNvSpPr>
                <a:spLocks noChangeArrowheads="1"/>
              </p:cNvSpPr>
              <p:nvPr/>
            </p:nvSpPr>
            <p:spPr bwMode="gray">
              <a:xfrm>
                <a:off x="3524942" y="1948690"/>
                <a:ext cx="2179587" cy="3301057"/>
              </a:xfrm>
              <a:prstGeom prst="roundRect">
                <a:avLst>
                  <a:gd name="adj" fmla="val 16667"/>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BH"/>
              </a:p>
            </p:txBody>
          </p:sp>
          <p:sp>
            <p:nvSpPr>
              <p:cNvPr id="86" name="Rectangle 85">
                <a:extLst>
                  <a:ext uri="{FF2B5EF4-FFF2-40B4-BE49-F238E27FC236}">
                    <a16:creationId xmlns:a16="http://schemas.microsoft.com/office/drawing/2014/main" id="{5E46E8DD-410B-4ED4-A56D-DEA67AB4F088}"/>
                  </a:ext>
                </a:extLst>
              </p:cNvPr>
              <p:cNvSpPr/>
              <p:nvPr/>
            </p:nvSpPr>
            <p:spPr>
              <a:xfrm>
                <a:off x="3660166" y="2148831"/>
                <a:ext cx="2119343" cy="3046988"/>
              </a:xfrm>
              <a:prstGeom prst="rect">
                <a:avLst/>
              </a:prstGeom>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altLang="zh-CN" sz="2400" dirty="0">
                    <a:solidFill>
                      <a:schemeClr val="tx2">
                        <a:lumMod val="10000"/>
                      </a:schemeClr>
                    </a:solidFill>
                    <a:latin typeface="Traditional Arabic" panose="02020603050405020304" pitchFamily="18" charset="-78"/>
                    <a:cs typeface="Traditional Arabic" panose="02020603050405020304" pitchFamily="18" charset="-78"/>
                  </a:rPr>
                  <a:t> من يتلقون المساعدة الدولية من وكالة الأمم المتحدة لغوث وتشغيل اللاجئين الفلسطينيين ("وكالة الغوث الدولية" –الأنروا) أو ما يطلق عليهم "</a:t>
                </a:r>
                <a:r>
                  <a:rPr lang="ar-SA" altLang="zh-CN" sz="2400" b="1" dirty="0">
                    <a:solidFill>
                      <a:schemeClr val="tx2">
                        <a:lumMod val="10000"/>
                      </a:schemeClr>
                    </a:solidFill>
                    <a:latin typeface="Traditional Arabic" panose="02020603050405020304" pitchFamily="18" charset="-78"/>
                    <a:cs typeface="Traditional Arabic" panose="02020603050405020304" pitchFamily="18" charset="-78"/>
                  </a:rPr>
                  <a:t>اللاجئيون المسجلون”</a:t>
                </a:r>
              </a:p>
            </p:txBody>
          </p:sp>
        </p:grpSp>
        <p:grpSp>
          <p:nvGrpSpPr>
            <p:cNvPr id="82" name="Group 81">
              <a:extLst>
                <a:ext uri="{FF2B5EF4-FFF2-40B4-BE49-F238E27FC236}">
                  <a16:creationId xmlns:a16="http://schemas.microsoft.com/office/drawing/2014/main" id="{86C9DD41-3305-4B04-8660-23CEA80E1682}"/>
                </a:ext>
              </a:extLst>
            </p:cNvPr>
            <p:cNvGrpSpPr/>
            <p:nvPr/>
          </p:nvGrpSpPr>
          <p:grpSpPr>
            <a:xfrm>
              <a:off x="4423726" y="1425162"/>
              <a:ext cx="620928" cy="667052"/>
              <a:chOff x="4423726" y="1425162"/>
              <a:chExt cx="620928" cy="667052"/>
            </a:xfrm>
          </p:grpSpPr>
          <p:sp>
            <p:nvSpPr>
              <p:cNvPr id="83" name="Oval 41">
                <a:extLst>
                  <a:ext uri="{FF2B5EF4-FFF2-40B4-BE49-F238E27FC236}">
                    <a16:creationId xmlns:a16="http://schemas.microsoft.com/office/drawing/2014/main" id="{D3F4BBAB-A912-4289-AED4-0585FBB611BE}"/>
                  </a:ext>
                </a:extLst>
              </p:cNvPr>
              <p:cNvSpPr>
                <a:spLocks noChangeArrowheads="1"/>
              </p:cNvSpPr>
              <p:nvPr/>
            </p:nvSpPr>
            <p:spPr bwMode="gray">
              <a:xfrm>
                <a:off x="4423726" y="1425162"/>
                <a:ext cx="599753" cy="667052"/>
              </a:xfrm>
              <a:prstGeom prst="ellipse">
                <a:avLst/>
              </a:prstGeom>
              <a:solidFill>
                <a:schemeClr val="accent4">
                  <a:lumMod val="20000"/>
                  <a:lumOff val="8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sp>
            <p:nvSpPr>
              <p:cNvPr id="84" name="Rectangle 83">
                <a:extLst>
                  <a:ext uri="{FF2B5EF4-FFF2-40B4-BE49-F238E27FC236}">
                    <a16:creationId xmlns:a16="http://schemas.microsoft.com/office/drawing/2014/main" id="{0AB3D6E4-1193-4F2C-A996-28BD80D25BCF}"/>
                  </a:ext>
                </a:extLst>
              </p:cNvPr>
              <p:cNvSpPr/>
              <p:nvPr/>
            </p:nvSpPr>
            <p:spPr>
              <a:xfrm>
                <a:off x="4444901" y="1431378"/>
                <a:ext cx="599753" cy="584775"/>
              </a:xfrm>
              <a:prstGeom prst="rect">
                <a:avLst/>
              </a:prstGeom>
            </p:spPr>
            <p:txBody>
              <a:bodyPr wrap="square">
                <a:spAutoFit/>
              </a:bodyPr>
              <a:lstStyle/>
              <a:p>
                <a:pPr algn="ctr"/>
                <a:r>
                  <a:rPr lang="en-US" altLang="ar-BH" sz="3200" dirty="0">
                    <a:solidFill>
                      <a:srgbClr val="000000"/>
                    </a:solidFill>
                  </a:rPr>
                  <a:t>1</a:t>
                </a:r>
                <a:endParaRPr lang="en-US" altLang="ar-BH" sz="3200" dirty="0"/>
              </a:p>
            </p:txBody>
          </p:sp>
        </p:grpSp>
      </p:grpSp>
      <p:sp>
        <p:nvSpPr>
          <p:cNvPr id="88" name="Rectangle 87">
            <a:extLst>
              <a:ext uri="{FF2B5EF4-FFF2-40B4-BE49-F238E27FC236}">
                <a16:creationId xmlns:a16="http://schemas.microsoft.com/office/drawing/2014/main" id="{377FBBC4-B871-4999-B749-719624D97D35}"/>
              </a:ext>
            </a:extLst>
          </p:cNvPr>
          <p:cNvSpPr/>
          <p:nvPr/>
        </p:nvSpPr>
        <p:spPr>
          <a:xfrm>
            <a:off x="4627542" y="1080461"/>
            <a:ext cx="599753" cy="584775"/>
          </a:xfrm>
          <a:prstGeom prst="rect">
            <a:avLst/>
          </a:prstGeom>
        </p:spPr>
        <p:txBody>
          <a:bodyPr wrap="square">
            <a:spAutoFit/>
          </a:bodyPr>
          <a:lstStyle/>
          <a:p>
            <a:pPr algn="ctr"/>
            <a:r>
              <a:rPr lang="en-US" altLang="ar-BH" sz="3200" dirty="0">
                <a:solidFill>
                  <a:srgbClr val="000000"/>
                </a:solidFill>
              </a:rPr>
              <a:t>3</a:t>
            </a:r>
            <a:endParaRPr lang="en-US" altLang="ar-BH" sz="3200" dirty="0"/>
          </a:p>
        </p:txBody>
      </p:sp>
      <p:grpSp>
        <p:nvGrpSpPr>
          <p:cNvPr id="15" name="Group 14">
            <a:extLst>
              <a:ext uri="{FF2B5EF4-FFF2-40B4-BE49-F238E27FC236}">
                <a16:creationId xmlns:a16="http://schemas.microsoft.com/office/drawing/2014/main" id="{4BD72AEE-4AA8-4969-973F-4A6C5D7E96EA}"/>
              </a:ext>
            </a:extLst>
          </p:cNvPr>
          <p:cNvGrpSpPr/>
          <p:nvPr/>
        </p:nvGrpSpPr>
        <p:grpSpPr>
          <a:xfrm>
            <a:off x="2032596" y="1083424"/>
            <a:ext cx="615612" cy="667052"/>
            <a:chOff x="1281830" y="1083424"/>
            <a:chExt cx="615612" cy="667052"/>
          </a:xfrm>
        </p:grpSpPr>
        <p:sp>
          <p:nvSpPr>
            <p:cNvPr id="92" name="Oval 41">
              <a:extLst>
                <a:ext uri="{FF2B5EF4-FFF2-40B4-BE49-F238E27FC236}">
                  <a16:creationId xmlns:a16="http://schemas.microsoft.com/office/drawing/2014/main" id="{704D173D-F599-4958-AEEC-AE414CAD0275}"/>
                </a:ext>
              </a:extLst>
            </p:cNvPr>
            <p:cNvSpPr>
              <a:spLocks noChangeArrowheads="1"/>
            </p:cNvSpPr>
            <p:nvPr/>
          </p:nvSpPr>
          <p:spPr bwMode="gray">
            <a:xfrm>
              <a:off x="1281830" y="1083424"/>
              <a:ext cx="599753" cy="667052"/>
            </a:xfrm>
            <a:prstGeom prst="ellipse">
              <a:avLst/>
            </a:prstGeom>
            <a:solidFill>
              <a:schemeClr val="accent4">
                <a:lumMod val="20000"/>
                <a:lumOff val="8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BH"/>
            </a:p>
          </p:txBody>
        </p:sp>
        <p:sp>
          <p:nvSpPr>
            <p:cNvPr id="93" name="Rectangle 92">
              <a:extLst>
                <a:ext uri="{FF2B5EF4-FFF2-40B4-BE49-F238E27FC236}">
                  <a16:creationId xmlns:a16="http://schemas.microsoft.com/office/drawing/2014/main" id="{EE13A9DD-889D-42CC-A204-B6232784B729}"/>
                </a:ext>
              </a:extLst>
            </p:cNvPr>
            <p:cNvSpPr/>
            <p:nvPr/>
          </p:nvSpPr>
          <p:spPr>
            <a:xfrm>
              <a:off x="1297689" y="1089640"/>
              <a:ext cx="599753" cy="584775"/>
            </a:xfrm>
            <a:prstGeom prst="rect">
              <a:avLst/>
            </a:prstGeom>
          </p:spPr>
          <p:txBody>
            <a:bodyPr wrap="square">
              <a:spAutoFit/>
            </a:bodyPr>
            <a:lstStyle/>
            <a:p>
              <a:pPr algn="ctr"/>
              <a:r>
                <a:rPr lang="en-US" altLang="ar-BH" sz="3200" dirty="0">
                  <a:solidFill>
                    <a:srgbClr val="000000"/>
                  </a:solidFill>
                </a:rPr>
                <a:t>4</a:t>
              </a:r>
              <a:endParaRPr lang="en-US" altLang="ar-BH" sz="3200" dirty="0"/>
            </a:p>
          </p:txBody>
        </p:sp>
      </p:grpSp>
      <p:grpSp>
        <p:nvGrpSpPr>
          <p:cNvPr id="3" name="Group 2"/>
          <p:cNvGrpSpPr/>
          <p:nvPr/>
        </p:nvGrpSpPr>
        <p:grpSpPr>
          <a:xfrm>
            <a:off x="3919107" y="1067442"/>
            <a:ext cx="2037124" cy="3911139"/>
            <a:chOff x="3974112" y="892742"/>
            <a:chExt cx="2037124" cy="3911139"/>
          </a:xfrm>
        </p:grpSpPr>
        <p:sp>
          <p:nvSpPr>
            <p:cNvPr id="87" name="Oval 41">
              <a:extLst>
                <a:ext uri="{FF2B5EF4-FFF2-40B4-BE49-F238E27FC236}">
                  <a16:creationId xmlns:a16="http://schemas.microsoft.com/office/drawing/2014/main" id="{5FFECEC0-C49F-41ED-9F58-DD0D25E0F326}"/>
                </a:ext>
              </a:extLst>
            </p:cNvPr>
            <p:cNvSpPr>
              <a:spLocks noChangeArrowheads="1"/>
            </p:cNvSpPr>
            <p:nvPr/>
          </p:nvSpPr>
          <p:spPr bwMode="gray">
            <a:xfrm>
              <a:off x="4597590" y="892742"/>
              <a:ext cx="594753" cy="705570"/>
            </a:xfrm>
            <a:prstGeom prst="ellipse">
              <a:avLst/>
            </a:prstGeom>
            <a:solidFill>
              <a:schemeClr val="accent4">
                <a:lumMod val="20000"/>
                <a:lumOff val="8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en-US" sz="2800" dirty="0">
                  <a:solidFill>
                    <a:schemeClr val="tx2">
                      <a:lumMod val="10000"/>
                    </a:schemeClr>
                  </a:solidFill>
                </a:rPr>
                <a:t>3</a:t>
              </a:r>
              <a:endParaRPr lang="ar-BH" sz="2800" dirty="0">
                <a:solidFill>
                  <a:schemeClr val="tx2">
                    <a:lumMod val="10000"/>
                  </a:schemeClr>
                </a:solidFill>
              </a:endParaRPr>
            </a:p>
          </p:txBody>
        </p:sp>
        <p:grpSp>
          <p:nvGrpSpPr>
            <p:cNvPr id="2" name="Group 1"/>
            <p:cNvGrpSpPr/>
            <p:nvPr/>
          </p:nvGrpSpPr>
          <p:grpSpPr>
            <a:xfrm>
              <a:off x="3974112" y="1356977"/>
              <a:ext cx="2037124" cy="3446904"/>
              <a:chOff x="3957106" y="1545147"/>
              <a:chExt cx="2054250" cy="3258733"/>
            </a:xfrm>
          </p:grpSpPr>
          <p:sp>
            <p:nvSpPr>
              <p:cNvPr id="64" name="AutoShape 34">
                <a:extLst>
                  <a:ext uri="{FF2B5EF4-FFF2-40B4-BE49-F238E27FC236}">
                    <a16:creationId xmlns:a16="http://schemas.microsoft.com/office/drawing/2014/main" id="{14E1DAB8-F43B-4A78-810C-547401E6795D}"/>
                  </a:ext>
                </a:extLst>
              </p:cNvPr>
              <p:cNvSpPr>
                <a:spLocks noChangeArrowheads="1"/>
              </p:cNvSpPr>
              <p:nvPr/>
            </p:nvSpPr>
            <p:spPr bwMode="gray">
              <a:xfrm>
                <a:off x="3961853" y="1545147"/>
                <a:ext cx="2010212" cy="3258733"/>
              </a:xfrm>
              <a:prstGeom prst="roundRect">
                <a:avLst>
                  <a:gd name="adj" fmla="val 16667"/>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sz="1400" dirty="0">
                  <a:latin typeface="Traditional Arabic" panose="02020603050405020304" pitchFamily="18" charset="-78"/>
                  <a:ea typeface="SimSun" panose="02010600030101010101" pitchFamily="2" charset="-122"/>
                  <a:cs typeface="Traditional Arabic" panose="02020603050405020304" pitchFamily="18" charset="-78"/>
                </a:endParaRPr>
              </a:p>
            </p:txBody>
          </p:sp>
          <p:sp>
            <p:nvSpPr>
              <p:cNvPr id="25" name="Rectangle 24"/>
              <p:cNvSpPr/>
              <p:nvPr/>
            </p:nvSpPr>
            <p:spPr>
              <a:xfrm>
                <a:off x="3957106" y="1681499"/>
                <a:ext cx="2054250" cy="2880649"/>
              </a:xfrm>
              <a:prstGeom prst="rect">
                <a:avLst/>
              </a:prstGeom>
            </p:spPr>
            <p:txBody>
              <a:bodyPr wrap="square">
                <a:spAutoFit/>
              </a:bodyPr>
              <a:lstStyle/>
              <a:p>
                <a:pPr algn="ctr" rtl="1"/>
                <a:r>
                  <a:rPr lang="ar-SA" altLang="zh-CN" sz="2400" b="1" dirty="0">
                    <a:solidFill>
                      <a:schemeClr val="tx2">
                        <a:lumMod val="10000"/>
                      </a:schemeClr>
                    </a:solidFill>
                    <a:latin typeface="Traditional Arabic" panose="02020603050405020304" pitchFamily="18" charset="-78"/>
                    <a:cs typeface="Traditional Arabic" panose="02020603050405020304" pitchFamily="18" charset="-78"/>
                  </a:rPr>
                  <a:t>الثالث</a:t>
                </a:r>
                <a:r>
                  <a:rPr lang="ar-SA" altLang="zh-CN" sz="2400" dirty="0">
                    <a:solidFill>
                      <a:schemeClr val="tx2">
                        <a:lumMod val="10000"/>
                      </a:schemeClr>
                    </a:solidFill>
                    <a:latin typeface="Traditional Arabic" panose="02020603050405020304" pitchFamily="18" charset="-78"/>
                    <a:cs typeface="Traditional Arabic" panose="02020603050405020304" pitchFamily="18" charset="-78"/>
                  </a:rPr>
                  <a:t>: اللاجئون الفلسطينيون الذين هجروا من بيوتهم للمرة </a:t>
                </a:r>
              </a:p>
              <a:p>
                <a:pPr algn="ctr" rtl="1"/>
                <a:r>
                  <a:rPr lang="ar-SA" altLang="zh-CN" sz="2400" dirty="0">
                    <a:solidFill>
                      <a:schemeClr val="tx2">
                        <a:lumMod val="10000"/>
                      </a:schemeClr>
                    </a:solidFill>
                    <a:latin typeface="Traditional Arabic" panose="02020603050405020304" pitchFamily="18" charset="-78"/>
                    <a:cs typeface="Traditional Arabic" panose="02020603050405020304" pitchFamily="18" charset="-78"/>
                  </a:rPr>
                  <a:t>الأولى في العام 1967 من الأراضي الفلسطينية المحتلة عام 1967 </a:t>
                </a:r>
                <a:r>
                  <a:rPr lang="ar-SA" altLang="zh-CN" sz="2400" b="1" dirty="0">
                    <a:solidFill>
                      <a:schemeClr val="tx2">
                        <a:lumMod val="10000"/>
                      </a:schemeClr>
                    </a:solidFill>
                    <a:latin typeface="Traditional Arabic" panose="02020603050405020304" pitchFamily="18" charset="-78"/>
                    <a:cs typeface="Traditional Arabic" panose="02020603050405020304" pitchFamily="18" charset="-78"/>
                  </a:rPr>
                  <a:t>ويعرفون بالنازحين الفلسطينيين</a:t>
                </a:r>
                <a:endParaRPr lang="en-US" altLang="zh-CN" sz="2400" dirty="0">
                  <a:solidFill>
                    <a:schemeClr val="tx2">
                      <a:lumMod val="10000"/>
                    </a:schemeClr>
                  </a:solidFill>
                  <a:latin typeface="Traditional Arabic" panose="02020603050405020304" pitchFamily="18" charset="-78"/>
                  <a:ea typeface="SimSun" panose="02010600030101010101" pitchFamily="2" charset="-122"/>
                  <a:cs typeface="Traditional Arabic" panose="02020603050405020304" pitchFamily="18" charset="-78"/>
                </a:endParaRPr>
              </a:p>
            </p:txBody>
          </p:sp>
        </p:grpSp>
      </p:grpSp>
    </p:spTree>
    <p:extLst>
      <p:ext uri="{BB962C8B-B14F-4D97-AF65-F5344CB8AC3E}">
        <p14:creationId xmlns:p14="http://schemas.microsoft.com/office/powerpoint/2010/main" val="8403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randombar(horizontal)">
                                      <p:cBhvr>
                                        <p:cTn id="17" dur="500"/>
                                        <p:tgtEl>
                                          <p:spTgt spid="71"/>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ptagon 7"/>
          <p:cNvSpPr/>
          <p:nvPr/>
        </p:nvSpPr>
        <p:spPr>
          <a:xfrm>
            <a:off x="2108200" y="0"/>
            <a:ext cx="7835900" cy="6642100"/>
          </a:xfrm>
          <a:prstGeom prst="hep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2984499" y="571497"/>
            <a:ext cx="5949951" cy="583565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altLang="ar-BH" sz="8000" b="1" dirty="0">
                <a:solidFill>
                  <a:srgbClr val="7F0F1F"/>
                </a:solidFill>
                <a:latin typeface="Traditional Arabic" panose="02020603050405020304" pitchFamily="18" charset="-78"/>
                <a:cs typeface="Traditional Arabic" panose="02020603050405020304" pitchFamily="18" charset="-78"/>
              </a:rPr>
              <a:t>دور بريطانيا</a:t>
            </a:r>
          </a:p>
          <a:p>
            <a:pPr algn="ctr"/>
            <a:r>
              <a:rPr lang="ar-SA" altLang="ar-BH" sz="8000" b="1" dirty="0">
                <a:solidFill>
                  <a:srgbClr val="7F0F1F"/>
                </a:solidFill>
                <a:latin typeface="Traditional Arabic" panose="02020603050405020304" pitchFamily="18" charset="-78"/>
                <a:cs typeface="Traditional Arabic" panose="02020603050405020304" pitchFamily="18" charset="-78"/>
              </a:rPr>
              <a:t> في تمكين</a:t>
            </a:r>
          </a:p>
          <a:p>
            <a:pPr algn="ctr" rtl="1"/>
            <a:r>
              <a:rPr lang="ar-SA" altLang="ar-BH" sz="8000" b="1" dirty="0">
                <a:solidFill>
                  <a:srgbClr val="7F0F1F"/>
                </a:solidFill>
                <a:latin typeface="Traditional Arabic" panose="02020603050405020304" pitchFamily="18" charset="-78"/>
                <a:cs typeface="Traditional Arabic" panose="02020603050405020304" pitchFamily="18" charset="-78"/>
              </a:rPr>
              <a:t> المشروع الصهيوني</a:t>
            </a:r>
            <a:r>
              <a:rPr lang="en-US" altLang="ar-BH" sz="8000" b="1" dirty="0">
                <a:solidFill>
                  <a:srgbClr val="7F0F1F"/>
                </a:solidFill>
                <a:latin typeface="Traditional Arabic" panose="02020603050405020304" pitchFamily="18" charset="-78"/>
                <a:cs typeface="Traditional Arabic" panose="02020603050405020304" pitchFamily="18" charset="-78"/>
              </a:rPr>
              <a:t> </a:t>
            </a:r>
          </a:p>
        </p:txBody>
      </p:sp>
    </p:spTree>
    <p:extLst>
      <p:ext uri="{BB962C8B-B14F-4D97-AF65-F5344CB8AC3E}">
        <p14:creationId xmlns:p14="http://schemas.microsoft.com/office/powerpoint/2010/main" val="11503047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381036"/>
            <a:ext cx="6604000" cy="3416320"/>
          </a:xfrm>
          <a:prstGeom prst="rect">
            <a:avLst/>
          </a:prstGeom>
          <a:ln w="38100">
            <a:solidFill>
              <a:srgbClr val="FFFF00"/>
            </a:solidFill>
          </a:ln>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تعيين اليهودي الصهيوني هربرت صموئيل مندوباً سامياً في القدس، وكان وزيراً للداخلية البريطانية ومتعاطفاً مع الحركة الصهيونية</a:t>
            </a:r>
          </a:p>
        </p:txBody>
      </p:sp>
      <p:graphicFrame>
        <p:nvGraphicFramePr>
          <p:cNvPr id="7" name="Diagram 6"/>
          <p:cNvGraphicFramePr/>
          <p:nvPr>
            <p:extLst>
              <p:ext uri="{D42A27DB-BD31-4B8C-83A1-F6EECF244321}">
                <p14:modId xmlns:p14="http://schemas.microsoft.com/office/powerpoint/2010/main" val="3637815104"/>
              </p:ext>
            </p:extLst>
          </p:nvPr>
        </p:nvGraphicFramePr>
        <p:xfrm>
          <a:off x="7607300" y="1330236"/>
          <a:ext cx="4102100" cy="3584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9012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890167558"/>
              </p:ext>
            </p:extLst>
          </p:nvPr>
        </p:nvGraphicFramePr>
        <p:xfrm>
          <a:off x="7772400" y="1193800"/>
          <a:ext cx="4102100" cy="379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96900" y="369838"/>
            <a:ext cx="7264400" cy="6063198"/>
          </a:xfrm>
          <a:prstGeom prst="rect">
            <a:avLst/>
          </a:prstGeom>
          <a:ln w="38100">
            <a:solidFill>
              <a:srgbClr val="FFFF00"/>
            </a:solidFill>
          </a:ln>
        </p:spPr>
        <p:txBody>
          <a:bodyPr wrap="square">
            <a:spAutoFit/>
          </a:bodyPr>
          <a:lstStyle/>
          <a:p>
            <a:pPr algn="r" rtl="1"/>
            <a:r>
              <a:rPr lang="ar-SA" sz="3600" b="1" dirty="0">
                <a:latin typeface="Traditional Arabic" panose="02020603050405020304" pitchFamily="18" charset="-78"/>
                <a:cs typeface="Traditional Arabic" panose="02020603050405020304" pitchFamily="18" charset="-78"/>
              </a:rPr>
              <a:t>1-خطط واجراءات وقوانين</a:t>
            </a:r>
          </a:p>
          <a:p>
            <a:pPr algn="r" rtl="1"/>
            <a:r>
              <a:rPr lang="ar-SA" sz="3600" b="1" dirty="0">
                <a:latin typeface="Traditional Arabic" panose="02020603050405020304" pitchFamily="18" charset="-78"/>
                <a:cs typeface="Traditional Arabic" panose="02020603050405020304" pitchFamily="18" charset="-78"/>
              </a:rPr>
              <a:t>2- إنشاء المؤسسات والبنى السياسية والبنوك والمؤسسات الاقتصادية</a:t>
            </a:r>
          </a:p>
          <a:p>
            <a:pPr algn="r" rtl="1"/>
            <a:r>
              <a:rPr lang="ar-SA" sz="3600" b="1" dirty="0">
                <a:latin typeface="Traditional Arabic" panose="02020603050405020304" pitchFamily="18" charset="-78"/>
                <a:cs typeface="Traditional Arabic" panose="02020603050405020304" pitchFamily="18" charset="-78"/>
              </a:rPr>
              <a:t>3- فتح أبواب فلسطين للهجرة اليهودية</a:t>
            </a:r>
          </a:p>
          <a:p>
            <a:pPr algn="r" rtl="1"/>
            <a:r>
              <a:rPr lang="ar-SA" sz="3600" b="1" dirty="0">
                <a:latin typeface="Traditional Arabic" panose="02020603050405020304" pitchFamily="18" charset="-78"/>
                <a:cs typeface="Traditional Arabic" panose="02020603050405020304" pitchFamily="18" charset="-78"/>
              </a:rPr>
              <a:t>4- إشراك الوكالة اليهودية في إدارة فلسطين.</a:t>
            </a:r>
          </a:p>
          <a:p>
            <a:pPr algn="r" rtl="1"/>
            <a:r>
              <a:rPr lang="ar-SA" sz="3600" b="1" dirty="0">
                <a:latin typeface="Traditional Arabic" panose="02020603050405020304" pitchFamily="18" charset="-78"/>
                <a:cs typeface="Traditional Arabic" panose="02020603050405020304" pitchFamily="18" charset="-78"/>
              </a:rPr>
              <a:t>5- تعزيز وجودهم الديني والثقافي</a:t>
            </a:r>
          </a:p>
          <a:p>
            <a:pPr algn="r" rtl="1"/>
            <a:r>
              <a:rPr lang="ar-SA" sz="3600" b="1" dirty="0">
                <a:latin typeface="Traditional Arabic" panose="02020603050405020304" pitchFamily="18" charset="-78"/>
                <a:cs typeface="Traditional Arabic" panose="02020603050405020304" pitchFamily="18" charset="-78"/>
              </a:rPr>
              <a:t>6-إنشاء نواد وجمعيات ومؤسسات ومنظمات سرية شبه عسكرية منها “المكابي” و”ترمبلدور” و”حماة إسرائيل” و”البيتار” وغيرها</a:t>
            </a:r>
          </a:p>
          <a:p>
            <a:pPr algn="r" rtl="1"/>
            <a:r>
              <a:rPr lang="ar-SA" sz="3600" b="1" dirty="0">
                <a:latin typeface="Traditional Arabic" panose="02020603050405020304" pitchFamily="18" charset="-78"/>
                <a:cs typeface="Traditional Arabic" panose="02020603050405020304" pitchFamily="18" charset="-78"/>
              </a:rPr>
              <a:t>6-نقل مقر الجمعية الصهيونية إلى القدس.</a:t>
            </a:r>
          </a:p>
          <a:p>
            <a:pPr algn="r" rtl="1"/>
            <a:r>
              <a:rPr lang="ar-SA" sz="2800" b="1" dirty="0">
                <a:latin typeface="Traditional Arabic" panose="02020603050405020304" pitchFamily="18" charset="-78"/>
                <a:cs typeface="Traditional Arabic" panose="02020603050405020304" pitchFamily="18" charset="-78"/>
              </a:rPr>
              <a:t> </a:t>
            </a:r>
          </a:p>
        </p:txBody>
      </p:sp>
    </p:spTree>
    <p:extLst>
      <p:ext uri="{BB962C8B-B14F-4D97-AF65-F5344CB8AC3E}">
        <p14:creationId xmlns:p14="http://schemas.microsoft.com/office/powerpoint/2010/main" val="7485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39847022"/>
              </p:ext>
            </p:extLst>
          </p:nvPr>
        </p:nvGraphicFramePr>
        <p:xfrm>
          <a:off x="8089900" y="1358900"/>
          <a:ext cx="4102100" cy="379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01600" y="115838"/>
            <a:ext cx="8839200" cy="6617196"/>
          </a:xfrm>
          <a:prstGeom prst="rect">
            <a:avLst/>
          </a:prstGeom>
          <a:ln w="38100">
            <a:solidFill>
              <a:srgbClr val="FFFF00"/>
            </a:solidFill>
          </a:ln>
        </p:spPr>
        <p:txBody>
          <a:bodyPr wrap="square">
            <a:spAutoFit/>
          </a:bodyPr>
          <a:lstStyle/>
          <a:p>
            <a:pPr algn="r" rtl="1"/>
            <a:r>
              <a:rPr lang="ar-SA" sz="3600" b="1" dirty="0">
                <a:latin typeface="Traditional Arabic" panose="02020603050405020304" pitchFamily="18" charset="-78"/>
                <a:cs typeface="Traditional Arabic" panose="02020603050405020304" pitchFamily="18" charset="-78"/>
              </a:rPr>
              <a:t>7-أسند رئاسة الدوائر والوظائف العليا إلى أشخاص من الإنكليز والصهيونيين</a:t>
            </a:r>
          </a:p>
          <a:p>
            <a:pPr algn="r" rtl="1"/>
            <a:r>
              <a:rPr lang="ar-SA" sz="3600" b="1" dirty="0">
                <a:latin typeface="Traditional Arabic" panose="02020603050405020304" pitchFamily="18" charset="-78"/>
                <a:cs typeface="Traditional Arabic" panose="02020603050405020304" pitchFamily="18" charset="-78"/>
              </a:rPr>
              <a:t>8- عين رؤساء دوائر المهاجرة والسفر والأراضي من اليهود (الإنكليز).</a:t>
            </a:r>
          </a:p>
          <a:p>
            <a:pPr algn="r" rtl="1"/>
            <a:r>
              <a:rPr lang="ar-SA" sz="3600" dirty="0">
                <a:solidFill>
                  <a:srgbClr val="8E8E8E"/>
                </a:solidFill>
              </a:rPr>
              <a:t> </a:t>
            </a:r>
            <a:r>
              <a:rPr lang="ar-SA" sz="3600" b="1" dirty="0">
                <a:latin typeface="Traditional Arabic" panose="02020603050405020304" pitchFamily="18" charset="-78"/>
                <a:cs typeface="Traditional Arabic" panose="02020603050405020304" pitchFamily="18" charset="-78"/>
              </a:rPr>
              <a:t>9- وأنشأت الحكومة دائرة خاصة باسم دائرة النيابات العامة، وجعلت من اختصاصها سن القوانين ووضع الأنظمة، وعينت نورمان بنتويتش (وهو يهودي بريطاني) رئيساً لهذه الدائرة ومستشاراً قضائياً للحكومة </a:t>
            </a:r>
          </a:p>
          <a:p>
            <a:pPr algn="r" rtl="1"/>
            <a:r>
              <a:rPr lang="ar-SA" sz="3600" b="1" dirty="0">
                <a:latin typeface="Traditional Arabic" panose="02020603050405020304" pitchFamily="18" charset="-78"/>
                <a:cs typeface="Traditional Arabic" panose="02020603050405020304" pitchFamily="18" charset="-78"/>
              </a:rPr>
              <a:t>10- إشراك الوكالة اليهودية في إدارة فلسطين.</a:t>
            </a:r>
          </a:p>
          <a:p>
            <a:pPr algn="r" rtl="1"/>
            <a:r>
              <a:rPr lang="ar-SA" sz="3600" b="1" dirty="0">
                <a:latin typeface="Traditional Arabic" panose="02020603050405020304" pitchFamily="18" charset="-78"/>
                <a:cs typeface="Traditional Arabic" panose="02020603050405020304" pitchFamily="18" charset="-78"/>
              </a:rPr>
              <a:t>11- تعزيز وجودهم الديني والثقافي</a:t>
            </a:r>
          </a:p>
          <a:p>
            <a:pPr algn="r" rtl="1"/>
            <a:r>
              <a:rPr lang="ar-SA" sz="3600" b="1" dirty="0">
                <a:latin typeface="Traditional Arabic" panose="02020603050405020304" pitchFamily="18" charset="-78"/>
                <a:cs typeface="Traditional Arabic" panose="02020603050405020304" pitchFamily="18" charset="-78"/>
              </a:rPr>
              <a:t>12-إنشاء نواد وجمعيات ومؤسسات ومنظمات سرية شبه عسكرية منها “المكابي” و”ترمبلدور” و”حماة إسرائيل” و”البيتار” وغيرها</a:t>
            </a:r>
          </a:p>
          <a:p>
            <a:pPr algn="r" rtl="1"/>
            <a:r>
              <a:rPr lang="ar-SA" sz="3600" b="1" dirty="0">
                <a:latin typeface="Traditional Arabic" panose="02020603050405020304" pitchFamily="18" charset="-78"/>
                <a:cs typeface="Traditional Arabic" panose="02020603050405020304" pitchFamily="18" charset="-78"/>
              </a:rPr>
              <a:t>13-نقل مقر الجمعية الصهيونية إلى القدس.</a:t>
            </a:r>
          </a:p>
          <a:p>
            <a:pPr algn="r" rtl="1"/>
            <a:r>
              <a:rPr lang="ar-SA" sz="2800" b="1" dirty="0">
                <a:latin typeface="Traditional Arabic" panose="02020603050405020304" pitchFamily="18" charset="-78"/>
                <a:cs typeface="Traditional Arabic" panose="02020603050405020304" pitchFamily="18" charset="-78"/>
              </a:rPr>
              <a:t> </a:t>
            </a:r>
          </a:p>
        </p:txBody>
      </p:sp>
    </p:spTree>
    <p:extLst>
      <p:ext uri="{BB962C8B-B14F-4D97-AF65-F5344CB8AC3E}">
        <p14:creationId xmlns:p14="http://schemas.microsoft.com/office/powerpoint/2010/main" val="409354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381036"/>
            <a:ext cx="6705600" cy="3416320"/>
          </a:xfrm>
          <a:prstGeom prst="rect">
            <a:avLst/>
          </a:prstGeom>
          <a:ln w="38100">
            <a:solidFill>
              <a:srgbClr val="FFFF00"/>
            </a:solidFill>
          </a:ln>
        </p:spPr>
        <p:txBody>
          <a:bodyPr wrap="square">
            <a:spAutoFit/>
          </a:bodyPr>
          <a:lstStyle/>
          <a:p>
            <a:pPr algn="ctr" rtl="1"/>
            <a:r>
              <a:rPr lang="ar-SA" sz="5400" b="1" dirty="0">
                <a:latin typeface="Traditional Arabic" panose="02020603050405020304" pitchFamily="18" charset="-78"/>
                <a:cs typeface="Traditional Arabic" panose="02020603050405020304" pitchFamily="18" charset="-78"/>
              </a:rPr>
              <a:t>وفي ظل الانتداب تحول الوجود اليهودي على أرض فلسطين من </a:t>
            </a:r>
            <a:r>
              <a:rPr lang="ar-SA" sz="5400" b="1" dirty="0">
                <a:solidFill>
                  <a:srgbClr val="FFFF00"/>
                </a:solidFill>
                <a:latin typeface="Traditional Arabic" panose="02020603050405020304" pitchFamily="18" charset="-78"/>
                <a:cs typeface="Traditional Arabic" panose="02020603050405020304" pitchFamily="18" charset="-78"/>
              </a:rPr>
              <a:t>7% </a:t>
            </a:r>
            <a:r>
              <a:rPr lang="ar-SA" sz="5400" b="1" dirty="0">
                <a:latin typeface="Traditional Arabic" panose="02020603050405020304" pitchFamily="18" charset="-78"/>
                <a:cs typeface="Traditional Arabic" panose="02020603050405020304" pitchFamily="18" charset="-78"/>
              </a:rPr>
              <a:t>من مجمل السكان الى </a:t>
            </a:r>
            <a:r>
              <a:rPr lang="ar-SA" sz="5400" b="1" dirty="0">
                <a:solidFill>
                  <a:srgbClr val="FFFF00"/>
                </a:solidFill>
                <a:latin typeface="Traditional Arabic" panose="02020603050405020304" pitchFamily="18" charset="-78"/>
                <a:cs typeface="Traditional Arabic" panose="02020603050405020304" pitchFamily="18" charset="-78"/>
              </a:rPr>
              <a:t>33% </a:t>
            </a:r>
            <a:r>
              <a:rPr lang="ar-SA" sz="5400" b="1" dirty="0">
                <a:latin typeface="Traditional Arabic" panose="02020603050405020304" pitchFamily="18" charset="-78"/>
                <a:cs typeface="Traditional Arabic" panose="02020603050405020304" pitchFamily="18" charset="-78"/>
              </a:rPr>
              <a:t>بفضل تسهيلات الهجرة،</a:t>
            </a:r>
          </a:p>
        </p:txBody>
      </p:sp>
      <p:graphicFrame>
        <p:nvGraphicFramePr>
          <p:cNvPr id="7" name="Diagram 6"/>
          <p:cNvGraphicFramePr/>
          <p:nvPr>
            <p:extLst/>
          </p:nvPr>
        </p:nvGraphicFramePr>
        <p:xfrm>
          <a:off x="7607300" y="1330236"/>
          <a:ext cx="4102100" cy="3584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88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867" y="2400904"/>
            <a:ext cx="5621068" cy="4160501"/>
          </a:xfrm>
          <a:prstGeom prst="rect">
            <a:avLst/>
          </a:prstGeom>
        </p:spPr>
      </p:pic>
      <p:sp>
        <p:nvSpPr>
          <p:cNvPr id="67589" name="AutoShape 5">
            <a:extLst>
              <a:ext uri="{FF2B5EF4-FFF2-40B4-BE49-F238E27FC236}">
                <a16:creationId xmlns:a16="http://schemas.microsoft.com/office/drawing/2014/main" id="{1E39CAA0-204A-42F6-8BC3-956A155B08CC}"/>
              </a:ext>
            </a:extLst>
          </p:cNvPr>
          <p:cNvSpPr>
            <a:spLocks noChangeArrowheads="1"/>
          </p:cNvSpPr>
          <p:nvPr/>
        </p:nvSpPr>
        <p:spPr bwMode="auto">
          <a:xfrm>
            <a:off x="1427761" y="2486561"/>
            <a:ext cx="3022895" cy="34858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BH" altLang="ar-BH">
              <a:latin typeface="Verdana" panose="020B0604030504040204" pitchFamily="34" charset="0"/>
            </a:endParaRPr>
          </a:p>
        </p:txBody>
      </p:sp>
      <p:sp>
        <p:nvSpPr>
          <p:cNvPr id="67592" name="AutoShape 8">
            <a:extLst>
              <a:ext uri="{FF2B5EF4-FFF2-40B4-BE49-F238E27FC236}">
                <a16:creationId xmlns:a16="http://schemas.microsoft.com/office/drawing/2014/main" id="{3F5D4055-7362-44D3-B162-8D02DF718F42}"/>
              </a:ext>
            </a:extLst>
          </p:cNvPr>
          <p:cNvSpPr>
            <a:spLocks noChangeAspect="1" noChangeArrowheads="1" noTextEdit="1"/>
          </p:cNvSpPr>
          <p:nvPr/>
        </p:nvSpPr>
        <p:spPr bwMode="gray">
          <a:xfrm flipH="1">
            <a:off x="6392864" y="385885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BH"/>
          </a:p>
        </p:txBody>
      </p:sp>
      <p:sp>
        <p:nvSpPr>
          <p:cNvPr id="2" name="Rectangle 1">
            <a:extLst>
              <a:ext uri="{FF2B5EF4-FFF2-40B4-BE49-F238E27FC236}">
                <a16:creationId xmlns:a16="http://schemas.microsoft.com/office/drawing/2014/main" id="{F5E630BE-57B3-4A36-AE00-C828E07BE2CC}"/>
              </a:ext>
            </a:extLst>
          </p:cNvPr>
          <p:cNvSpPr/>
          <p:nvPr/>
        </p:nvSpPr>
        <p:spPr>
          <a:xfrm>
            <a:off x="1353038" y="2936545"/>
            <a:ext cx="2834170" cy="2123658"/>
          </a:xfrm>
          <a:prstGeom prst="rect">
            <a:avLst/>
          </a:prstGeom>
        </p:spPr>
        <p:txBody>
          <a:bodyPr wrap="square">
            <a:spAutoFit/>
          </a:bodyPr>
          <a:lstStyle/>
          <a:p>
            <a:pPr algn="ctr"/>
            <a:r>
              <a:rPr lang="ar-BH" sz="4400" b="1" dirty="0">
                <a:solidFill>
                  <a:srgbClr val="FFFF00"/>
                </a:solidFill>
                <a:latin typeface="Traditional Arabic" pitchFamily="18" charset="-78"/>
                <a:cs typeface="Traditional Arabic" pitchFamily="18" charset="-78"/>
              </a:rPr>
              <a:t>هم الوحيدون الذين يقاوم الاحتلال رجوعهم</a:t>
            </a:r>
            <a:endParaRPr lang="en-US" sz="6000" b="1" dirty="0">
              <a:solidFill>
                <a:srgbClr val="FFFF00"/>
              </a:solidFill>
              <a:latin typeface="Traditional Arabic" pitchFamily="18" charset="-78"/>
              <a:cs typeface="Traditional Arabic" pitchFamily="18" charset="-78"/>
            </a:endParaRPr>
          </a:p>
        </p:txBody>
      </p:sp>
      <p:sp>
        <p:nvSpPr>
          <p:cNvPr id="18" name="Text Box 8"/>
          <p:cNvSpPr txBox="1">
            <a:spLocks noChangeArrowheads="1"/>
          </p:cNvSpPr>
          <p:nvPr/>
        </p:nvSpPr>
        <p:spPr bwMode="auto">
          <a:xfrm rot="439771">
            <a:off x="2023574" y="367360"/>
            <a:ext cx="6819900" cy="923330"/>
          </a:xfrm>
          <a:prstGeom prst="rect">
            <a:avLst/>
          </a:prstGeom>
          <a:noFill/>
          <a:ln w="9525">
            <a:solidFill>
              <a:schemeClr val="accent1">
                <a:lumMod val="60000"/>
                <a:lumOff val="40000"/>
              </a:schemeClr>
            </a:solidFill>
            <a:miter lim="800000"/>
            <a:headEnd/>
            <a:tailEnd/>
          </a:ln>
          <a:effectLst/>
          <a:scene3d>
            <a:camera prst="isometricOffAxis1Right"/>
            <a:lightRig rig="threePt" dir="t"/>
          </a:scene3d>
        </p:spPr>
        <p:txBody>
          <a:bodyPr wrap="square">
            <a:spAutoFit/>
          </a:bodyPr>
          <a:lstStyle/>
          <a:p>
            <a:pPr algn="ctr" rtl="1">
              <a:spcBef>
                <a:spcPct val="50000"/>
              </a:spcBef>
              <a:defRPr/>
            </a:pPr>
            <a:r>
              <a:rPr lang="ar-BH" sz="5400" b="1" dirty="0">
                <a:solidFill>
                  <a:srgbClr val="FFFF00"/>
                </a:solidFill>
                <a:effectLst>
                  <a:outerShdw blurRad="38100" dist="38100" dir="2700000" algn="tl">
                    <a:srgbClr val="C0C0C0"/>
                  </a:outerShdw>
                </a:effectLst>
                <a:cs typeface="Traditional Arabic" pitchFamily="2" charset="-78"/>
              </a:rPr>
              <a:t>مكانة  قضية اللاجئ الفلسطيني</a:t>
            </a:r>
            <a:endParaRPr lang="en-US" sz="5400" b="1" dirty="0">
              <a:solidFill>
                <a:srgbClr val="FFFF00"/>
              </a:solidFill>
              <a:effectLst>
                <a:outerShdw blurRad="38100" dist="38100" dir="2700000" algn="tl">
                  <a:srgbClr val="C0C0C0"/>
                </a:outerShdw>
              </a:effectLst>
              <a:cs typeface="Traditional Arabic" pitchFamily="2" charset="-78"/>
            </a:endParaRPr>
          </a:p>
        </p:txBody>
      </p:sp>
    </p:spTree>
    <p:extLst>
      <p:ext uri="{BB962C8B-B14F-4D97-AF65-F5344CB8AC3E}">
        <p14:creationId xmlns:p14="http://schemas.microsoft.com/office/powerpoint/2010/main" val="321058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circle(in)">
                                      <p:cBhvr>
                                        <p:cTn id="12" dur="20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6"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2" grpId="0"/>
      <p:bldP spid="1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ثلث قائم الزاوية 5"/>
          <p:cNvSpPr/>
          <p:nvPr/>
        </p:nvSpPr>
        <p:spPr>
          <a:xfrm flipH="1">
            <a:off x="613954" y="2168434"/>
            <a:ext cx="11578046" cy="46895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539658" y="958542"/>
            <a:ext cx="5576713" cy="542812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r>
              <a:rPr lang="ar-BH" sz="6000" b="1" dirty="0">
                <a:solidFill>
                  <a:srgbClr val="FFFF00"/>
                </a:solidFill>
                <a:latin typeface="Traditional Arabic" pitchFamily="18" charset="-78"/>
                <a:cs typeface="Traditional Arabic" pitchFamily="18" charset="-78"/>
              </a:rPr>
              <a:t>المخيمات </a:t>
            </a:r>
          </a:p>
          <a:p>
            <a:pPr algn="ctr" eaLnBrk="0" hangingPunct="0"/>
            <a:r>
              <a:rPr lang="ar-BH" sz="6000" b="1" dirty="0">
                <a:solidFill>
                  <a:srgbClr val="FFFF00"/>
                </a:solidFill>
                <a:latin typeface="Traditional Arabic" pitchFamily="18" charset="-78"/>
                <a:cs typeface="Traditional Arabic" pitchFamily="18" charset="-78"/>
              </a:rPr>
              <a:t>الفلسطينية في الشتات </a:t>
            </a:r>
            <a:endParaRPr lang="en-US" sz="6000" dirty="0">
              <a:solidFill>
                <a:srgbClr val="FFFF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2146760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مستطيل 6"/>
          <p:cNvSpPr>
            <a:spLocks noChangeArrowheads="1"/>
          </p:cNvSpPr>
          <p:nvPr/>
        </p:nvSpPr>
        <p:spPr bwMode="auto">
          <a:xfrm>
            <a:off x="1797709" y="924895"/>
            <a:ext cx="8456634" cy="1015663"/>
          </a:xfrm>
          <a:prstGeom prst="rect">
            <a:avLst/>
          </a:prstGeom>
          <a:noFill/>
          <a:ln w="9525">
            <a:noFill/>
            <a:miter lim="800000"/>
            <a:headEnd/>
            <a:tailEnd/>
          </a:ln>
        </p:spPr>
        <p:txBody>
          <a:bodyPr wrap="square">
            <a:spAutoFit/>
          </a:bodyPr>
          <a:lstStyle/>
          <a:p>
            <a:pPr algn="ctr" eaLnBrk="0" hangingPunct="0"/>
            <a:r>
              <a:rPr lang="ar-BH" sz="6000" b="1" dirty="0">
                <a:solidFill>
                  <a:srgbClr val="FFFF00"/>
                </a:solidFill>
                <a:latin typeface="Traditional Arabic" pitchFamily="18" charset="-78"/>
                <a:cs typeface="Traditional Arabic" pitchFamily="18" charset="-78"/>
              </a:rPr>
              <a:t>المخيمات الفلسطينية في الشتات </a:t>
            </a:r>
            <a:endParaRPr lang="en-US" dirty="0">
              <a:solidFill>
                <a:srgbClr val="FFFF00"/>
              </a:solidFill>
              <a:latin typeface="Traditional Arabic" pitchFamily="18" charset="-78"/>
              <a:cs typeface="Traditional Arabic" pitchFamily="18" charset="-78"/>
            </a:endParaRPr>
          </a:p>
        </p:txBody>
      </p:sp>
      <p:sp>
        <p:nvSpPr>
          <p:cNvPr id="17" name="مثلث قائم الزاوية 5"/>
          <p:cNvSpPr/>
          <p:nvPr/>
        </p:nvSpPr>
        <p:spPr>
          <a:xfrm flipH="1">
            <a:off x="613954" y="2168434"/>
            <a:ext cx="11578046" cy="46895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19"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7797945" y="2727472"/>
            <a:ext cx="1834090" cy="191176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BH" sz="4800" b="1" dirty="0">
                <a:solidFill>
                  <a:srgbClr val="002060"/>
                </a:solidFill>
                <a:latin typeface="Traditional Arabic" pitchFamily="18" charset="-78"/>
                <a:cs typeface="Traditional Arabic" pitchFamily="18" charset="-78"/>
              </a:rPr>
              <a:t> الضفة</a:t>
            </a:r>
            <a:endParaRPr lang="ar-SA" sz="4800" b="1" dirty="0">
              <a:solidFill>
                <a:srgbClr val="002060"/>
              </a:solidFill>
              <a:latin typeface="Traditional Arabic" pitchFamily="18" charset="-78"/>
              <a:cs typeface="Traditional Arabic" pitchFamily="18" charset="-78"/>
            </a:endParaRPr>
          </a:p>
          <a:p>
            <a:pPr algn="ctr"/>
            <a:r>
              <a:rPr lang="ar-BH" sz="4800" b="1" dirty="0">
                <a:solidFill>
                  <a:srgbClr val="002060"/>
                </a:solidFill>
                <a:latin typeface="Traditional Arabic" pitchFamily="18" charset="-78"/>
                <a:cs typeface="Traditional Arabic" pitchFamily="18" charset="-78"/>
              </a:rPr>
              <a:t> الغربية</a:t>
            </a:r>
            <a:endParaRPr lang="en-US" sz="6600" b="1" dirty="0">
              <a:solidFill>
                <a:srgbClr val="002060"/>
              </a:solidFill>
              <a:latin typeface="Traditional Arabic" pitchFamily="18" charset="-78"/>
              <a:cs typeface="Traditional Arabic" pitchFamily="18" charset="-78"/>
            </a:endParaRPr>
          </a:p>
        </p:txBody>
      </p:sp>
      <p:sp>
        <p:nvSpPr>
          <p:cNvPr id="20"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9778305" y="2051848"/>
            <a:ext cx="1876380" cy="1805719"/>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4800" b="1" dirty="0">
                <a:solidFill>
                  <a:srgbClr val="002060"/>
                </a:solidFill>
                <a:latin typeface="Traditional Arabic" pitchFamily="18" charset="-78"/>
                <a:cs typeface="Traditional Arabic" pitchFamily="18" charset="-78"/>
              </a:rPr>
              <a:t>الأردن</a:t>
            </a:r>
            <a:endParaRPr lang="en-US" sz="6600" b="1" dirty="0">
              <a:solidFill>
                <a:srgbClr val="002060"/>
              </a:solidFill>
              <a:latin typeface="Traditional Arabic" pitchFamily="18" charset="-78"/>
              <a:cs typeface="Traditional Arabic" pitchFamily="18" charset="-78"/>
            </a:endParaRPr>
          </a:p>
        </p:txBody>
      </p:sp>
      <p:sp>
        <p:nvSpPr>
          <p:cNvPr id="21"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5778843" y="3548591"/>
            <a:ext cx="1898933" cy="1862836"/>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6600" b="1" dirty="0">
                <a:solidFill>
                  <a:srgbClr val="002060"/>
                </a:solidFill>
                <a:latin typeface="Traditional Arabic" pitchFamily="18" charset="-78"/>
                <a:cs typeface="Traditional Arabic" pitchFamily="18" charset="-78"/>
              </a:rPr>
              <a:t>غزة</a:t>
            </a:r>
            <a:endParaRPr lang="en-US" sz="6600" b="1" dirty="0">
              <a:solidFill>
                <a:srgbClr val="002060"/>
              </a:solidFill>
              <a:latin typeface="Traditional Arabic" pitchFamily="18" charset="-78"/>
              <a:cs typeface="Traditional Arabic" pitchFamily="18" charset="-78"/>
            </a:endParaRPr>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3779709" y="4267624"/>
            <a:ext cx="1959457" cy="1858794"/>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4800" b="1" dirty="0">
                <a:solidFill>
                  <a:srgbClr val="002060"/>
                </a:solidFill>
                <a:latin typeface="Traditional Arabic" pitchFamily="18" charset="-78"/>
                <a:cs typeface="Traditional Arabic" pitchFamily="18" charset="-78"/>
              </a:rPr>
              <a:t>سوريا</a:t>
            </a:r>
            <a:endParaRPr lang="en-US" sz="6600" b="1" dirty="0">
              <a:solidFill>
                <a:srgbClr val="002060"/>
              </a:solidFill>
              <a:latin typeface="Traditional Arabic" pitchFamily="18" charset="-78"/>
              <a:cs typeface="Traditional Arabic" pitchFamily="18" charset="-78"/>
            </a:endParaRPr>
          </a:p>
        </p:txBody>
      </p:sp>
      <p:sp>
        <p:nvSpPr>
          <p:cNvPr id="24"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1655265" y="5235716"/>
            <a:ext cx="1830048" cy="175266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4800" b="1" dirty="0">
                <a:solidFill>
                  <a:srgbClr val="002060"/>
                </a:solidFill>
                <a:latin typeface="Traditional Arabic" pitchFamily="18" charset="-78"/>
                <a:cs typeface="Traditional Arabic" pitchFamily="18" charset="-78"/>
              </a:rPr>
              <a:t>لبنان</a:t>
            </a:r>
            <a:endParaRPr lang="en-US" sz="6600" b="1" dirty="0">
              <a:solidFill>
                <a:srgbClr val="00206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063506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مستطيل 6"/>
          <p:cNvSpPr>
            <a:spLocks noChangeArrowheads="1"/>
          </p:cNvSpPr>
          <p:nvPr/>
        </p:nvSpPr>
        <p:spPr bwMode="auto">
          <a:xfrm>
            <a:off x="3261917" y="686346"/>
            <a:ext cx="8456634" cy="1015663"/>
          </a:xfrm>
          <a:prstGeom prst="rect">
            <a:avLst/>
          </a:prstGeom>
          <a:noFill/>
          <a:ln w="9525">
            <a:noFill/>
            <a:miter lim="800000"/>
            <a:headEnd/>
            <a:tailEnd/>
          </a:ln>
        </p:spPr>
        <p:txBody>
          <a:bodyPr wrap="square">
            <a:spAutoFit/>
          </a:bodyPr>
          <a:lstStyle/>
          <a:p>
            <a:pPr algn="ctr" eaLnBrk="0" hangingPunct="0"/>
            <a:r>
              <a:rPr lang="ar-SA" sz="6000" b="1" dirty="0">
                <a:solidFill>
                  <a:srgbClr val="FFFF00"/>
                </a:solidFill>
                <a:latin typeface="Traditional Arabic" pitchFamily="18" charset="-78"/>
                <a:cs typeface="Traditional Arabic" pitchFamily="18" charset="-78"/>
              </a:rPr>
              <a:t>عدد اللاجئين المسجلين في الأنروا</a:t>
            </a:r>
            <a:endParaRPr lang="en-US" dirty="0">
              <a:solidFill>
                <a:srgbClr val="FFFF00"/>
              </a:solidFill>
              <a:latin typeface="Traditional Arabic" pitchFamily="18" charset="-78"/>
              <a:cs typeface="Traditional Arabic" pitchFamily="18" charset="-78"/>
            </a:endParaRPr>
          </a:p>
        </p:txBody>
      </p:sp>
      <p:sp>
        <p:nvSpPr>
          <p:cNvPr id="17" name="مثلث قائم الزاوية 5"/>
          <p:cNvSpPr/>
          <p:nvPr/>
        </p:nvSpPr>
        <p:spPr>
          <a:xfrm flipH="1">
            <a:off x="613954" y="2168434"/>
            <a:ext cx="11578046" cy="46895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19"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7797945" y="2727472"/>
            <a:ext cx="1834090" cy="191176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BH" sz="5400" b="1" dirty="0">
                <a:solidFill>
                  <a:srgbClr val="002060"/>
                </a:solidFill>
                <a:latin typeface="Traditional Arabic" pitchFamily="18" charset="-78"/>
                <a:cs typeface="Traditional Arabic" pitchFamily="18" charset="-78"/>
              </a:rPr>
              <a:t> </a:t>
            </a:r>
            <a:r>
              <a:rPr lang="ar-BH" sz="2800" b="1" dirty="0">
                <a:solidFill>
                  <a:srgbClr val="002060"/>
                </a:solidFill>
                <a:latin typeface="Traditional Arabic" pitchFamily="18" charset="-78"/>
                <a:cs typeface="Traditional Arabic" pitchFamily="18" charset="-78"/>
              </a:rPr>
              <a:t>الضفة الغربية</a:t>
            </a:r>
            <a:endParaRPr lang="ar-SA" sz="2800" b="1" dirty="0">
              <a:solidFill>
                <a:srgbClr val="002060"/>
              </a:solidFill>
              <a:latin typeface="Traditional Arabic" pitchFamily="18" charset="-78"/>
              <a:cs typeface="Traditional Arabic" pitchFamily="18" charset="-78"/>
            </a:endParaRPr>
          </a:p>
          <a:p>
            <a:pPr algn="ctr"/>
            <a:r>
              <a:rPr lang="ar-SA" sz="3200" b="1" dirty="0">
                <a:solidFill>
                  <a:srgbClr val="002060"/>
                </a:solidFill>
                <a:latin typeface="Traditional Arabic" pitchFamily="18" charset="-78"/>
                <a:cs typeface="Traditional Arabic" pitchFamily="18" charset="-78"/>
              </a:rPr>
              <a:t>762.288</a:t>
            </a:r>
            <a:endParaRPr lang="en-US" sz="3600" b="1" dirty="0">
              <a:solidFill>
                <a:srgbClr val="002060"/>
              </a:solidFill>
              <a:latin typeface="Traditional Arabic" pitchFamily="18" charset="-78"/>
              <a:cs typeface="Traditional Arabic" pitchFamily="18" charset="-78"/>
            </a:endParaRPr>
          </a:p>
        </p:txBody>
      </p:sp>
      <p:sp>
        <p:nvSpPr>
          <p:cNvPr id="20"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9778305" y="2051848"/>
            <a:ext cx="1876380" cy="1805719"/>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4800" b="1" dirty="0">
                <a:solidFill>
                  <a:srgbClr val="002060"/>
                </a:solidFill>
                <a:latin typeface="Traditional Arabic" pitchFamily="18" charset="-78"/>
                <a:cs typeface="Traditional Arabic" pitchFamily="18" charset="-78"/>
              </a:rPr>
              <a:t>الأردن</a:t>
            </a:r>
          </a:p>
          <a:p>
            <a:pPr algn="ctr"/>
            <a:r>
              <a:rPr lang="ar-SA" sz="2800" b="1" dirty="0">
                <a:solidFill>
                  <a:srgbClr val="002060"/>
                </a:solidFill>
                <a:latin typeface="Traditional Arabic" pitchFamily="18" charset="-78"/>
                <a:cs typeface="Traditional Arabic" pitchFamily="18" charset="-78"/>
              </a:rPr>
              <a:t>2.175.491</a:t>
            </a:r>
            <a:endParaRPr lang="en-US" sz="4000" b="1" dirty="0">
              <a:solidFill>
                <a:srgbClr val="002060"/>
              </a:solidFill>
              <a:latin typeface="Traditional Arabic" pitchFamily="18" charset="-78"/>
              <a:cs typeface="Traditional Arabic" pitchFamily="18" charset="-78"/>
            </a:endParaRPr>
          </a:p>
        </p:txBody>
      </p:sp>
      <p:sp>
        <p:nvSpPr>
          <p:cNvPr id="21"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5774506" y="3581798"/>
            <a:ext cx="1898933" cy="1862836"/>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5400" b="1" dirty="0">
                <a:solidFill>
                  <a:srgbClr val="002060"/>
                </a:solidFill>
                <a:latin typeface="Traditional Arabic" pitchFamily="18" charset="-78"/>
                <a:cs typeface="Traditional Arabic" pitchFamily="18" charset="-78"/>
              </a:rPr>
              <a:t>غزة</a:t>
            </a:r>
          </a:p>
          <a:p>
            <a:pPr algn="ctr"/>
            <a:r>
              <a:rPr lang="ar-SA" sz="3200" b="1" dirty="0">
                <a:solidFill>
                  <a:srgbClr val="002060"/>
                </a:solidFill>
                <a:latin typeface="Traditional Arabic" pitchFamily="18" charset="-78"/>
                <a:cs typeface="Traditional Arabic" pitchFamily="18" charset="-78"/>
              </a:rPr>
              <a:t>1.300.000</a:t>
            </a:r>
            <a:endParaRPr lang="en-US" sz="4000" b="1" dirty="0">
              <a:solidFill>
                <a:srgbClr val="002060"/>
              </a:solidFill>
              <a:latin typeface="Traditional Arabic" pitchFamily="18" charset="-78"/>
              <a:cs typeface="Traditional Arabic" pitchFamily="18" charset="-78"/>
            </a:endParaRPr>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3779709" y="4267624"/>
            <a:ext cx="1959457" cy="1858794"/>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4800" b="1" dirty="0">
                <a:solidFill>
                  <a:srgbClr val="002060"/>
                </a:solidFill>
                <a:latin typeface="Traditional Arabic" pitchFamily="18" charset="-78"/>
                <a:cs typeface="Traditional Arabic" pitchFamily="18" charset="-78"/>
              </a:rPr>
              <a:t>سوريا</a:t>
            </a:r>
          </a:p>
          <a:p>
            <a:pPr algn="ctr"/>
            <a:r>
              <a:rPr lang="ar-SA" sz="3200" b="1" dirty="0">
                <a:solidFill>
                  <a:srgbClr val="002060"/>
                </a:solidFill>
                <a:latin typeface="Traditional Arabic" pitchFamily="18" charset="-78"/>
                <a:cs typeface="Traditional Arabic" pitchFamily="18" charset="-78"/>
              </a:rPr>
              <a:t>526.744</a:t>
            </a:r>
            <a:endParaRPr lang="en-US" sz="4400" b="1" dirty="0">
              <a:solidFill>
                <a:srgbClr val="002060"/>
              </a:solidFill>
              <a:latin typeface="Traditional Arabic" pitchFamily="18" charset="-78"/>
              <a:cs typeface="Traditional Arabic" pitchFamily="18" charset="-78"/>
            </a:endParaRPr>
          </a:p>
        </p:txBody>
      </p:sp>
      <p:sp>
        <p:nvSpPr>
          <p:cNvPr id="24"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1655265" y="5235716"/>
            <a:ext cx="1830048" cy="175266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ar-SA" sz="4800" b="1" dirty="0">
                <a:solidFill>
                  <a:srgbClr val="002060"/>
                </a:solidFill>
                <a:latin typeface="Traditional Arabic" pitchFamily="18" charset="-78"/>
                <a:cs typeface="Traditional Arabic" pitchFamily="18" charset="-78"/>
              </a:rPr>
              <a:t>لبنان</a:t>
            </a:r>
          </a:p>
          <a:p>
            <a:pPr algn="ctr"/>
            <a:r>
              <a:rPr lang="ar-SA" sz="3200" b="1" dirty="0">
                <a:solidFill>
                  <a:srgbClr val="002060"/>
                </a:solidFill>
                <a:latin typeface="Traditional Arabic" pitchFamily="18" charset="-78"/>
                <a:cs typeface="Traditional Arabic" pitchFamily="18" charset="-78"/>
              </a:rPr>
              <a:t>499.957</a:t>
            </a:r>
            <a:endParaRPr lang="en-US" sz="4400" b="1" dirty="0">
              <a:solidFill>
                <a:srgbClr val="002060"/>
              </a:solidFill>
              <a:latin typeface="Traditional Arabic" pitchFamily="18" charset="-78"/>
              <a:cs typeface="Traditional Arabic" pitchFamily="18" charset="-78"/>
            </a:endParaRPr>
          </a:p>
        </p:txBody>
      </p:sp>
      <p:sp>
        <p:nvSpPr>
          <p:cNvPr id="3" name="TextBox 2"/>
          <p:cNvSpPr txBox="1"/>
          <p:nvPr/>
        </p:nvSpPr>
        <p:spPr>
          <a:xfrm>
            <a:off x="1191827" y="686346"/>
            <a:ext cx="2534974" cy="1046440"/>
          </a:xfrm>
          <a:prstGeom prst="rect">
            <a:avLst/>
          </a:prstGeom>
          <a:noFill/>
          <a:ln w="28575">
            <a:solidFill>
              <a:schemeClr val="tx2">
                <a:lumMod val="90000"/>
              </a:schemeClr>
            </a:solidFill>
          </a:ln>
        </p:spPr>
        <p:txBody>
          <a:bodyPr wrap="square" rtlCol="1">
            <a:spAutoFit/>
          </a:bodyPr>
          <a:lstStyle/>
          <a:p>
            <a:pPr algn="ctr" rtl="1"/>
            <a:r>
              <a:rPr lang="ar-SA" sz="4400" b="1" dirty="0">
                <a:solidFill>
                  <a:srgbClr val="FFFF00"/>
                </a:solidFill>
                <a:latin typeface="Traditional Arabic" pitchFamily="18" charset="-78"/>
                <a:cs typeface="Traditional Arabic" pitchFamily="18" charset="-78"/>
              </a:rPr>
              <a:t>5.266.603</a:t>
            </a:r>
            <a:endParaRPr lang="en-US" sz="4400" b="1" dirty="0">
              <a:solidFill>
                <a:srgbClr val="FFFF00"/>
              </a:solidFill>
              <a:latin typeface="Traditional Arabic" pitchFamily="18" charset="-78"/>
              <a:cs typeface="Traditional Arabic" pitchFamily="18" charset="-78"/>
            </a:endParaRPr>
          </a:p>
          <a:p>
            <a:endParaRPr lang="ar-SA" dirty="0"/>
          </a:p>
        </p:txBody>
      </p:sp>
    </p:spTree>
    <p:extLst>
      <p:ext uri="{BB962C8B-B14F-4D97-AF65-F5344CB8AC3E}">
        <p14:creationId xmlns:p14="http://schemas.microsoft.com/office/powerpoint/2010/main" val="111346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صورة 4" descr="http://alhs79.8m.com/nakba21.jpg"/>
          <p:cNvPicPr>
            <a:picLocks noChangeAspect="1" noChangeArrowheads="1"/>
          </p:cNvPicPr>
          <p:nvPr/>
        </p:nvPicPr>
        <p:blipFill>
          <a:blip r:embed="rId2" cstate="print"/>
          <a:srcRect/>
          <a:stretch>
            <a:fillRect/>
          </a:stretch>
        </p:blipFill>
        <p:spPr bwMode="auto">
          <a:xfrm>
            <a:off x="948102" y="1180276"/>
            <a:ext cx="4505325" cy="5075237"/>
          </a:xfrm>
          <a:prstGeom prst="rect">
            <a:avLst/>
          </a:prstGeom>
          <a:noFill/>
          <a:ln w="9525">
            <a:noFill/>
            <a:miter lim="800000"/>
            <a:headEnd/>
            <a:tailEnd/>
          </a:ln>
        </p:spPr>
      </p:pic>
      <p:sp>
        <p:nvSpPr>
          <p:cNvPr id="80902" name="مستطيل 7"/>
          <p:cNvSpPr>
            <a:spLocks noChangeArrowheads="1"/>
          </p:cNvSpPr>
          <p:nvPr/>
        </p:nvSpPr>
        <p:spPr bwMode="auto">
          <a:xfrm>
            <a:off x="5453428" y="1313187"/>
            <a:ext cx="6094138" cy="4955203"/>
          </a:xfrm>
          <a:prstGeom prst="rect">
            <a:avLst/>
          </a:prstGeom>
          <a:noFill/>
          <a:ln w="9525">
            <a:noFill/>
            <a:miter lim="800000"/>
            <a:headEnd/>
            <a:tailEnd/>
          </a:ln>
        </p:spPr>
        <p:txBody>
          <a:bodyPr wrap="square">
            <a:spAutoFit/>
          </a:bodyPr>
          <a:lstStyle/>
          <a:p>
            <a:pPr algn="ctr" rtl="1"/>
            <a:r>
              <a:rPr lang="ar-LB" sz="4800" b="1" dirty="0">
                <a:solidFill>
                  <a:srgbClr val="FFFF00"/>
                </a:solidFill>
                <a:latin typeface="Traditional Arabic" pitchFamily="18" charset="-78"/>
                <a:cs typeface="Traditional Arabic" pitchFamily="18" charset="-78"/>
              </a:rPr>
              <a:t>مخيمات الضفة الغربية وعددها 20 مخيم وهي:</a:t>
            </a:r>
            <a:r>
              <a:rPr lang="ar-LB" sz="4400" b="1" dirty="0">
                <a:solidFill>
                  <a:srgbClr val="FFFF00"/>
                </a:solidFill>
                <a:latin typeface="Traditional Arabic" pitchFamily="18" charset="-78"/>
                <a:cs typeface="Traditional Arabic" pitchFamily="18" charset="-78"/>
              </a:rPr>
              <a:t>عائدة </a:t>
            </a:r>
            <a:r>
              <a:rPr lang="ar-LB" sz="4400" b="1" dirty="0">
                <a:latin typeface="Traditional Arabic" pitchFamily="18" charset="-78"/>
                <a:cs typeface="Traditional Arabic" pitchFamily="18" charset="-78"/>
              </a:rPr>
              <a:t>(عايدة), عقبة جبر, عين السلطان, النويعمة, الأمعري, دير عمار, الجلزون, قلنديا, الدهيشة, بيت جبرين(العزة), الفارعة, العروب, بلاطة, عسكر, عين بيت الماء, طولكرم, الفوار, نور الشمس, جنين, شعفاط.</a:t>
            </a:r>
            <a:endParaRPr lang="ar-BH" sz="4400" b="1" dirty="0"/>
          </a:p>
        </p:txBody>
      </p:sp>
    </p:spTree>
    <p:extLst>
      <p:ext uri="{BB962C8B-B14F-4D97-AF65-F5344CB8AC3E}">
        <p14:creationId xmlns:p14="http://schemas.microsoft.com/office/powerpoint/2010/main" val="15014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wipe(down)">
                                      <p:cBhvr>
                                        <p:cTn id="7"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مستطيل 7"/>
          <p:cNvSpPr>
            <a:spLocks noChangeArrowheads="1"/>
          </p:cNvSpPr>
          <p:nvPr/>
        </p:nvSpPr>
        <p:spPr bwMode="auto">
          <a:xfrm>
            <a:off x="5283200" y="1825626"/>
            <a:ext cx="6375400" cy="3416320"/>
          </a:xfrm>
          <a:prstGeom prst="rect">
            <a:avLst/>
          </a:prstGeom>
          <a:noFill/>
          <a:ln w="9525">
            <a:noFill/>
            <a:miter lim="800000"/>
            <a:headEnd/>
            <a:tailEnd/>
          </a:ln>
        </p:spPr>
        <p:txBody>
          <a:bodyPr wrap="square">
            <a:spAutoFit/>
          </a:bodyPr>
          <a:lstStyle/>
          <a:p>
            <a:pPr algn="ctr" rtl="1"/>
            <a:r>
              <a:rPr lang="ar-LB" sz="4800" b="1" dirty="0">
                <a:solidFill>
                  <a:srgbClr val="FFFF00"/>
                </a:solidFill>
                <a:latin typeface="Traditional Arabic" pitchFamily="18" charset="-78"/>
                <a:cs typeface="Traditional Arabic" pitchFamily="18" charset="-78"/>
              </a:rPr>
              <a:t>مخيمات قطاع غزة وعددها 8 مخيمات وهي</a:t>
            </a:r>
            <a:r>
              <a:rPr lang="ar-LB" sz="6000" b="1" dirty="0">
                <a:solidFill>
                  <a:srgbClr val="FFFF00"/>
                </a:solidFill>
                <a:latin typeface="Traditional Arabic" pitchFamily="18" charset="-78"/>
                <a:cs typeface="Traditional Arabic" pitchFamily="18" charset="-78"/>
              </a:rPr>
              <a:t>:</a:t>
            </a:r>
            <a:r>
              <a:rPr lang="ar-LB" sz="5400" b="1" dirty="0">
                <a:solidFill>
                  <a:srgbClr val="FFFF00"/>
                </a:solidFill>
                <a:latin typeface="Traditional Arabic" pitchFamily="18" charset="-78"/>
                <a:cs typeface="Traditional Arabic" pitchFamily="18" charset="-78"/>
              </a:rPr>
              <a:t> </a:t>
            </a:r>
            <a:r>
              <a:rPr lang="ar-LB" sz="5400" dirty="0">
                <a:solidFill>
                  <a:schemeClr val="accent2">
                    <a:lumMod val="20000"/>
                    <a:lumOff val="80000"/>
                  </a:schemeClr>
                </a:solidFill>
                <a:latin typeface="Traditional Arabic" pitchFamily="18" charset="-78"/>
                <a:cs typeface="Traditional Arabic" pitchFamily="18" charset="-78"/>
              </a:rPr>
              <a:t>جباليا, النصيرات, الشاطىء, البريج, خانيونس, المغازي, دير البلح, رفح.</a:t>
            </a:r>
            <a:endParaRPr lang="ar-BH" sz="5400" dirty="0">
              <a:solidFill>
                <a:schemeClr val="accent2">
                  <a:lumMod val="20000"/>
                  <a:lumOff val="80000"/>
                </a:schemeClr>
              </a:solidFill>
            </a:endParaRPr>
          </a:p>
        </p:txBody>
      </p:sp>
      <p:pic>
        <p:nvPicPr>
          <p:cNvPr id="81926" name="صورة 1" descr="http://alhs79.8m.com/nakba22.jpg"/>
          <p:cNvPicPr>
            <a:picLocks noChangeAspect="1" noChangeArrowheads="1"/>
          </p:cNvPicPr>
          <p:nvPr/>
        </p:nvPicPr>
        <p:blipFill>
          <a:blip r:embed="rId2" cstate="print"/>
          <a:srcRect/>
          <a:stretch>
            <a:fillRect/>
          </a:stretch>
        </p:blipFill>
        <p:spPr bwMode="auto">
          <a:xfrm>
            <a:off x="676275" y="1461052"/>
            <a:ext cx="4505325" cy="3891468"/>
          </a:xfrm>
          <a:prstGeom prst="rect">
            <a:avLst/>
          </a:prstGeom>
          <a:noFill/>
          <a:ln w="9525">
            <a:noFill/>
            <a:miter lim="800000"/>
            <a:headEnd/>
            <a:tailEnd/>
          </a:ln>
        </p:spPr>
      </p:pic>
    </p:spTree>
    <p:extLst>
      <p:ext uri="{BB962C8B-B14F-4D97-AF65-F5344CB8AC3E}">
        <p14:creationId xmlns:p14="http://schemas.microsoft.com/office/powerpoint/2010/main" val="324267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wipe(down)">
                                      <p:cBhvr>
                                        <p:cTn id="7"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مستطيل 7"/>
          <p:cNvSpPr>
            <a:spLocks noChangeArrowheads="1"/>
          </p:cNvSpPr>
          <p:nvPr/>
        </p:nvSpPr>
        <p:spPr bwMode="auto">
          <a:xfrm>
            <a:off x="4991100" y="1917530"/>
            <a:ext cx="6426200" cy="3231654"/>
          </a:xfrm>
          <a:prstGeom prst="rect">
            <a:avLst/>
          </a:prstGeom>
          <a:noFill/>
          <a:ln w="9525">
            <a:noFill/>
            <a:miter lim="800000"/>
            <a:headEnd/>
            <a:tailEnd/>
          </a:ln>
        </p:spPr>
        <p:txBody>
          <a:bodyPr wrap="square">
            <a:spAutoFit/>
          </a:bodyPr>
          <a:lstStyle/>
          <a:p>
            <a:pPr algn="ctr" rtl="1" eaLnBrk="0" hangingPunct="0"/>
            <a:r>
              <a:rPr lang="ar-LB" sz="5400" b="1" dirty="0">
                <a:solidFill>
                  <a:schemeClr val="tx2">
                    <a:lumMod val="90000"/>
                  </a:schemeClr>
                </a:solidFill>
                <a:latin typeface="Traditional Arabic" pitchFamily="18" charset="-78"/>
                <a:cs typeface="Traditional Arabic" pitchFamily="18" charset="-78"/>
              </a:rPr>
              <a:t>م</a:t>
            </a:r>
            <a:r>
              <a:rPr lang="ar-LB" sz="5400" b="1" dirty="0">
                <a:solidFill>
                  <a:srgbClr val="FFFF00"/>
                </a:solidFill>
                <a:latin typeface="Traditional Arabic" pitchFamily="18" charset="-78"/>
                <a:cs typeface="Traditional Arabic" pitchFamily="18" charset="-78"/>
              </a:rPr>
              <a:t>خيمات الأردن وعددها 10 مخيمات وهي: </a:t>
            </a:r>
            <a:r>
              <a:rPr lang="ar-LB" sz="4800" b="1" dirty="0">
                <a:latin typeface="Traditional Arabic" pitchFamily="18" charset="-78"/>
                <a:cs typeface="Traditional Arabic" pitchFamily="18" charset="-78"/>
              </a:rPr>
              <a:t>الزرقاء, إربد, الحسين, الوحدات, سوف, الطالبية, ماركا (حطين), الحصن, غزة, البقعة.</a:t>
            </a:r>
            <a:endParaRPr lang="en-US" sz="1050" b="1" dirty="0">
              <a:latin typeface="Traditional Arabic" pitchFamily="18" charset="-78"/>
              <a:cs typeface="Traditional Arabic" pitchFamily="18" charset="-78"/>
            </a:endParaRPr>
          </a:p>
        </p:txBody>
      </p:sp>
      <p:pic>
        <p:nvPicPr>
          <p:cNvPr id="82950" name="صورة 7" descr="http://alhs79.8m.com/t3.htm48.jpg"/>
          <p:cNvPicPr>
            <a:picLocks noChangeAspect="1" noChangeArrowheads="1"/>
          </p:cNvPicPr>
          <p:nvPr/>
        </p:nvPicPr>
        <p:blipFill>
          <a:blip r:embed="rId2" cstate="print"/>
          <a:srcRect/>
          <a:stretch>
            <a:fillRect/>
          </a:stretch>
        </p:blipFill>
        <p:spPr bwMode="auto">
          <a:xfrm>
            <a:off x="679450" y="1790390"/>
            <a:ext cx="4121150" cy="3485935"/>
          </a:xfrm>
          <a:prstGeom prst="rect">
            <a:avLst/>
          </a:prstGeom>
          <a:noFill/>
          <a:ln w="9525">
            <a:noFill/>
            <a:miter lim="800000"/>
            <a:headEnd/>
            <a:tailEnd/>
          </a:ln>
        </p:spPr>
      </p:pic>
    </p:spTree>
    <p:extLst>
      <p:ext uri="{BB962C8B-B14F-4D97-AF65-F5344CB8AC3E}">
        <p14:creationId xmlns:p14="http://schemas.microsoft.com/office/powerpoint/2010/main" val="8993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wipe(down)">
                                      <p:cBhvr>
                                        <p:cTn id="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مستطيل 7"/>
          <p:cNvSpPr>
            <a:spLocks noChangeArrowheads="1"/>
          </p:cNvSpPr>
          <p:nvPr/>
        </p:nvSpPr>
        <p:spPr bwMode="auto">
          <a:xfrm>
            <a:off x="4851400" y="1876426"/>
            <a:ext cx="5975351" cy="3600986"/>
          </a:xfrm>
          <a:prstGeom prst="rect">
            <a:avLst/>
          </a:prstGeom>
          <a:noFill/>
          <a:ln w="9525">
            <a:noFill/>
            <a:miter lim="800000"/>
            <a:headEnd/>
            <a:tailEnd/>
          </a:ln>
        </p:spPr>
        <p:txBody>
          <a:bodyPr wrap="square">
            <a:spAutoFit/>
          </a:bodyPr>
          <a:lstStyle/>
          <a:p>
            <a:pPr algn="ctr" eaLnBrk="0" hangingPunct="0"/>
            <a:r>
              <a:rPr lang="ar-LB" sz="4800" b="1" dirty="0">
                <a:solidFill>
                  <a:schemeClr val="tx2">
                    <a:lumMod val="90000"/>
                  </a:schemeClr>
                </a:solidFill>
                <a:latin typeface="Traditional Arabic" pitchFamily="18" charset="-78"/>
                <a:cs typeface="Traditional Arabic" pitchFamily="18" charset="-78"/>
              </a:rPr>
              <a:t>م</a:t>
            </a:r>
            <a:r>
              <a:rPr lang="ar-LB" sz="4800" b="1" dirty="0">
                <a:solidFill>
                  <a:srgbClr val="FFFF00"/>
                </a:solidFill>
                <a:latin typeface="Traditional Arabic" pitchFamily="18" charset="-78"/>
                <a:cs typeface="Traditional Arabic" pitchFamily="18" charset="-78"/>
              </a:rPr>
              <a:t>خيمات سورية وعددها 10 مخيمات </a:t>
            </a:r>
            <a:r>
              <a:rPr lang="ar-LB" sz="4800" b="1" dirty="0">
                <a:latin typeface="Traditional Arabic" pitchFamily="18" charset="-78"/>
                <a:cs typeface="Traditional Arabic" pitchFamily="18" charset="-78"/>
              </a:rPr>
              <a:t>وهي:</a:t>
            </a:r>
            <a:r>
              <a:rPr lang="ar-LB" sz="4400" b="1" dirty="0">
                <a:latin typeface="Traditional Arabic" pitchFamily="18" charset="-78"/>
                <a:cs typeface="Traditional Arabic" pitchFamily="18" charset="-78"/>
              </a:rPr>
              <a:t>خان الشيح, حمص, النيرب, حماة, خان دنون, درعا, درعا</a:t>
            </a:r>
            <a:r>
              <a:rPr lang="ar-SA" sz="4400" b="1" dirty="0">
                <a:latin typeface="Traditional Arabic" pitchFamily="18" charset="-78"/>
                <a:cs typeface="Traditional Arabic" pitchFamily="18" charset="-78"/>
              </a:rPr>
              <a:t> </a:t>
            </a:r>
            <a:r>
              <a:rPr lang="ar-LB" sz="4400" b="1" dirty="0">
                <a:latin typeface="Traditional Arabic" pitchFamily="18" charset="-78"/>
                <a:cs typeface="Traditional Arabic" pitchFamily="18" charset="-78"/>
              </a:rPr>
              <a:t>(الطواريء), جرمانا, الست زينب, سبينه.</a:t>
            </a:r>
            <a:endParaRPr lang="en-US" sz="1000" b="1" dirty="0">
              <a:latin typeface="Traditional Arabic" pitchFamily="18" charset="-78"/>
              <a:cs typeface="Traditional Arabic" pitchFamily="18" charset="-78"/>
            </a:endParaRPr>
          </a:p>
        </p:txBody>
      </p:sp>
      <p:pic>
        <p:nvPicPr>
          <p:cNvPr id="83974" name="Picture 4" descr="1325140086.jpg">
            <a:hlinkClick r:id="rId2" tooltip="مخيم خان الشيح"/>
          </p:cNvPr>
          <p:cNvPicPr>
            <a:picLocks noChangeAspect="1" noChangeArrowheads="1"/>
          </p:cNvPicPr>
          <p:nvPr/>
        </p:nvPicPr>
        <p:blipFill>
          <a:blip r:embed="rId3" cstate="print"/>
          <a:srcRect/>
          <a:stretch>
            <a:fillRect/>
          </a:stretch>
        </p:blipFill>
        <p:spPr bwMode="auto">
          <a:xfrm>
            <a:off x="1081088" y="1876426"/>
            <a:ext cx="3617912" cy="3617913"/>
          </a:xfrm>
          <a:prstGeom prst="rect">
            <a:avLst/>
          </a:prstGeom>
          <a:noFill/>
          <a:ln w="9525">
            <a:noFill/>
            <a:miter lim="800000"/>
            <a:headEnd/>
            <a:tailEnd/>
          </a:ln>
        </p:spPr>
      </p:pic>
    </p:spTree>
    <p:extLst>
      <p:ext uri="{BB962C8B-B14F-4D97-AF65-F5344CB8AC3E}">
        <p14:creationId xmlns:p14="http://schemas.microsoft.com/office/powerpoint/2010/main" val="8049223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صورة 10" descr="http://alhs79.8m.com/t4.htm53.jpg"/>
          <p:cNvPicPr>
            <a:picLocks noChangeAspect="1" noChangeArrowheads="1"/>
          </p:cNvPicPr>
          <p:nvPr/>
        </p:nvPicPr>
        <p:blipFill>
          <a:blip r:embed="rId2" cstate="print"/>
          <a:srcRect/>
          <a:stretch>
            <a:fillRect/>
          </a:stretch>
        </p:blipFill>
        <p:spPr bwMode="auto">
          <a:xfrm>
            <a:off x="1036638" y="1354128"/>
            <a:ext cx="3101072" cy="4129088"/>
          </a:xfrm>
          <a:prstGeom prst="rect">
            <a:avLst/>
          </a:prstGeom>
          <a:noFill/>
          <a:ln w="9525">
            <a:noFill/>
            <a:miter lim="800000"/>
            <a:headEnd/>
            <a:tailEnd/>
          </a:ln>
        </p:spPr>
      </p:pic>
      <p:sp>
        <p:nvSpPr>
          <p:cNvPr id="84998" name="مستطيل 8"/>
          <p:cNvSpPr>
            <a:spLocks noChangeArrowheads="1"/>
          </p:cNvSpPr>
          <p:nvPr/>
        </p:nvSpPr>
        <p:spPr bwMode="auto">
          <a:xfrm>
            <a:off x="4572000" y="1354128"/>
            <a:ext cx="6456363" cy="3970318"/>
          </a:xfrm>
          <a:prstGeom prst="rect">
            <a:avLst/>
          </a:prstGeom>
          <a:noFill/>
          <a:ln w="9525">
            <a:noFill/>
            <a:miter lim="800000"/>
            <a:headEnd/>
            <a:tailEnd/>
          </a:ln>
        </p:spPr>
        <p:txBody>
          <a:bodyPr wrap="square">
            <a:spAutoFit/>
          </a:bodyPr>
          <a:lstStyle/>
          <a:p>
            <a:pPr algn="ctr" eaLnBrk="0" hangingPunct="0"/>
            <a:r>
              <a:rPr lang="ar-LB" sz="5400" b="1" dirty="0">
                <a:solidFill>
                  <a:srgbClr val="FFFF00"/>
                </a:solidFill>
                <a:latin typeface="Traditional Arabic" pitchFamily="18" charset="-78"/>
                <a:ea typeface="Calibri" pitchFamily="34" charset="0"/>
                <a:cs typeface="Traditional Arabic" pitchFamily="18" charset="-78"/>
              </a:rPr>
              <a:t>مخيمات لبنان: وعددها 12 مخيم وهي:</a:t>
            </a:r>
            <a:r>
              <a:rPr lang="ar-SA" sz="5400" b="1" dirty="0">
                <a:solidFill>
                  <a:srgbClr val="FFFF00"/>
                </a:solidFill>
                <a:latin typeface="Traditional Arabic" pitchFamily="18" charset="-78"/>
                <a:ea typeface="Calibri" pitchFamily="34" charset="0"/>
                <a:cs typeface="Traditional Arabic" pitchFamily="18" charset="-78"/>
              </a:rPr>
              <a:t> </a:t>
            </a:r>
            <a:r>
              <a:rPr lang="ar-LB" sz="4800" b="1" dirty="0">
                <a:latin typeface="Traditional Arabic" pitchFamily="18" charset="-78"/>
                <a:ea typeface="Calibri" pitchFamily="34" charset="0"/>
                <a:cs typeface="Traditional Arabic" pitchFamily="18" charset="-78"/>
              </a:rPr>
              <a:t>عين الحلوة, الرشيدية, برج البراجنه, البرج الشمالي, صبرا وشاتيلا, البداوي, البص, الجليل(ويفل), مارس إلياس, المية مية, ضبية, نهر البارد.</a:t>
            </a:r>
            <a:endParaRPr lang="en-US" sz="1600" b="1" dirty="0">
              <a:latin typeface="Traditional Arabic" pitchFamily="18" charset="-78"/>
              <a:ea typeface="Calibri" pitchFamily="34" charset="0"/>
              <a:cs typeface="Traditional Arabic" pitchFamily="18" charset="-78"/>
            </a:endParaRPr>
          </a:p>
        </p:txBody>
      </p:sp>
    </p:spTree>
    <p:extLst>
      <p:ext uri="{BB962C8B-B14F-4D97-AF65-F5344CB8AC3E}">
        <p14:creationId xmlns:p14="http://schemas.microsoft.com/office/powerpoint/2010/main" val="38134685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ثلث قائم الزاوية 5"/>
          <p:cNvSpPr/>
          <p:nvPr/>
        </p:nvSpPr>
        <p:spPr>
          <a:xfrm flipH="1">
            <a:off x="613954" y="2168434"/>
            <a:ext cx="11578046" cy="46895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a:p>
            <a:pPr algn="ctr">
              <a:defRPr/>
            </a:pPr>
            <a:endParaRPr lang="ar-SA" dirty="0"/>
          </a:p>
        </p:txBody>
      </p:sp>
      <p:sp>
        <p:nvSpPr>
          <p:cNvPr id="23" name="Oval 49">
            <a:extLst>
              <a:ext uri="{FF2B5EF4-FFF2-40B4-BE49-F238E27FC236}">
                <a16:creationId xmlns:a16="http://schemas.microsoft.com/office/drawing/2014/main" id="{FDE3BA92-3EAB-4F39-BF42-86120B3ADA3F}"/>
              </a:ext>
            </a:extLst>
          </p:cNvPr>
          <p:cNvSpPr>
            <a:spLocks noChangeArrowheads="1"/>
          </p:cNvSpPr>
          <p:nvPr/>
        </p:nvSpPr>
        <p:spPr bwMode="gray">
          <a:xfrm rot="16200000">
            <a:off x="1619886" y="796641"/>
            <a:ext cx="5576713" cy="542812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r>
              <a:rPr lang="ar-BH" sz="7200" b="1" dirty="0">
                <a:solidFill>
                  <a:srgbClr val="FFFF00"/>
                </a:solidFill>
                <a:latin typeface="Traditional Arabic" pitchFamily="18" charset="-78"/>
                <a:cs typeface="Traditional Arabic" pitchFamily="18" charset="-78"/>
              </a:rPr>
              <a:t>هل العودة ممكنة؟؟</a:t>
            </a:r>
            <a:endParaRPr lang="en-US" sz="7200" dirty="0">
              <a:solidFill>
                <a:srgbClr val="FFFF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4891686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مستطيل 8"/>
          <p:cNvSpPr>
            <a:spLocks noChangeArrowheads="1"/>
          </p:cNvSpPr>
          <p:nvPr/>
        </p:nvSpPr>
        <p:spPr bwMode="auto">
          <a:xfrm>
            <a:off x="4432300" y="825500"/>
            <a:ext cx="6975476" cy="540147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ar-BH" sz="11500" b="1" dirty="0">
                <a:solidFill>
                  <a:srgbClr val="632423"/>
                </a:solidFill>
                <a:latin typeface="Traditional Arabic" pitchFamily="18" charset="-78"/>
                <a:ea typeface="Calibri" pitchFamily="34" charset="0"/>
                <a:cs typeface="Traditional Arabic" pitchFamily="18" charset="-78"/>
              </a:rPr>
              <a:t>هل من الممكن أن نعود وتعود أرضن</a:t>
            </a:r>
            <a:r>
              <a:rPr lang="ar-SA" sz="11500" b="1" dirty="0">
                <a:solidFill>
                  <a:srgbClr val="632423"/>
                </a:solidFill>
                <a:latin typeface="Traditional Arabic" pitchFamily="18" charset="-78"/>
                <a:ea typeface="Calibri" pitchFamily="34" charset="0"/>
                <a:cs typeface="Traditional Arabic" pitchFamily="18" charset="-78"/>
              </a:rPr>
              <a:t>ــــــ</a:t>
            </a:r>
            <a:r>
              <a:rPr lang="ar-BH" sz="11500" b="1" dirty="0">
                <a:solidFill>
                  <a:srgbClr val="632423"/>
                </a:solidFill>
                <a:latin typeface="Traditional Arabic" pitchFamily="18" charset="-78"/>
                <a:ea typeface="Calibri" pitchFamily="34" charset="0"/>
                <a:cs typeface="Traditional Arabic" pitchFamily="18" charset="-78"/>
              </a:rPr>
              <a:t>ا ؟؟؟</a:t>
            </a:r>
            <a:endParaRPr lang="en-US" sz="4000" dirty="0">
              <a:latin typeface="Traditional Arabic" pitchFamily="18" charset="-78"/>
              <a:ea typeface="Calibri" pitchFamily="34" charset="0"/>
              <a:cs typeface="Traditional Arabic" pitchFamily="18" charset="-78"/>
            </a:endParaRPr>
          </a:p>
        </p:txBody>
      </p:sp>
      <p:pic>
        <p:nvPicPr>
          <p:cNvPr id="86022" name="Picture 13" descr="خارطة فلسطين.png">
            <a:hlinkClick r:id="rId2"/>
          </p:cNvPr>
          <p:cNvPicPr>
            <a:picLocks noChangeAspect="1" noChangeArrowheads="1"/>
          </p:cNvPicPr>
          <p:nvPr/>
        </p:nvPicPr>
        <p:blipFill>
          <a:blip r:embed="rId3" cstate="print"/>
          <a:srcRect/>
          <a:stretch>
            <a:fillRect/>
          </a:stretch>
        </p:blipFill>
        <p:spPr bwMode="auto">
          <a:xfrm>
            <a:off x="982663" y="884639"/>
            <a:ext cx="2953342" cy="5283200"/>
          </a:xfrm>
          <a:prstGeom prst="rect">
            <a:avLst/>
          </a:prstGeom>
          <a:noFill/>
          <a:ln w="9525">
            <a:noFill/>
            <a:miter lim="800000"/>
            <a:headEnd/>
            <a:tailEnd/>
          </a:ln>
        </p:spPr>
      </p:pic>
    </p:spTree>
    <p:extLst>
      <p:ext uri="{BB962C8B-B14F-4D97-AF65-F5344CB8AC3E}">
        <p14:creationId xmlns:p14="http://schemas.microsoft.com/office/powerpoint/2010/main" val="2726096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8604</TotalTime>
  <Words>4310</Words>
  <Application>Microsoft Office PowerPoint</Application>
  <PresentationFormat>شاشة عريضة</PresentationFormat>
  <Paragraphs>945</Paragraphs>
  <Slides>106</Slides>
  <Notes>2</Notes>
  <HiddenSlides>0</HiddenSlides>
  <MMClips>0</MMClips>
  <ScaleCrop>false</ScaleCrop>
  <HeadingPairs>
    <vt:vector size="4" baseType="variant">
      <vt:variant>
        <vt:lpstr>نسق</vt:lpstr>
      </vt:variant>
      <vt:variant>
        <vt:i4>1</vt:i4>
      </vt:variant>
      <vt:variant>
        <vt:lpstr>عناوين الشرائح</vt:lpstr>
      </vt:variant>
      <vt:variant>
        <vt:i4>106</vt:i4>
      </vt:variant>
    </vt:vector>
  </HeadingPairs>
  <TitlesOfParts>
    <vt:vector size="107" baseType="lpstr">
      <vt:lpstr>Damask</vt:lpstr>
      <vt:lpstr>مدخل لقضية اللاجئين</vt:lpstr>
      <vt:lpstr>عرض تقديمي في PowerPoint</vt:lpstr>
      <vt:lpstr>عرض تقديمي في PowerPoint</vt:lpstr>
      <vt:lpstr>مكانة  قضية اللاجئ الفلسطيني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الفيروزأبادي 1997</vt:lpstr>
      <vt:lpstr>مقارنة بين اللجوء والنزوح</vt:lpstr>
      <vt:lpstr>أنواع الاضطهاد</vt:lpstr>
      <vt:lpstr>عرض تقديمي في PowerPoint</vt:lpstr>
      <vt:lpstr>حقوق اللاجئ في الأديان السماوية</vt:lpstr>
      <vt:lpstr>كيف أكرم الإسلام اللاجئ</vt:lpstr>
      <vt:lpstr>اللجوء في المسيحية </vt:lpstr>
      <vt:lpstr>عرض تقديمي في PowerPoint</vt:lpstr>
      <vt:lpstr>أنواع اللجوء من حيث عدد اللاجئين</vt:lpstr>
      <vt:lpstr>أنواع اللجوء من حيث عدد اللاجئين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تعريف الأونروا للاجئ الفلسطيني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حدود عملها جغرافيا</vt:lpstr>
      <vt:lpstr>المفوضية واللاجئين الفلسطينيين</vt:lpstr>
      <vt:lpstr>حقوق اللاجئ  الفلسطيني   في القانون</vt:lpstr>
      <vt:lpstr>أولاً: حق التماس اللجوء وعدم الرد</vt:lpstr>
      <vt:lpstr>عرض تقديمي في PowerPoint</vt:lpstr>
      <vt:lpstr>عرض تقديمي في PowerPoint</vt:lpstr>
      <vt:lpstr>عرض تقديمي في PowerPoint</vt:lpstr>
      <vt:lpstr>عرض تقديمي في PowerPoint</vt:lpstr>
      <vt:lpstr>عرض تقديمي في PowerPoint</vt:lpstr>
      <vt:lpstr>تاسعاً: حق العودة</vt:lpstr>
      <vt:lpstr>عرض تقديمي في PowerPoint</vt:lpstr>
      <vt:lpstr>عرض تقديمي في PowerPoint</vt:lpstr>
      <vt:lpstr>عرض تقديمي في PowerPoint</vt:lpstr>
      <vt:lpstr>عرض تقديمي في PowerPoint</vt:lpstr>
      <vt:lpstr>عاشراً:حق تقرير المصير</vt:lpstr>
      <vt:lpstr>الحادي عشر: حق التعويض</vt:lpstr>
      <vt:lpstr>أسئلة وأجوبة حول حقوق اللاجئين</vt:lpstr>
      <vt:lpstr>أسئلة وأجوبة حول حقوق اللاجئين</vt:lpstr>
      <vt:lpstr>عرض تقديمي في PowerPoint</vt:lpstr>
      <vt:lpstr>تقدير أعداد اللاجئين الفلسطينيين عام 1948 حسب الجهات - المصادر المختصة </vt:lpstr>
      <vt:lpstr>عرض تقديمي في PowerPoint</vt:lpstr>
      <vt:lpstr>عرض تقديمي في PowerPoint</vt:lpstr>
      <vt:lpstr>فئات اللاجئين الفلسطينيين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محمد عمرو</cp:lastModifiedBy>
  <cp:revision>339</cp:revision>
  <dcterms:created xsi:type="dcterms:W3CDTF">2017-05-27T10:31:16Z</dcterms:created>
  <dcterms:modified xsi:type="dcterms:W3CDTF">2018-11-21T17:29:24Z</dcterms:modified>
</cp:coreProperties>
</file>