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8" r:id="rId5"/>
    <p:sldId id="259" r:id="rId6"/>
    <p:sldId id="260" r:id="rId7"/>
    <p:sldId id="261" r:id="rId8"/>
    <p:sldId id="263" r:id="rId9"/>
    <p:sldId id="264" r:id="rId10"/>
    <p:sldId id="266" r:id="rId11"/>
    <p:sldId id="267" r:id="rId12"/>
    <p:sldId id="262" r:id="rId13"/>
    <p:sldId id="269" r:id="rId14"/>
    <p:sldId id="270" r:id="rId15"/>
    <p:sldId id="271" r:id="rId16"/>
    <p:sldId id="272" r:id="rId17"/>
    <p:sldId id="278" r:id="rId18"/>
    <p:sldId id="273" r:id="rId19"/>
    <p:sldId id="276" r:id="rId20"/>
    <p:sldId id="274" r:id="rId21"/>
    <p:sldId id="277" r:id="rId22"/>
    <p:sldId id="275" r:id="rId23"/>
    <p:sldId id="265" r:id="rId24"/>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5" d="100"/>
          <a:sy n="75" d="100"/>
        </p:scale>
        <p:origin x="-13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lvl1pPr>
              <a:defRPr/>
            </a:lvl1pPr>
          </a:lstStyle>
          <a:p>
            <a:pPr>
              <a:defRPr/>
            </a:pPr>
            <a:fld id="{FDE11C8D-0418-4F73-B486-A36CF1858B96}" type="datetimeFigureOut">
              <a:rPr lang="ar-SA"/>
              <a:pPr>
                <a:defRPr/>
              </a:pPr>
              <a:t>12/04/1440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8BF69037-9567-48E9-BB80-3A6436CEABCC}" type="slidenum">
              <a:rPr lang="ar-SA"/>
              <a:pPr>
                <a:defRPr/>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54F9AFA4-2EDF-4AC9-A3E1-C4F5D69CA15C}" type="datetimeFigureOut">
              <a:rPr lang="ar-SA"/>
              <a:pPr>
                <a:defRPr/>
              </a:pPr>
              <a:t>12/04/1440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57553D81-2619-40D2-B31F-7D67A3B9AAAA}"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F2792E71-17B1-4BAC-A865-89E404C198A3}" type="datetimeFigureOut">
              <a:rPr lang="ar-SA"/>
              <a:pPr>
                <a:defRPr/>
              </a:pPr>
              <a:t>12/04/1440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5C215EF7-0EE3-4977-A6DA-0B66B12D4C5C}"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fld id="{AEDA1B47-6643-4BCB-BB6B-3227C9B501C0}" type="datetimeFigureOut">
              <a:rPr lang="ar-SA"/>
              <a:pPr>
                <a:defRPr/>
              </a:pPr>
              <a:t>12/04/1440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4D2C363B-27CF-44E4-9DA2-43A27678082D}"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06D12141-C213-42CB-9378-8B6470D552DE}" type="datetimeFigureOut">
              <a:rPr lang="ar-SA"/>
              <a:pPr>
                <a:defRPr/>
              </a:pPr>
              <a:t>12/04/1440</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24B68A65-6B31-448F-9BAF-45C7ED8C32A0}" type="slidenum">
              <a:rPr lang="ar-SA"/>
              <a:pPr>
                <a:defRPr/>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3"/>
          <p:cNvSpPr>
            <a:spLocks noGrp="1"/>
          </p:cNvSpPr>
          <p:nvPr>
            <p:ph type="dt" sz="half" idx="10"/>
          </p:nvPr>
        </p:nvSpPr>
        <p:spPr/>
        <p:txBody>
          <a:bodyPr/>
          <a:lstStyle>
            <a:lvl1pPr>
              <a:defRPr/>
            </a:lvl1pPr>
          </a:lstStyle>
          <a:p>
            <a:pPr>
              <a:defRPr/>
            </a:pPr>
            <a:fld id="{1E6D0E40-4F94-4E63-A13B-BA16B25786E3}" type="datetimeFigureOut">
              <a:rPr lang="ar-SA"/>
              <a:pPr>
                <a:defRPr/>
              </a:pPr>
              <a:t>12/04/1440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05B86D9A-FA32-482F-8624-D1547026BCAD}"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3"/>
          <p:cNvSpPr>
            <a:spLocks noGrp="1"/>
          </p:cNvSpPr>
          <p:nvPr>
            <p:ph type="dt" sz="half" idx="10"/>
          </p:nvPr>
        </p:nvSpPr>
        <p:spPr/>
        <p:txBody>
          <a:bodyPr/>
          <a:lstStyle>
            <a:lvl1pPr>
              <a:defRPr/>
            </a:lvl1pPr>
          </a:lstStyle>
          <a:p>
            <a:pPr>
              <a:defRPr/>
            </a:pPr>
            <a:fld id="{1894CC73-AF3B-45BF-ABA4-289B4C696589}" type="datetimeFigureOut">
              <a:rPr lang="ar-SA"/>
              <a:pPr>
                <a:defRPr/>
              </a:pPr>
              <a:t>12/04/1440</a:t>
            </a:fld>
            <a:endParaRPr lang="ar-SA"/>
          </a:p>
        </p:txBody>
      </p:sp>
      <p:sp>
        <p:nvSpPr>
          <p:cNvPr id="8" name="عنصر نائب للتذييل 4"/>
          <p:cNvSpPr>
            <a:spLocks noGrp="1"/>
          </p:cNvSpPr>
          <p:nvPr>
            <p:ph type="ftr" sz="quarter" idx="11"/>
          </p:nvPr>
        </p:nvSpPr>
        <p:spPr/>
        <p:txBody>
          <a:bodyPr/>
          <a:lstStyle>
            <a:lvl1pPr>
              <a:defRPr/>
            </a:lvl1pPr>
          </a:lstStyle>
          <a:p>
            <a:pPr>
              <a:defRPr/>
            </a:pPr>
            <a:endParaRPr lang="ar-SA"/>
          </a:p>
        </p:txBody>
      </p:sp>
      <p:sp>
        <p:nvSpPr>
          <p:cNvPr id="9" name="عنصر نائب لرقم الشريحة 5"/>
          <p:cNvSpPr>
            <a:spLocks noGrp="1"/>
          </p:cNvSpPr>
          <p:nvPr>
            <p:ph type="sldNum" sz="quarter" idx="12"/>
          </p:nvPr>
        </p:nvSpPr>
        <p:spPr/>
        <p:txBody>
          <a:bodyPr/>
          <a:lstStyle>
            <a:lvl1pPr>
              <a:defRPr/>
            </a:lvl1pPr>
          </a:lstStyle>
          <a:p>
            <a:pPr>
              <a:defRPr/>
            </a:pPr>
            <a:fld id="{6A768E03-71B6-45E3-973D-99BB0553A647}"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3"/>
          <p:cNvSpPr>
            <a:spLocks noGrp="1"/>
          </p:cNvSpPr>
          <p:nvPr>
            <p:ph type="dt" sz="half" idx="10"/>
          </p:nvPr>
        </p:nvSpPr>
        <p:spPr/>
        <p:txBody>
          <a:bodyPr/>
          <a:lstStyle>
            <a:lvl1pPr>
              <a:defRPr/>
            </a:lvl1pPr>
          </a:lstStyle>
          <a:p>
            <a:pPr>
              <a:defRPr/>
            </a:pPr>
            <a:fld id="{E3F54F82-524A-4C22-AB31-E7E3A20A9462}" type="datetimeFigureOut">
              <a:rPr lang="ar-SA"/>
              <a:pPr>
                <a:defRPr/>
              </a:pPr>
              <a:t>12/04/1440</a:t>
            </a:fld>
            <a:endParaRPr lang="ar-SA"/>
          </a:p>
        </p:txBody>
      </p:sp>
      <p:sp>
        <p:nvSpPr>
          <p:cNvPr id="4" name="عنصر نائب للتذييل 4"/>
          <p:cNvSpPr>
            <a:spLocks noGrp="1"/>
          </p:cNvSpPr>
          <p:nvPr>
            <p:ph type="ftr" sz="quarter" idx="11"/>
          </p:nvPr>
        </p:nvSpPr>
        <p:spPr/>
        <p:txBody>
          <a:bodyPr/>
          <a:lstStyle>
            <a:lvl1pPr>
              <a:defRPr/>
            </a:lvl1pPr>
          </a:lstStyle>
          <a:p>
            <a:pPr>
              <a:defRPr/>
            </a:pPr>
            <a:endParaRPr lang="ar-SA"/>
          </a:p>
        </p:txBody>
      </p:sp>
      <p:sp>
        <p:nvSpPr>
          <p:cNvPr id="5" name="عنصر نائب لرقم الشريحة 5"/>
          <p:cNvSpPr>
            <a:spLocks noGrp="1"/>
          </p:cNvSpPr>
          <p:nvPr>
            <p:ph type="sldNum" sz="quarter" idx="12"/>
          </p:nvPr>
        </p:nvSpPr>
        <p:spPr/>
        <p:txBody>
          <a:bodyPr/>
          <a:lstStyle>
            <a:lvl1pPr>
              <a:defRPr/>
            </a:lvl1pPr>
          </a:lstStyle>
          <a:p>
            <a:pPr>
              <a:defRPr/>
            </a:pPr>
            <a:fld id="{A08CEFF5-4E77-4E94-AE4B-ECA50C4D0698}"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D7B3AA5C-E7C3-4FA1-85C7-26EB2A205502}" type="datetimeFigureOut">
              <a:rPr lang="ar-SA"/>
              <a:pPr>
                <a:defRPr/>
              </a:pPr>
              <a:t>12/04/1440</a:t>
            </a:fld>
            <a:endParaRPr lang="ar-SA"/>
          </a:p>
        </p:txBody>
      </p:sp>
      <p:sp>
        <p:nvSpPr>
          <p:cNvPr id="3" name="عنصر نائب للتذييل 4"/>
          <p:cNvSpPr>
            <a:spLocks noGrp="1"/>
          </p:cNvSpPr>
          <p:nvPr>
            <p:ph type="ftr" sz="quarter" idx="11"/>
          </p:nvPr>
        </p:nvSpPr>
        <p:spPr/>
        <p:txBody>
          <a:bodyPr/>
          <a:lstStyle>
            <a:lvl1pPr>
              <a:defRPr/>
            </a:lvl1pPr>
          </a:lstStyle>
          <a:p>
            <a:pPr>
              <a:defRPr/>
            </a:pPr>
            <a:endParaRPr lang="ar-SA"/>
          </a:p>
        </p:txBody>
      </p:sp>
      <p:sp>
        <p:nvSpPr>
          <p:cNvPr id="4" name="عنصر نائب لرقم الشريحة 5"/>
          <p:cNvSpPr>
            <a:spLocks noGrp="1"/>
          </p:cNvSpPr>
          <p:nvPr>
            <p:ph type="sldNum" sz="quarter" idx="12"/>
          </p:nvPr>
        </p:nvSpPr>
        <p:spPr/>
        <p:txBody>
          <a:bodyPr/>
          <a:lstStyle>
            <a:lvl1pPr>
              <a:defRPr/>
            </a:lvl1pPr>
          </a:lstStyle>
          <a:p>
            <a:pPr>
              <a:defRPr/>
            </a:pPr>
            <a:fld id="{6BB6B8DA-251E-4ADE-960C-C3F0457452D1}"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ADAF3953-ACAB-4B0A-AE2C-10394112BC1D}" type="datetimeFigureOut">
              <a:rPr lang="ar-SA"/>
              <a:pPr>
                <a:defRPr/>
              </a:pPr>
              <a:t>12/04/1440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AF6E6437-A608-4077-96D8-64067C1DAA1E}"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8986FA1E-C625-45F7-8CCF-7FB3E63ABECD}" type="datetimeFigureOut">
              <a:rPr lang="ar-SA"/>
              <a:pPr>
                <a:defRPr/>
              </a:pPr>
              <a:t>12/04/1440</a:t>
            </a:fld>
            <a:endParaRPr lang="ar-SA"/>
          </a:p>
        </p:txBody>
      </p:sp>
      <p:sp>
        <p:nvSpPr>
          <p:cNvPr id="6" name="عنصر نائب للتذييل 4"/>
          <p:cNvSpPr>
            <a:spLocks noGrp="1"/>
          </p:cNvSpPr>
          <p:nvPr>
            <p:ph type="ftr" sz="quarter" idx="11"/>
          </p:nvPr>
        </p:nvSpPr>
        <p:spPr/>
        <p:txBody>
          <a:bodyPr/>
          <a:lstStyle>
            <a:lvl1pPr>
              <a:defRPr/>
            </a:lvl1pPr>
          </a:lstStyle>
          <a:p>
            <a:pPr>
              <a:defRPr/>
            </a:pPr>
            <a:endParaRPr lang="ar-SA"/>
          </a:p>
        </p:txBody>
      </p:sp>
      <p:sp>
        <p:nvSpPr>
          <p:cNvPr id="7" name="عنصر نائب لرقم الشريحة 5"/>
          <p:cNvSpPr>
            <a:spLocks noGrp="1"/>
          </p:cNvSpPr>
          <p:nvPr>
            <p:ph type="sldNum" sz="quarter" idx="12"/>
          </p:nvPr>
        </p:nvSpPr>
        <p:spPr/>
        <p:txBody>
          <a:bodyPr/>
          <a:lstStyle>
            <a:lvl1pPr>
              <a:defRPr/>
            </a:lvl1pPr>
          </a:lstStyle>
          <a:p>
            <a:pPr>
              <a:defRPr/>
            </a:pPr>
            <a:fld id="{D9B1B4FE-34C8-4496-AC7A-1013DD76FB23}"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C126F35-F22E-4934-855A-E4105C968C6F}" type="datetimeFigureOut">
              <a:rPr lang="ar-SA"/>
              <a:pPr>
                <a:defRPr/>
              </a:pPr>
              <a:t>12/04/1440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18028ED-DF38-4D87-86E7-11BE7C8175AB}" type="slidenum">
              <a:rPr lang="ar-SA"/>
              <a:pPr>
                <a:defRPr/>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عنوان 1"/>
          <p:cNvSpPr>
            <a:spLocks noGrp="1"/>
          </p:cNvSpPr>
          <p:nvPr>
            <p:ph type="ctrTitle"/>
          </p:nvPr>
        </p:nvSpPr>
        <p:spPr/>
        <p:txBody>
          <a:bodyPr/>
          <a:lstStyle/>
          <a:p>
            <a:pPr eaLnBrk="1" hangingPunct="1"/>
            <a:r>
              <a:rPr lang="ar-SA" smtClean="0"/>
              <a:t>طبيعة حقوق اللاجئين الفلسطينيين</a:t>
            </a:r>
          </a:p>
        </p:txBody>
      </p:sp>
      <p:sp>
        <p:nvSpPr>
          <p:cNvPr id="3" name="عنوان فرعي 2"/>
          <p:cNvSpPr>
            <a:spLocks noGrp="1"/>
          </p:cNvSpPr>
          <p:nvPr>
            <p:ph type="subTitle" idx="1"/>
          </p:nvPr>
        </p:nvSpPr>
        <p:spPr/>
        <p:txBody>
          <a:bodyPr rtlCol="1">
            <a:normAutofit/>
          </a:bodyPr>
          <a:lstStyle/>
          <a:p>
            <a:pPr eaLnBrk="1" fontAlgn="auto" hangingPunct="1">
              <a:spcAft>
                <a:spcPts val="0"/>
              </a:spcAft>
              <a:buFont typeface="Arial" pitchFamily="34" charset="0"/>
              <a:buNone/>
              <a:defRPr/>
            </a:pPr>
            <a:r>
              <a:rPr lang="ar-SA" dirty="0" smtClean="0"/>
              <a:t>حق تقرير المصير</a:t>
            </a:r>
          </a:p>
          <a:p>
            <a:pPr eaLnBrk="1" fontAlgn="auto" hangingPunct="1">
              <a:spcAft>
                <a:spcPts val="0"/>
              </a:spcAft>
              <a:buFont typeface="Arial" pitchFamily="34" charset="0"/>
              <a:buNone/>
              <a:defRPr/>
            </a:pPr>
            <a:r>
              <a:rPr lang="ar-SA" dirty="0" smtClean="0"/>
              <a:t>حق العودة</a:t>
            </a:r>
          </a:p>
          <a:p>
            <a:pPr eaLnBrk="1" fontAlgn="auto" hangingPunct="1">
              <a:spcAft>
                <a:spcPts val="0"/>
              </a:spcAft>
              <a:buFont typeface="Arial" pitchFamily="34" charset="0"/>
              <a:buNone/>
              <a:defRPr/>
            </a:pPr>
            <a:r>
              <a:rPr lang="ar-SA" dirty="0" smtClean="0"/>
              <a:t>الحق بالتعويض</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ar-SA" smtClean="0"/>
              <a:t>المسؤولية الدولية عن</a:t>
            </a:r>
            <a:r>
              <a:rPr lang="ar-SY" smtClean="0"/>
              <a:t> </a:t>
            </a:r>
            <a:r>
              <a:rPr lang="ar-SA" smtClean="0"/>
              <a:t>التقصير في حماية اللاجئين الفلسطينيين</a:t>
            </a:r>
            <a:r>
              <a:rPr lang="en-US" sz="4000" smtClean="0">
                <a:cs typeface="Times New Roman" pitchFamily="18" charset="0"/>
              </a:rPr>
              <a:t> </a:t>
            </a:r>
          </a:p>
        </p:txBody>
      </p:sp>
      <p:sp>
        <p:nvSpPr>
          <p:cNvPr id="11267" name="Rectangle 3"/>
          <p:cNvSpPr>
            <a:spLocks noGrp="1"/>
          </p:cNvSpPr>
          <p:nvPr>
            <p:ph type="body" idx="1"/>
          </p:nvPr>
        </p:nvSpPr>
        <p:spPr>
          <a:xfrm>
            <a:off x="395288" y="1557338"/>
            <a:ext cx="8229600" cy="5029200"/>
          </a:xfrm>
        </p:spPr>
        <p:txBody>
          <a:bodyPr/>
          <a:lstStyle/>
          <a:p>
            <a:pPr algn="just">
              <a:lnSpc>
                <a:spcPct val="80000"/>
              </a:lnSpc>
            </a:pPr>
            <a:r>
              <a:rPr lang="ar-SA" smtClean="0">
                <a:cs typeface="Times New Roman" pitchFamily="18" charset="0"/>
              </a:rPr>
              <a:t>إن الفقرة السابعة من ميثاق مفوضية اللاجئين تشترط أن "لا تمنح صلاحية وأهلية مندوب اللجنة.. إلى شخص لا يزال يتلقى الحماية أو المساعدة من أعضاء أو هيئات تابعة للأمم المتحدة</a:t>
            </a:r>
            <a:r>
              <a:rPr lang="ar-SY" smtClean="0">
                <a:latin typeface="Times New Roman" pitchFamily="18" charset="0"/>
                <a:cs typeface="Times New Roman" pitchFamily="18" charset="0"/>
              </a:rPr>
              <a:t>“، والتي </a:t>
            </a:r>
            <a:r>
              <a:rPr lang="ar-SA" smtClean="0">
                <a:cs typeface="Times New Roman" pitchFamily="18" charset="0"/>
              </a:rPr>
              <a:t>يقصد بها أصلا الأونروا ولجنة المصالحة.</a:t>
            </a:r>
          </a:p>
          <a:p>
            <a:pPr algn="just">
              <a:lnSpc>
                <a:spcPct val="80000"/>
              </a:lnSpc>
            </a:pPr>
            <a:r>
              <a:rPr lang="ar-SA" smtClean="0">
                <a:cs typeface="Times New Roman" pitchFamily="18" charset="0"/>
              </a:rPr>
              <a:t> أن أهمية اللغة في هذه الاتفاقات تكمن أولا في التفريق الواضح بين كلمتي "حماية" </a:t>
            </a:r>
            <a:r>
              <a:rPr lang="ar-SA" u="sng" smtClean="0">
                <a:cs typeface="Times New Roman" pitchFamily="18" charset="0"/>
              </a:rPr>
              <a:t>و</a:t>
            </a:r>
            <a:r>
              <a:rPr lang="ar-SA" smtClean="0">
                <a:cs typeface="Times New Roman" pitchFamily="18" charset="0"/>
              </a:rPr>
              <a:t> "مساعدة”</a:t>
            </a:r>
            <a:r>
              <a:rPr lang="ar-SY" smtClean="0">
                <a:cs typeface="Times New Roman" pitchFamily="18" charset="0"/>
              </a:rPr>
              <a:t>،</a:t>
            </a:r>
            <a:r>
              <a:rPr lang="ar-SA" smtClean="0">
                <a:cs typeface="Times New Roman" pitchFamily="18" charset="0"/>
              </a:rPr>
              <a:t> وهما مفهومان مختلفان تماما في قانون اللاجئين. </a:t>
            </a:r>
            <a:r>
              <a:rPr lang="ar-SY" smtClean="0">
                <a:cs typeface="Times New Roman" pitchFamily="18" charset="0"/>
              </a:rPr>
              <a:t>إ</a:t>
            </a:r>
            <a:r>
              <a:rPr lang="ar-SA" smtClean="0">
                <a:cs typeface="Times New Roman" pitchFamily="18" charset="0"/>
              </a:rPr>
              <a:t>ن تفويض الأونروا هو لمجرد تقديم المساعدة للاجئين فيما يتعلق بحاجاتهم اليومية من مأكل وملبس ومأوى. وعلى العكس من ذلك، فان تفوض مفوضية اللاجئين باعتباره مرادفا لقانون اللاجئين</a:t>
            </a:r>
            <a:r>
              <a:rPr lang="ar-SY" smtClean="0">
                <a:cs typeface="Times New Roman" pitchFamily="18" charset="0"/>
              </a:rPr>
              <a:t> </a:t>
            </a:r>
            <a:r>
              <a:rPr lang="ar-SA" smtClean="0">
                <a:cs typeface="Times New Roman" pitchFamily="18" charset="0"/>
              </a:rPr>
              <a:t>يتبنى برنامج حماية شاملا للاجئين المحددة صفاتهم في قانون اللاجئين.</a:t>
            </a:r>
            <a:r>
              <a:rPr lang="ar-SA" sz="2000" smtClean="0"/>
              <a:t> </a:t>
            </a:r>
            <a:endParaRPr lang="fr-FR" sz="2000" smtClean="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ar-SA" smtClean="0"/>
              <a:t>المسؤولية الدولية عن</a:t>
            </a:r>
            <a:r>
              <a:rPr lang="ar-SY" smtClean="0"/>
              <a:t> </a:t>
            </a:r>
            <a:r>
              <a:rPr lang="ar-SA" smtClean="0"/>
              <a:t>التقصير في حماية اللاجئين الفلسطينيين</a:t>
            </a:r>
            <a:endParaRPr lang="fr-FR" smtClean="0">
              <a:cs typeface="Times New Roman" pitchFamily="18" charset="0"/>
            </a:endParaRPr>
          </a:p>
        </p:txBody>
      </p:sp>
      <p:sp>
        <p:nvSpPr>
          <p:cNvPr id="12291" name="Rectangle 3"/>
          <p:cNvSpPr>
            <a:spLocks noGrp="1"/>
          </p:cNvSpPr>
          <p:nvPr>
            <p:ph type="body" idx="1"/>
          </p:nvPr>
        </p:nvSpPr>
        <p:spPr/>
        <p:txBody>
          <a:bodyPr/>
          <a:lstStyle/>
          <a:p>
            <a:pPr algn="just"/>
            <a:endParaRPr lang="ar-SY" smtClean="0">
              <a:latin typeface="Times New Roman" pitchFamily="18" charset="0"/>
              <a:cs typeface="Times New Roman" pitchFamily="18" charset="0"/>
            </a:endParaRPr>
          </a:p>
          <a:p>
            <a:pPr algn="just"/>
            <a:r>
              <a:rPr lang="ar-SY" smtClean="0">
                <a:latin typeface="Times New Roman" pitchFamily="18" charset="0"/>
                <a:cs typeface="Times New Roman" pitchFamily="18" charset="0"/>
              </a:rPr>
              <a:t>وعليه فإن</a:t>
            </a:r>
            <a:r>
              <a:rPr lang="ar-SA" smtClean="0">
                <a:latin typeface="Times New Roman" pitchFamily="18" charset="0"/>
                <a:cs typeface="Times New Roman" pitchFamily="18" charset="0"/>
              </a:rPr>
              <a:t> قراءة واقعية وُمنصفة لحال اللاجئين الفلسطينيين ستكشف أن لأمم المتحدة قد قصّرت في تعاملها مع هؤلاء اللاجئين  بالنظر إلى أنهم اللاجئين الوحيدين في العالم الذين لا يتمتعون بفوائد الحماية القانونية الدولية من قبل وكالة دولية مفوضة</a:t>
            </a:r>
            <a:r>
              <a:rPr lang="en-US" smtClean="0">
                <a:latin typeface="Times New Roman" pitchFamily="18" charset="0"/>
                <a:cs typeface="Times New Roman"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وان 1"/>
          <p:cNvSpPr>
            <a:spLocks noGrp="1"/>
          </p:cNvSpPr>
          <p:nvPr>
            <p:ph type="title"/>
          </p:nvPr>
        </p:nvSpPr>
        <p:spPr/>
        <p:txBody>
          <a:bodyPr/>
          <a:lstStyle/>
          <a:p>
            <a:pPr eaLnBrk="1" hangingPunct="1"/>
            <a:r>
              <a:rPr lang="ar-SA" smtClean="0"/>
              <a:t>حق العودة</a:t>
            </a:r>
          </a:p>
        </p:txBody>
      </p:sp>
      <p:sp>
        <p:nvSpPr>
          <p:cNvPr id="10243" name="عنصر نائب للمحتوى 2"/>
          <p:cNvSpPr>
            <a:spLocks noGrp="1"/>
          </p:cNvSpPr>
          <p:nvPr>
            <p:ph idx="1"/>
          </p:nvPr>
        </p:nvSpPr>
        <p:spPr/>
        <p:txBody>
          <a:bodyPr/>
          <a:lstStyle/>
          <a:p>
            <a:pPr algn="just" eaLnBrk="1" hangingPunct="1">
              <a:buFont typeface="Arial" pitchFamily="34" charset="0"/>
              <a:buChar char="•"/>
              <a:defRPr/>
            </a:pPr>
            <a:r>
              <a:rPr lang="ar-SA" dirty="0" smtClean="0">
                <a:cs typeface="+mj-cs"/>
              </a:rPr>
              <a:t>حق العودة كحق من حقوق الإنسان</a:t>
            </a:r>
            <a:r>
              <a:rPr lang="ar-SY" dirty="0" smtClean="0">
                <a:cs typeface="+mj-cs"/>
              </a:rPr>
              <a:t>: تؤكد عليه الوثائق الدولية المختلفة.</a:t>
            </a:r>
          </a:p>
          <a:p>
            <a:pPr algn="just" eaLnBrk="1" hangingPunct="1">
              <a:buFont typeface="Arial" pitchFamily="34" charset="0"/>
              <a:buNone/>
              <a:defRPr/>
            </a:pPr>
            <a:endParaRPr lang="ar-SA" dirty="0" smtClean="0">
              <a:cs typeface="+mj-cs"/>
            </a:endParaRPr>
          </a:p>
          <a:p>
            <a:pPr algn="just" eaLnBrk="1" hangingPunct="1">
              <a:buFont typeface="Arial" pitchFamily="34" charset="0"/>
              <a:buChar char="•"/>
              <a:defRPr/>
            </a:pPr>
            <a:r>
              <a:rPr lang="ar-SA" dirty="0" smtClean="0">
                <a:cs typeface="+mj-cs"/>
              </a:rPr>
              <a:t>يشمل حق العودة:</a:t>
            </a:r>
          </a:p>
          <a:p>
            <a:pPr marL="514350" indent="-514350" algn="just" eaLnBrk="1" hangingPunct="1">
              <a:buFont typeface="Arial" pitchFamily="34" charset="0"/>
              <a:buAutoNum type="arabicParenR"/>
              <a:defRPr/>
            </a:pPr>
            <a:r>
              <a:rPr lang="ar-SA" dirty="0" smtClean="0">
                <a:cs typeface="+mj-cs"/>
              </a:rPr>
              <a:t>عودة كل من هجر من أرضه وليس فقط "اللاجئين الذين يرغبون بالعودة ” حسب ما جاء الفقرة 11 من القرار 194</a:t>
            </a:r>
            <a:r>
              <a:rPr lang="ar-SA" b="1" dirty="0" smtClean="0"/>
              <a:t>.</a:t>
            </a:r>
          </a:p>
          <a:p>
            <a:pPr marL="514350" indent="-514350" algn="just" eaLnBrk="1" hangingPunct="1">
              <a:buFont typeface="Arial" pitchFamily="34" charset="0"/>
              <a:buAutoNum type="arabicParenR"/>
              <a:defRPr/>
            </a:pPr>
            <a:r>
              <a:rPr lang="ar-SA" dirty="0" smtClean="0">
                <a:cs typeface="+mj-cs"/>
              </a:rPr>
              <a:t>حق استرجاع المساكن والأملاك كلها.</a:t>
            </a:r>
          </a:p>
          <a:p>
            <a:pPr marL="514350" indent="-514350" algn="just" eaLnBrk="1" hangingPunct="1">
              <a:buFont typeface="Arial" pitchFamily="34" charset="0"/>
              <a:buNone/>
              <a:defRPr/>
            </a:pPr>
            <a:endParaRPr lang="ar-SY"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وان 1"/>
          <p:cNvSpPr>
            <a:spLocks noGrp="1"/>
          </p:cNvSpPr>
          <p:nvPr>
            <p:ph type="title"/>
          </p:nvPr>
        </p:nvSpPr>
        <p:spPr/>
        <p:txBody>
          <a:bodyPr/>
          <a:lstStyle/>
          <a:p>
            <a:r>
              <a:rPr lang="ar-SA" smtClean="0"/>
              <a:t>الحجج الإسرائيلية لرفض حق العودة</a:t>
            </a:r>
            <a:endParaRPr lang="en-US" smtClean="0">
              <a:cs typeface="Times New Roman" pitchFamily="18" charset="0"/>
            </a:endParaRPr>
          </a:p>
        </p:txBody>
      </p:sp>
      <p:sp>
        <p:nvSpPr>
          <p:cNvPr id="14339" name="عنصر نائب للمحتوى 2"/>
          <p:cNvSpPr>
            <a:spLocks noGrp="1"/>
          </p:cNvSpPr>
          <p:nvPr>
            <p:ph idx="1"/>
          </p:nvPr>
        </p:nvSpPr>
        <p:spPr>
          <a:xfrm>
            <a:off x="457200" y="1714500"/>
            <a:ext cx="8229600" cy="4214813"/>
          </a:xfrm>
        </p:spPr>
        <p:txBody>
          <a:bodyPr/>
          <a:lstStyle/>
          <a:p>
            <a:pPr algn="just">
              <a:buFont typeface="Arial" pitchFamily="34" charset="0"/>
              <a:buNone/>
              <a:defRPr/>
            </a:pPr>
            <a:endParaRPr lang="ar-SA" dirty="0" smtClean="0">
              <a:cs typeface="+mj-cs"/>
            </a:endParaRPr>
          </a:p>
          <a:p>
            <a:pPr algn="just">
              <a:buFont typeface="Arial" pitchFamily="34" charset="0"/>
              <a:buChar char="•"/>
              <a:defRPr/>
            </a:pPr>
            <a:r>
              <a:rPr lang="ar-SA" dirty="0" smtClean="0">
                <a:cs typeface="+mj-cs"/>
              </a:rPr>
              <a:t>حجج تستند إلى مجموعة من الروايات الكاذبة للتاريخ لاسيما القول بأن الفلسطينيين لم يجبروا على ترك مدنهم وقراهم.</a:t>
            </a:r>
          </a:p>
          <a:p>
            <a:pPr algn="just">
              <a:buFont typeface="Arial" pitchFamily="34" charset="0"/>
              <a:buChar char="•"/>
              <a:defRPr/>
            </a:pPr>
            <a:r>
              <a:rPr lang="ar-SA" dirty="0" smtClean="0">
                <a:cs typeface="+mj-cs"/>
              </a:rPr>
              <a:t>إن الدول العربية التي غادر إليها الفلسطينيون قد أبقتهم بشكل مقصود في مخيمات اللجوء بشروط حياتية سيئة مع أنه كان بالإمكان استيعابهم بشكل كامل في تلك الدول وتأمين حياة أفضل لهم. </a:t>
            </a:r>
          </a:p>
          <a:p>
            <a:pPr>
              <a:buFont typeface="Arial" pitchFamily="34" charset="0"/>
              <a:buChar char="•"/>
              <a:defRPr/>
            </a:pPr>
            <a:endParaRPr lang="ar-SA"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وان 1"/>
          <p:cNvSpPr>
            <a:spLocks noGrp="1"/>
          </p:cNvSpPr>
          <p:nvPr>
            <p:ph type="title"/>
          </p:nvPr>
        </p:nvSpPr>
        <p:spPr/>
        <p:txBody>
          <a:bodyPr/>
          <a:lstStyle/>
          <a:p>
            <a:r>
              <a:rPr lang="ar-SA" smtClean="0"/>
              <a:t>الحجج الإسرائيلية/تابع</a:t>
            </a:r>
          </a:p>
        </p:txBody>
      </p:sp>
      <p:sp>
        <p:nvSpPr>
          <p:cNvPr id="15363" name="عنصر نائب للمحتوى 2"/>
          <p:cNvSpPr>
            <a:spLocks noGrp="1"/>
          </p:cNvSpPr>
          <p:nvPr>
            <p:ph idx="1"/>
          </p:nvPr>
        </p:nvSpPr>
        <p:spPr/>
        <p:txBody>
          <a:bodyPr/>
          <a:lstStyle/>
          <a:p>
            <a:pPr algn="just"/>
            <a:r>
              <a:rPr lang="ar-SA" smtClean="0"/>
              <a:t>الحق في العودة أصبح لاغياً بسبب قيام الحكومات العربية بطرد مواطنيها اليهود خارج بلادهم، وبذلك تحقق ما يمكن تسميته بتبادل السكان ما بين إسرائيل والدول العربية المحيطة بها.</a:t>
            </a:r>
            <a:endParaRPr lang="en-US" smtClean="0">
              <a:cs typeface="Arial" charset="0"/>
            </a:endParaRPr>
          </a:p>
          <a:p>
            <a:pPr algn="just"/>
            <a:r>
              <a:rPr lang="ar-SA" smtClean="0"/>
              <a:t>إن إيجاد دولة فلسطينية سوف يلغي حق العودة إلى أراضي 1948 لأن اللاجئين ستمكنون من العودة إلى الدولة الفلسطينية الوليدة على بعض أراضي الضفة الغربية وقطاع غزة المحتلين.</a:t>
            </a:r>
          </a:p>
          <a:p>
            <a:pPr algn="just"/>
            <a:endParaRPr lang="ar-SA"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p:cNvSpPr>
            <a:spLocks noGrp="1"/>
          </p:cNvSpPr>
          <p:nvPr>
            <p:ph type="title"/>
          </p:nvPr>
        </p:nvSpPr>
        <p:spPr/>
        <p:txBody>
          <a:bodyPr/>
          <a:lstStyle/>
          <a:p>
            <a:r>
              <a:rPr lang="ar-SA" smtClean="0"/>
              <a:t>حق العودة في اتفاقيات أوسلو</a:t>
            </a:r>
          </a:p>
        </p:txBody>
      </p:sp>
      <p:sp>
        <p:nvSpPr>
          <p:cNvPr id="3" name="عنصر نائب للمحتوى 2"/>
          <p:cNvSpPr>
            <a:spLocks noGrp="1"/>
          </p:cNvSpPr>
          <p:nvPr>
            <p:ph idx="1"/>
          </p:nvPr>
        </p:nvSpPr>
        <p:spPr>
          <a:xfrm>
            <a:off x="285750" y="1357313"/>
            <a:ext cx="8572500" cy="5143500"/>
          </a:xfrm>
        </p:spPr>
        <p:txBody>
          <a:bodyPr/>
          <a:lstStyle/>
          <a:p>
            <a:pPr algn="just">
              <a:buFont typeface="Arial" pitchFamily="34" charset="0"/>
              <a:buChar char="•"/>
              <a:defRPr/>
            </a:pPr>
            <a:endParaRPr lang="ar-SA" dirty="0" smtClean="0">
              <a:cs typeface="+mj-cs"/>
            </a:endParaRPr>
          </a:p>
          <a:p>
            <a:pPr algn="just">
              <a:buFont typeface="Arial" pitchFamily="34" charset="0"/>
              <a:buChar char="•"/>
              <a:defRPr/>
            </a:pPr>
            <a:r>
              <a:rPr lang="ar-SA" dirty="0" smtClean="0">
                <a:cs typeface="+mj-cs"/>
              </a:rPr>
              <a:t>لم يتناول اتفاق إعلان المبادئ الذي وقعته منظمة التحرير الفلسطينية بتاريخ 1993 مسألة اللاجئين إلا من خلال إشارته إلى إيجاد حل للنازحين من الضفة الغربية وغزة كنتيجة لحرب عام 1967 عن طريق محادثات تجريها لجنة رباعية تتألف من منظمة التحرير والأردن ومصر وإسرائيل. كما نص الاتفاق على أن مفاوضات الوضع النهائي ستتناول موضوع اللاجئين.</a:t>
            </a:r>
          </a:p>
          <a:p>
            <a:pPr algn="just">
              <a:buFont typeface="Arial" pitchFamily="34" charset="0"/>
              <a:buChar char="•"/>
              <a:defRPr/>
            </a:pPr>
            <a:r>
              <a:rPr lang="ar-SA" dirty="0" smtClean="0"/>
              <a:t>اتفاقية المرحلة الانتقالية الموقعة في أوسلو 1995 لم تتناول  أيضا مشكلة اللاجئين وحقهم في العودة.</a:t>
            </a:r>
            <a:endParaRPr lang="ar-SA" dirty="0">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وان 1"/>
          <p:cNvSpPr>
            <a:spLocks noGrp="1"/>
          </p:cNvSpPr>
          <p:nvPr>
            <p:ph type="title"/>
          </p:nvPr>
        </p:nvSpPr>
        <p:spPr/>
        <p:txBody>
          <a:bodyPr/>
          <a:lstStyle/>
          <a:p>
            <a:r>
              <a:rPr lang="ar-SA" smtClean="0"/>
              <a:t>حق التعويض</a:t>
            </a:r>
          </a:p>
        </p:txBody>
      </p:sp>
      <p:sp>
        <p:nvSpPr>
          <p:cNvPr id="3" name="عنصر نائب للمحتوى 2"/>
          <p:cNvSpPr>
            <a:spLocks noGrp="1"/>
          </p:cNvSpPr>
          <p:nvPr>
            <p:ph idx="1"/>
          </p:nvPr>
        </p:nvSpPr>
        <p:spPr>
          <a:xfrm>
            <a:off x="357188" y="1571625"/>
            <a:ext cx="8229600" cy="4857750"/>
          </a:xfrm>
        </p:spPr>
        <p:txBody>
          <a:bodyPr/>
          <a:lstStyle/>
          <a:p>
            <a:pPr algn="just">
              <a:buFont typeface="Arial" pitchFamily="34" charset="0"/>
              <a:buChar char="•"/>
              <a:defRPr/>
            </a:pPr>
            <a:endParaRPr lang="ar-SA" dirty="0" smtClean="0">
              <a:cs typeface="+mj-cs"/>
            </a:endParaRPr>
          </a:p>
          <a:p>
            <a:pPr algn="just">
              <a:buFont typeface="Arial" pitchFamily="34" charset="0"/>
              <a:buChar char="•"/>
              <a:defRPr/>
            </a:pPr>
            <a:r>
              <a:rPr lang="ar-SA" dirty="0" smtClean="0">
                <a:cs typeface="+mj-cs"/>
              </a:rPr>
              <a:t>يروج البعض للقول : يحق للاجئين العودة أو التعويض وليس العودة والتعويض معاً، وهذا ليس صحيحا. ومبدأ إعادة الشيء إلى أصله هو الذي ذكر صراحة في القرار 194.</a:t>
            </a:r>
          </a:p>
          <a:p>
            <a:pPr algn="just">
              <a:buFont typeface="Arial" pitchFamily="34" charset="0"/>
              <a:buChar char="•"/>
              <a:defRPr/>
            </a:pPr>
            <a:endParaRPr lang="ar-SA" dirty="0" smtClean="0">
              <a:cs typeface="+mj-cs"/>
            </a:endParaRPr>
          </a:p>
          <a:p>
            <a:pPr algn="just">
              <a:buFont typeface="Arial" pitchFamily="34" charset="0"/>
              <a:buChar char="•"/>
              <a:defRPr/>
            </a:pPr>
            <a:r>
              <a:rPr lang="ar-SA" dirty="0" smtClean="0">
                <a:cs typeface="+mj-cs"/>
              </a:rPr>
              <a:t>من المسئول عن دفع التعويضات؟ ينص القرار 194 صراحة على أن المسئول عن التعويض هو الحكومات والسلطات المسئولة</a:t>
            </a:r>
            <a:endParaRPr lang="ar-SA" b="1" dirty="0" smtClean="0"/>
          </a:p>
          <a:p>
            <a:pPr algn="just">
              <a:buFont typeface="Arial" pitchFamily="34" charset="0"/>
              <a:buNone/>
              <a:defRPr/>
            </a:pPr>
            <a:endParaRPr lang="ar-SA" dirty="0" smtClean="0"/>
          </a:p>
          <a:p>
            <a:pPr algn="just">
              <a:buFont typeface="Arial" pitchFamily="34" charset="0"/>
              <a:buNone/>
              <a:defRPr/>
            </a:pPr>
            <a:endParaRPr lang="ar-SA"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وان 1"/>
          <p:cNvSpPr>
            <a:spLocks noGrp="1"/>
          </p:cNvSpPr>
          <p:nvPr>
            <p:ph type="title"/>
          </p:nvPr>
        </p:nvSpPr>
        <p:spPr/>
        <p:txBody>
          <a:bodyPr/>
          <a:lstStyle/>
          <a:p>
            <a:r>
              <a:rPr lang="ar-SA" smtClean="0"/>
              <a:t>معنى التعويض</a:t>
            </a:r>
          </a:p>
        </p:txBody>
      </p:sp>
      <p:sp>
        <p:nvSpPr>
          <p:cNvPr id="18435" name="عنصر نائب للمحتوى 2"/>
          <p:cNvSpPr>
            <a:spLocks noGrp="1"/>
          </p:cNvSpPr>
          <p:nvPr>
            <p:ph idx="1"/>
          </p:nvPr>
        </p:nvSpPr>
        <p:spPr/>
        <p:txBody>
          <a:bodyPr/>
          <a:lstStyle/>
          <a:p>
            <a:pPr algn="just"/>
            <a:endParaRPr lang="ar-SA" smtClean="0"/>
          </a:p>
          <a:p>
            <a:pPr algn="just"/>
            <a:endParaRPr lang="ar-SA" smtClean="0"/>
          </a:p>
          <a:p>
            <a:pPr algn="just"/>
            <a:r>
              <a:rPr lang="ar-SA" smtClean="0"/>
              <a:t>التعويض يعني إرجاع الشيء إلى أصله، وهو إلغاء الفرق في الحالة المعنوية والمادية للفرد والجماعة بين معيشتهم على أرض وطنهم، وبين اقتلاعهم منها وتشريدهم.</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عنوان 1"/>
          <p:cNvSpPr>
            <a:spLocks noGrp="1"/>
          </p:cNvSpPr>
          <p:nvPr>
            <p:ph type="title"/>
          </p:nvPr>
        </p:nvSpPr>
        <p:spPr/>
        <p:txBody>
          <a:bodyPr/>
          <a:lstStyle/>
          <a:p>
            <a:r>
              <a:rPr lang="ar-SA" smtClean="0"/>
              <a:t>ماهية وقيمة التعويض </a:t>
            </a:r>
          </a:p>
        </p:txBody>
      </p:sp>
      <p:sp>
        <p:nvSpPr>
          <p:cNvPr id="3" name="عنصر نائب للمحتوى 2"/>
          <p:cNvSpPr>
            <a:spLocks noGrp="1"/>
          </p:cNvSpPr>
          <p:nvPr>
            <p:ph idx="1"/>
          </p:nvPr>
        </p:nvSpPr>
        <p:spPr>
          <a:xfrm>
            <a:off x="457200" y="1600200"/>
            <a:ext cx="8229600" cy="4900613"/>
          </a:xfrm>
        </p:spPr>
        <p:txBody>
          <a:bodyPr/>
          <a:lstStyle/>
          <a:p>
            <a:pPr algn="just">
              <a:buFont typeface="Arial" pitchFamily="34" charset="0"/>
              <a:buNone/>
              <a:defRPr/>
            </a:pPr>
            <a:endParaRPr lang="ar-SA" dirty="0" smtClean="0">
              <a:cs typeface="+mj-cs"/>
            </a:endParaRPr>
          </a:p>
          <a:p>
            <a:pPr algn="just">
              <a:buFont typeface="Arial" pitchFamily="34" charset="0"/>
              <a:buNone/>
              <a:defRPr/>
            </a:pPr>
            <a:r>
              <a:rPr lang="ar-SA" dirty="0" smtClean="0">
                <a:cs typeface="+mj-cs"/>
              </a:rPr>
              <a:t>1- المنفعة المادية الشخصية، مثل الممتلكات المنقولة وغير المنقولة، ومزاولة الأعمال.</a:t>
            </a:r>
            <a:r>
              <a:rPr lang="ar-SA" dirty="0" smtClean="0"/>
              <a:t> ويشمل: الأراضي الزراعية الريفية- عقارات وأراضي المدن-الاستثمار الزراعي: وتشمل الماشية والمنشآت والمساكن- الممتلكات الشخصية-الاستثمارات التجارية- الاستثمار الصناعي- الفنادق والمطاعم- السيارات والآليات.</a:t>
            </a:r>
            <a:endParaRPr lang="en-US" dirty="0" smtClean="0">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وان 1"/>
          <p:cNvSpPr>
            <a:spLocks noGrp="1"/>
          </p:cNvSpPr>
          <p:nvPr>
            <p:ph type="title"/>
          </p:nvPr>
        </p:nvSpPr>
        <p:spPr/>
        <p:txBody>
          <a:bodyPr/>
          <a:lstStyle/>
          <a:p>
            <a:r>
              <a:rPr lang="ar-SA" smtClean="0"/>
              <a:t>ماهية وقيمة التعويض </a:t>
            </a:r>
          </a:p>
        </p:txBody>
      </p:sp>
      <p:sp>
        <p:nvSpPr>
          <p:cNvPr id="20483" name="عنصر نائب للمحتوى 2"/>
          <p:cNvSpPr>
            <a:spLocks noGrp="1"/>
          </p:cNvSpPr>
          <p:nvPr>
            <p:ph idx="1"/>
          </p:nvPr>
        </p:nvSpPr>
        <p:spPr/>
        <p:txBody>
          <a:bodyPr/>
          <a:lstStyle/>
          <a:p>
            <a:pPr algn="just">
              <a:buFont typeface="Arial" charset="0"/>
              <a:buNone/>
            </a:pPr>
            <a:endParaRPr lang="ar-SA" smtClean="0"/>
          </a:p>
          <a:p>
            <a:pPr algn="just">
              <a:buFont typeface="Arial" charset="0"/>
              <a:buNone/>
            </a:pPr>
            <a:endParaRPr lang="ar-SA" smtClean="0"/>
          </a:p>
          <a:p>
            <a:pPr algn="just">
              <a:buFont typeface="Arial" charset="0"/>
              <a:buNone/>
            </a:pPr>
            <a:r>
              <a:rPr lang="ar-SA" smtClean="0"/>
              <a:t>2- المنفعة المادية العامة، وتشمل: وسائل النقل كالطرق والسكك الحديدية والمطارات والموانئ-المناجم والمحاجر-الغابات-الثروة السمكية والشواطئ-المياه والبترول-الأماكن المقدسة والأوقاف.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عنوان 1"/>
          <p:cNvSpPr>
            <a:spLocks noGrp="1"/>
          </p:cNvSpPr>
          <p:nvPr>
            <p:ph type="title"/>
          </p:nvPr>
        </p:nvSpPr>
        <p:spPr/>
        <p:txBody>
          <a:bodyPr/>
          <a:lstStyle/>
          <a:p>
            <a:pPr eaLnBrk="1" hangingPunct="1"/>
            <a:r>
              <a:rPr lang="ar-SA" smtClean="0"/>
              <a:t>حقوق الفلسطينيين هي </a:t>
            </a:r>
          </a:p>
        </p:txBody>
      </p:sp>
      <p:sp>
        <p:nvSpPr>
          <p:cNvPr id="3075" name="عنصر نائب للمحتوى 2"/>
          <p:cNvSpPr>
            <a:spLocks noGrp="1"/>
          </p:cNvSpPr>
          <p:nvPr>
            <p:ph idx="1"/>
          </p:nvPr>
        </p:nvSpPr>
        <p:spPr/>
        <p:txBody>
          <a:bodyPr/>
          <a:lstStyle/>
          <a:p>
            <a:pPr algn="just" eaLnBrk="1" hangingPunct="1"/>
            <a:r>
              <a:rPr lang="ar-SY" u="sng" smtClean="0">
                <a:latin typeface="Times New Roman" pitchFamily="18" charset="0"/>
                <a:cs typeface="Times New Roman" pitchFamily="18" charset="0"/>
              </a:rPr>
              <a:t>حقوق طبيعية</a:t>
            </a:r>
            <a:r>
              <a:rPr lang="ar-SY" smtClean="0">
                <a:latin typeface="Times New Roman" pitchFamily="18" charset="0"/>
                <a:cs typeface="Times New Roman" pitchFamily="18" charset="0"/>
              </a:rPr>
              <a:t>: أي أنها حقوق منفصلة عن المكان والزمان وأن التشريعات الوضعية لا بد أن تراعيها.</a:t>
            </a:r>
          </a:p>
          <a:p>
            <a:pPr algn="just" eaLnBrk="1" hangingPunct="1"/>
            <a:endParaRPr lang="en-US" smtClean="0">
              <a:latin typeface="Times New Roman" pitchFamily="18" charset="0"/>
              <a:cs typeface="Times New Roman" pitchFamily="18" charset="0"/>
            </a:endParaRPr>
          </a:p>
          <a:p>
            <a:pPr algn="just" eaLnBrk="1" hangingPunct="1"/>
            <a:r>
              <a:rPr lang="ar-SY" u="sng" smtClean="0">
                <a:latin typeface="Times New Roman" pitchFamily="18" charset="0"/>
                <a:cs typeface="Times New Roman" pitchFamily="18" charset="0"/>
              </a:rPr>
              <a:t>هي حقوق فردية </a:t>
            </a:r>
            <a:r>
              <a:rPr lang="ar-SA" smtClean="0">
                <a:latin typeface="Times New Roman" pitchFamily="18" charset="0"/>
                <a:cs typeface="Times New Roman" pitchFamily="18" charset="0"/>
              </a:rPr>
              <a:t>:</a:t>
            </a:r>
            <a:r>
              <a:rPr lang="ar-SY" smtClean="0">
                <a:latin typeface="Times New Roman" pitchFamily="18" charset="0"/>
                <a:cs typeface="Times New Roman" pitchFamily="18" charset="0"/>
              </a:rPr>
              <a:t> ذات طابع مدني وسياسي، ذلك لأنها تحمي مصالح خاصة تتعلق بالإنسان لكونه إنسانا، ولأن هذه العودة سترتب إمكانية الممارسة السياسية</a:t>
            </a:r>
            <a:r>
              <a:rPr lang="ar-SA" smtClean="0">
                <a:latin typeface="Times New Roman" pitchFamily="18" charset="0"/>
                <a:cs typeface="Times New Roman" pitchFamily="18" charset="0"/>
              </a:rPr>
              <a:t> للأفراد</a:t>
            </a:r>
            <a:r>
              <a:rPr lang="ar-SY" smtClean="0">
                <a:latin typeface="Times New Roman" pitchFamily="18" charset="0"/>
                <a:cs typeface="Times New Roman" pitchFamily="18" charset="0"/>
              </a:rPr>
              <a:t>، والتعويض كذلك.</a:t>
            </a:r>
            <a:endParaRPr lang="en-US"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وان 1"/>
          <p:cNvSpPr>
            <a:spLocks noGrp="1"/>
          </p:cNvSpPr>
          <p:nvPr>
            <p:ph type="title"/>
          </p:nvPr>
        </p:nvSpPr>
        <p:spPr/>
        <p:txBody>
          <a:bodyPr/>
          <a:lstStyle/>
          <a:p>
            <a:r>
              <a:rPr lang="ar-SA" smtClean="0"/>
              <a:t>ماهية وقيمة التعويض </a:t>
            </a:r>
          </a:p>
        </p:txBody>
      </p:sp>
      <p:sp>
        <p:nvSpPr>
          <p:cNvPr id="3" name="عنصر نائب للمحتوى 2"/>
          <p:cNvSpPr>
            <a:spLocks noGrp="1"/>
          </p:cNvSpPr>
          <p:nvPr>
            <p:ph idx="1"/>
          </p:nvPr>
        </p:nvSpPr>
        <p:spPr>
          <a:xfrm>
            <a:off x="285750" y="1357313"/>
            <a:ext cx="8401050" cy="5214937"/>
          </a:xfrm>
        </p:spPr>
        <p:txBody>
          <a:bodyPr/>
          <a:lstStyle/>
          <a:p>
            <a:pPr algn="just">
              <a:buFont typeface="Arial" pitchFamily="34" charset="0"/>
              <a:buNone/>
              <a:defRPr/>
            </a:pPr>
            <a:endParaRPr lang="ar-SA" dirty="0" smtClean="0"/>
          </a:p>
          <a:p>
            <a:pPr algn="just">
              <a:buFont typeface="Arial" pitchFamily="34" charset="0"/>
              <a:buNone/>
              <a:defRPr/>
            </a:pPr>
            <a:endParaRPr lang="ar-SA" dirty="0" smtClean="0"/>
          </a:p>
          <a:p>
            <a:pPr algn="just">
              <a:buFont typeface="Arial" pitchFamily="34" charset="0"/>
              <a:buNone/>
              <a:defRPr/>
            </a:pPr>
            <a:r>
              <a:rPr lang="ar-SA" dirty="0" smtClean="0"/>
              <a:t>3- المنفعة المعنوية الشخصية، وتشمل : وتشمل الأمن الشخصي والشعور بالأمان، المعاناة في التشتت العائلي بسبب التشريد، القتلى والجرحى والأسرى، التعذيب، سوء المعاملة، المعاناة في الشتات والغربة.</a:t>
            </a:r>
            <a:endParaRPr lang="en-US" dirty="0" smtClean="0"/>
          </a:p>
          <a:p>
            <a:pPr algn="just">
              <a:buFont typeface="Arial" pitchFamily="34" charset="0"/>
              <a:buNone/>
              <a:defRPr/>
            </a:pPr>
            <a:endParaRPr lang="ar-SA" dirty="0" smtClean="0">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p:cNvSpPr>
            <a:spLocks noGrp="1"/>
          </p:cNvSpPr>
          <p:nvPr>
            <p:ph type="title"/>
          </p:nvPr>
        </p:nvSpPr>
        <p:spPr/>
        <p:txBody>
          <a:bodyPr/>
          <a:lstStyle/>
          <a:p>
            <a:r>
              <a:rPr lang="ar-SA" smtClean="0"/>
              <a:t>ماهية وقيمة التعويض </a:t>
            </a:r>
          </a:p>
        </p:txBody>
      </p:sp>
      <p:sp>
        <p:nvSpPr>
          <p:cNvPr id="22531" name="عنصر نائب للمحتوى 2"/>
          <p:cNvSpPr>
            <a:spLocks noGrp="1"/>
          </p:cNvSpPr>
          <p:nvPr>
            <p:ph idx="1"/>
          </p:nvPr>
        </p:nvSpPr>
        <p:spPr/>
        <p:txBody>
          <a:bodyPr/>
          <a:lstStyle/>
          <a:p>
            <a:pPr>
              <a:buFont typeface="Arial" charset="0"/>
              <a:buNone/>
            </a:pPr>
            <a:endParaRPr lang="ar-SA" smtClean="0"/>
          </a:p>
          <a:p>
            <a:pPr algn="just">
              <a:buFont typeface="Arial" charset="0"/>
              <a:buNone/>
            </a:pPr>
            <a:r>
              <a:rPr lang="ar-SA" smtClean="0"/>
              <a:t>4- المنفعة المعنوية العامة، وتشمل: وتشمل فقدان السجلات والوثائق والخرائط والمكتبات العامة ومصادر المعلومات، فقدان الجنسية والهوية الوطنية والقمع والإرهاب والتمييز العنصري، المذابح الجماعية، الحرمان من العيش على أرض الوطن، وجريمة العدوان، وجرائم الحرب والجرائم ضد الإنسانية القتل والاستعباد والترحيل والتمييز العنصري.</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p:cNvSpPr>
            <a:spLocks noGrp="1"/>
          </p:cNvSpPr>
          <p:nvPr>
            <p:ph type="title"/>
          </p:nvPr>
        </p:nvSpPr>
        <p:spPr/>
        <p:txBody>
          <a:bodyPr/>
          <a:lstStyle/>
          <a:p>
            <a:r>
              <a:rPr lang="ar-SA" smtClean="0"/>
              <a:t>قيمة التعويض </a:t>
            </a:r>
          </a:p>
        </p:txBody>
      </p:sp>
      <p:sp>
        <p:nvSpPr>
          <p:cNvPr id="23555" name="عنصر نائب للمحتوى 2"/>
          <p:cNvSpPr>
            <a:spLocks noGrp="1"/>
          </p:cNvSpPr>
          <p:nvPr>
            <p:ph idx="1"/>
          </p:nvPr>
        </p:nvSpPr>
        <p:spPr/>
        <p:txBody>
          <a:bodyPr/>
          <a:lstStyle/>
          <a:p>
            <a:pPr algn="just">
              <a:buFont typeface="Arial" charset="0"/>
              <a:buNone/>
            </a:pPr>
            <a:r>
              <a:rPr lang="ar-SA" smtClean="0"/>
              <a:t>5- التعويض عن جرائم الحرب والمعاقبة عليها.</a:t>
            </a:r>
          </a:p>
          <a:p>
            <a:pPr algn="just">
              <a:buFont typeface="Arial" charset="0"/>
              <a:buNone/>
            </a:pPr>
            <a:endParaRPr lang="ar-SA" smtClean="0"/>
          </a:p>
          <a:p>
            <a:pPr algn="just"/>
            <a:r>
              <a:rPr lang="ar-SA" smtClean="0"/>
              <a:t>لم تقدر قيمة التعويض للفلسطينيين حتى الآن.</a:t>
            </a:r>
          </a:p>
          <a:p>
            <a:pPr algn="just">
              <a:buFont typeface="Arial" charset="0"/>
              <a:buNone/>
            </a:pPr>
            <a:endParaRPr lang="ar-SA" smtClean="0"/>
          </a:p>
          <a:p>
            <a:pPr algn="just"/>
            <a:r>
              <a:rPr lang="ar-SA" smtClean="0"/>
              <a:t>لا يمكن تحديد قيمة التعويض قبل الوصول إلى اتفاق حول ما سيشمله هذا التعويض.</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وان 1"/>
          <p:cNvSpPr>
            <a:spLocks noGrp="1"/>
          </p:cNvSpPr>
          <p:nvPr>
            <p:ph type="title"/>
          </p:nvPr>
        </p:nvSpPr>
        <p:spPr/>
        <p:txBody>
          <a:bodyPr/>
          <a:lstStyle/>
          <a:p>
            <a:r>
              <a:rPr lang="ar-SA" smtClean="0"/>
              <a:t>الإبعاد هل يشكل مسألة أخرى خارج </a:t>
            </a:r>
          </a:p>
        </p:txBody>
      </p:sp>
      <p:sp>
        <p:nvSpPr>
          <p:cNvPr id="24579" name="عنصر نائب للمحتوى 2"/>
          <p:cNvSpPr>
            <a:spLocks noGrp="1"/>
          </p:cNvSpPr>
          <p:nvPr>
            <p:ph idx="1"/>
          </p:nvPr>
        </p:nvSpPr>
        <p:spPr/>
        <p:txBody>
          <a:bodyPr/>
          <a:lstStyle/>
          <a:p>
            <a:r>
              <a:rPr lang="ar-SA" smtClean="0"/>
              <a:t>هو خرق لحقوق الإنسان الأساسية.</a:t>
            </a:r>
          </a:p>
          <a:p>
            <a:endParaRPr lang="ar-SA" smtClean="0"/>
          </a:p>
          <a:p>
            <a:r>
              <a:rPr lang="ar-SA" smtClean="0"/>
              <a:t>جرم يقوم به الكيان الصهيوني وباستمرار.</a:t>
            </a:r>
          </a:p>
          <a:p>
            <a:endParaRPr lang="ar-SA" smtClean="0"/>
          </a:p>
          <a:p>
            <a:r>
              <a:rPr lang="ar-SA" smtClean="0"/>
              <a:t>شكل أخر من الأشكال التي يشملها حق العودة مع التأكيد على ضرر إضافي، يتمثل في التعويض عن جرم التهجير القسري.</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عنوان 1"/>
          <p:cNvSpPr>
            <a:spLocks noGrp="1"/>
          </p:cNvSpPr>
          <p:nvPr>
            <p:ph type="title"/>
          </p:nvPr>
        </p:nvSpPr>
        <p:spPr/>
        <p:txBody>
          <a:bodyPr/>
          <a:lstStyle/>
          <a:p>
            <a:pPr eaLnBrk="1" hangingPunct="1"/>
            <a:r>
              <a:rPr lang="ar-SY" smtClean="0"/>
              <a:t>تابع/</a:t>
            </a:r>
            <a:r>
              <a:rPr lang="ar-SA" smtClean="0"/>
              <a:t>حقوق الفلسطينيين هي </a:t>
            </a:r>
          </a:p>
        </p:txBody>
      </p:sp>
      <p:sp>
        <p:nvSpPr>
          <p:cNvPr id="4099" name="عنصر نائب للمحتوى 2"/>
          <p:cNvSpPr>
            <a:spLocks noGrp="1"/>
          </p:cNvSpPr>
          <p:nvPr>
            <p:ph idx="1"/>
          </p:nvPr>
        </p:nvSpPr>
        <p:spPr/>
        <p:txBody>
          <a:bodyPr/>
          <a:lstStyle/>
          <a:p>
            <a:pPr algn="just" eaLnBrk="1" hangingPunct="1"/>
            <a:endParaRPr lang="ar-SY" u="sng" smtClean="0">
              <a:cs typeface="Times New Roman" pitchFamily="18" charset="0"/>
            </a:endParaRPr>
          </a:p>
          <a:p>
            <a:pPr algn="just" eaLnBrk="1" hangingPunct="1"/>
            <a:r>
              <a:rPr lang="ar-SY" u="sng" smtClean="0">
                <a:cs typeface="Times New Roman" pitchFamily="18" charset="0"/>
              </a:rPr>
              <a:t>هي حق جماعي </a:t>
            </a:r>
            <a:r>
              <a:rPr lang="ar-SY" smtClean="0">
                <a:cs typeface="Times New Roman" pitchFamily="18" charset="0"/>
              </a:rPr>
              <a:t>يتحقق من خلال الممارسة الفردية التي ستسمح بتطبيق مقولة حق الشعوب في تقرير مصيرها.</a:t>
            </a:r>
            <a:r>
              <a:rPr lang="ar-SA" smtClean="0">
                <a:cs typeface="Times New Roman" pitchFamily="18" charset="0"/>
              </a:rPr>
              <a:t> </a:t>
            </a:r>
          </a:p>
          <a:p>
            <a:pPr algn="just" eaLnBrk="1" hangingPunct="1"/>
            <a:r>
              <a:rPr lang="ar-SA" smtClean="0">
                <a:cs typeface="Times New Roman" pitchFamily="18" charset="0"/>
              </a:rPr>
              <a:t>من هذه النقاط يمكن الاستنتاج مثلا أن القرار  194 يضمن حقا غير قابل للسقوط بالتقادم ولا يمكن التنازل عنه لأنه يضمن تطبيق قاعدة آمرة في القانون الدولي آلا وهي حق الشعوب في تقرير المصير، حتى لو حصل هذا التنازل من قبل الأمم المتحدة أو من ممثلي الشعب الفلسطيني</a:t>
            </a:r>
            <a:r>
              <a:rPr lang="ar-SA" smtClean="0"/>
              <a:t>.</a:t>
            </a:r>
            <a:endParaRPr lang="en-US" smtClean="0">
              <a:cs typeface="Arial" charset="0"/>
            </a:endParaRPr>
          </a:p>
          <a:p>
            <a:pPr eaLnBrk="1" hangingPunct="1"/>
            <a:endParaRPr lang="ar-SA"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p:txBody>
          <a:bodyPr/>
          <a:lstStyle/>
          <a:p>
            <a:r>
              <a:rPr lang="ar-SY" smtClean="0"/>
              <a:t>لما هي حقوق؟</a:t>
            </a:r>
            <a:endParaRPr lang="fr-FR" smtClean="0">
              <a:cs typeface="Times New Roman" pitchFamily="18" charset="0"/>
            </a:endParaRPr>
          </a:p>
        </p:txBody>
      </p:sp>
      <p:sp>
        <p:nvSpPr>
          <p:cNvPr id="5123" name="Rectangle 3"/>
          <p:cNvSpPr>
            <a:spLocks noGrp="1"/>
          </p:cNvSpPr>
          <p:nvPr>
            <p:ph type="body" idx="1"/>
          </p:nvPr>
        </p:nvSpPr>
        <p:spPr>
          <a:xfrm>
            <a:off x="214313" y="1268413"/>
            <a:ext cx="8715375" cy="5303837"/>
          </a:xfrm>
        </p:spPr>
        <p:txBody>
          <a:bodyPr/>
          <a:lstStyle/>
          <a:p>
            <a:pPr algn="just"/>
            <a:r>
              <a:rPr lang="ar-SY" smtClean="0"/>
              <a:t>لأن وطن اليهود المزعوم قائم على حق منح بصورة غير شرعية:  وعد بلفور.</a:t>
            </a:r>
          </a:p>
          <a:p>
            <a:pPr algn="just"/>
            <a:r>
              <a:rPr lang="ar-SA" smtClean="0">
                <a:cs typeface="Times New Roman" pitchFamily="18" charset="0"/>
              </a:rPr>
              <a:t>رؤية قانونية حول وعد بلفور</a:t>
            </a:r>
            <a:r>
              <a:rPr lang="ar-SY" smtClean="0">
                <a:cs typeface="Times New Roman" pitchFamily="18" charset="0"/>
              </a:rPr>
              <a:t>:</a:t>
            </a:r>
          </a:p>
          <a:p>
            <a:pPr algn="just">
              <a:buFont typeface="Arial" charset="0"/>
              <a:buNone/>
            </a:pPr>
            <a:r>
              <a:rPr lang="ar-SY" smtClean="0">
                <a:cs typeface="Times New Roman" pitchFamily="18" charset="0"/>
              </a:rPr>
              <a:t>1- هو تصريح صادر عن وزير خارجية</a:t>
            </a:r>
            <a:r>
              <a:rPr lang="ar-SA" smtClean="0">
                <a:cs typeface="Times New Roman" pitchFamily="18" charset="0"/>
              </a:rPr>
              <a:t> </a:t>
            </a:r>
            <a:r>
              <a:rPr lang="ar-SY" smtClean="0">
                <a:cs typeface="Times New Roman" pitchFamily="18" charset="0"/>
              </a:rPr>
              <a:t>و</a:t>
            </a:r>
            <a:r>
              <a:rPr lang="ar-SA" smtClean="0">
                <a:cs typeface="Times New Roman" pitchFamily="18" charset="0"/>
              </a:rPr>
              <a:t>التصريح ليس معاهدة وليس لهذه الرسالة أية قيمة قانونية</a:t>
            </a:r>
            <a:r>
              <a:rPr lang="ar-SY" smtClean="0"/>
              <a:t>.</a:t>
            </a:r>
          </a:p>
          <a:p>
            <a:pPr algn="just">
              <a:buFont typeface="Arial" charset="0"/>
              <a:buNone/>
            </a:pPr>
            <a:r>
              <a:rPr lang="ar-SY" smtClean="0"/>
              <a:t>2- </a:t>
            </a:r>
            <a:r>
              <a:rPr lang="ar-SA" smtClean="0">
                <a:cs typeface="Times New Roman" pitchFamily="18" charset="0"/>
              </a:rPr>
              <a:t>وعد بلفور تنعدم فيه الأهلية القانونية فطرف "التعاقد" مع بريطانيا في هذا الوعد هو شخص أو أشخاص و ليس دول</a:t>
            </a:r>
            <a:r>
              <a:rPr lang="ar-SY" smtClean="0">
                <a:cs typeface="Times New Roman" pitchFamily="18" charset="0"/>
              </a:rPr>
              <a:t>ة (روتشيلد).</a:t>
            </a:r>
            <a:r>
              <a:rPr lang="en-US" smtClean="0">
                <a:cs typeface="Arial" charset="0"/>
              </a:rPr>
              <a:t> </a:t>
            </a:r>
          </a:p>
          <a:p>
            <a:pPr algn="just">
              <a:buFont typeface="Arial" charset="0"/>
              <a:buNone/>
            </a:pPr>
            <a:r>
              <a:rPr lang="ar-SY" smtClean="0"/>
              <a:t>3- </a:t>
            </a:r>
            <a:r>
              <a:rPr lang="ar-SA" smtClean="0"/>
              <a:t>وعد بلفور باطل لعدم شرعية مضمونه </a:t>
            </a:r>
            <a:r>
              <a:rPr lang="ar-SY" smtClean="0"/>
              <a:t>لأنه يقوم على طرد شعب من أرضه وإحلال شعب أخر محله.</a:t>
            </a:r>
            <a:endParaRPr lang="fr-FR" smtClean="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p:cNvSpPr>
            <a:spLocks noGrp="1"/>
          </p:cNvSpPr>
          <p:nvPr>
            <p:ph type="title"/>
          </p:nvPr>
        </p:nvSpPr>
        <p:spPr/>
        <p:txBody>
          <a:bodyPr/>
          <a:lstStyle/>
          <a:p>
            <a:pPr eaLnBrk="1" hangingPunct="1"/>
            <a:r>
              <a:rPr lang="ar-SA" smtClean="0"/>
              <a:t>حق تقرير المصير</a:t>
            </a:r>
          </a:p>
        </p:txBody>
      </p:sp>
      <p:sp>
        <p:nvSpPr>
          <p:cNvPr id="6147" name="عنصر نائب للمحتوى 2"/>
          <p:cNvSpPr>
            <a:spLocks noGrp="1"/>
          </p:cNvSpPr>
          <p:nvPr>
            <p:ph idx="1"/>
          </p:nvPr>
        </p:nvSpPr>
        <p:spPr/>
        <p:txBody>
          <a:bodyPr/>
          <a:lstStyle/>
          <a:p>
            <a:pPr algn="just" eaLnBrk="1" hangingPunct="1"/>
            <a:r>
              <a:rPr lang="ar-SA" smtClean="0">
                <a:cs typeface="Times New Roman" pitchFamily="18" charset="0"/>
              </a:rPr>
              <a:t>أيدت الأمم المتحدة حق تقرير المصير ، إذ نص ميثاقها في المادة 1 (2) على "تطوير العلاقات الودية بين الشعوب، المبنية على احترام مبدأ الحقوق المتساوية وحق تقرير المصير لكل الناس". وأيدت منظمة المؤتمر الإسلامي هذا الحق وكذلك جامعة الدول العربية.</a:t>
            </a:r>
            <a:endParaRPr lang="ar-SY" smtClean="0">
              <a:cs typeface="Times New Roman" pitchFamily="18" charset="0"/>
            </a:endParaRPr>
          </a:p>
          <a:p>
            <a:pPr algn="just" eaLnBrk="1" hangingPunct="1"/>
            <a:endParaRPr lang="ar-SA" smtClean="0">
              <a:cs typeface="Times New Roman" pitchFamily="18" charset="0"/>
            </a:endParaRPr>
          </a:p>
          <a:p>
            <a:pPr algn="just" eaLnBrk="1" hangingPunct="1"/>
            <a:r>
              <a:rPr lang="ar-SA" smtClean="0">
                <a:cs typeface="Times New Roman" pitchFamily="18" charset="0"/>
              </a:rPr>
              <a:t>أصدرت الأمم المتحدة عشرات القرارات التي تؤكد على وجود حق تقرير المصير وضرورة التقيد به.</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وان 1"/>
          <p:cNvSpPr>
            <a:spLocks noGrp="1"/>
          </p:cNvSpPr>
          <p:nvPr>
            <p:ph type="title"/>
          </p:nvPr>
        </p:nvSpPr>
        <p:spPr/>
        <p:txBody>
          <a:bodyPr/>
          <a:lstStyle/>
          <a:p>
            <a:pPr eaLnBrk="1" hangingPunct="1"/>
            <a:r>
              <a:rPr lang="ar-SA" smtClean="0"/>
              <a:t>حق الفلسطينيين في تقرير مصيرهم في الأمم المتحدة</a:t>
            </a:r>
          </a:p>
        </p:txBody>
      </p:sp>
      <p:sp>
        <p:nvSpPr>
          <p:cNvPr id="7171" name="عنصر نائب للمحتوى 2"/>
          <p:cNvSpPr>
            <a:spLocks noGrp="1"/>
          </p:cNvSpPr>
          <p:nvPr>
            <p:ph idx="1"/>
          </p:nvPr>
        </p:nvSpPr>
        <p:spPr>
          <a:xfrm>
            <a:off x="357188" y="1600200"/>
            <a:ext cx="8643937" cy="4525963"/>
          </a:xfrm>
        </p:spPr>
        <p:txBody>
          <a:bodyPr/>
          <a:lstStyle/>
          <a:p>
            <a:pPr eaLnBrk="1" hangingPunct="1"/>
            <a:endParaRPr lang="ar-SA" smtClean="0">
              <a:cs typeface="Times New Roman" pitchFamily="18" charset="0"/>
            </a:endParaRPr>
          </a:p>
          <a:p>
            <a:pPr algn="just" eaLnBrk="1" hangingPunct="1"/>
            <a:r>
              <a:rPr lang="ar-SA" smtClean="0">
                <a:cs typeface="Times New Roman" pitchFamily="18" charset="0"/>
              </a:rPr>
              <a:t>تبنت الجمعية العامة للأمم المتحدة عدداً كبيراً من القرارات المتعلقة بحق الشعب الفلسطيني في تقرير مصيره إعمالاً لممارسة الشعب الفلسطيني لحقوقه غير القابلة للتصرف.</a:t>
            </a:r>
          </a:p>
          <a:p>
            <a:pPr algn="just" eaLnBrk="1" hangingPunct="1">
              <a:buFont typeface="Arial" charset="0"/>
              <a:buNone/>
            </a:pPr>
            <a:endParaRPr lang="ar-SA" smtClean="0">
              <a:cs typeface="Times New Roman" pitchFamily="18" charset="0"/>
            </a:endParaRPr>
          </a:p>
          <a:p>
            <a:pPr algn="just" eaLnBrk="1" hangingPunct="1"/>
            <a:r>
              <a:rPr lang="ar-SA" smtClean="0">
                <a:cs typeface="Times New Roman" pitchFamily="18" charset="0"/>
              </a:rPr>
              <a:t> غيرت الجمعية العامة للأمم المتحدة من خطابها المتعلق بحقوق الفلسطينيين في فترة ما بعد حرب  1967، حيث أصبحت قراراتها تتحدث عن الحقوق الجماعية للشعب الفلسطيني بعد أن كانت تؤكد حق الفلسطينيين كأفراد.</a:t>
            </a:r>
            <a:endParaRPr lang="en-US" smtClean="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عنوان 1"/>
          <p:cNvSpPr>
            <a:spLocks noGrp="1"/>
          </p:cNvSpPr>
          <p:nvPr>
            <p:ph type="title"/>
          </p:nvPr>
        </p:nvSpPr>
        <p:spPr/>
        <p:txBody>
          <a:bodyPr/>
          <a:lstStyle/>
          <a:p>
            <a:pPr eaLnBrk="1" hangingPunct="1"/>
            <a:r>
              <a:rPr lang="ar-SA" smtClean="0"/>
              <a:t>تابع حق الفلسطينيين في تقرير مصيرهم </a:t>
            </a:r>
          </a:p>
        </p:txBody>
      </p:sp>
      <p:sp>
        <p:nvSpPr>
          <p:cNvPr id="8195" name="عنصر نائب للمحتوى 2"/>
          <p:cNvSpPr>
            <a:spLocks noGrp="1"/>
          </p:cNvSpPr>
          <p:nvPr>
            <p:ph idx="1"/>
          </p:nvPr>
        </p:nvSpPr>
        <p:spPr/>
        <p:txBody>
          <a:bodyPr/>
          <a:lstStyle/>
          <a:p>
            <a:pPr algn="just" eaLnBrk="1" hangingPunct="1"/>
            <a:r>
              <a:rPr lang="ar-SA" smtClean="0">
                <a:cs typeface="Times New Roman" pitchFamily="18" charset="0"/>
              </a:rPr>
              <a:t>وبناءً على توصية اللجنة المعنية بممارسة الشعب الفلسطيني لحقوقه غير القابلة للتصرف تتخذ الجمعية العامة دورياً قراراً ( دون الإحالة على لجنة رئيسية)  تطالب فيه الأمين العـام للأمـم المـتحـدة ولجنة التوفيق التابعة للأمم المتحدة والخاصة بفلسطين المنشأة بموجب قرار الجمعية العامة  194 لعام 1949 وهيئات أخرى ذات صلة بالقضية الفلسطينية التعاون مع لجنة ممارسة الشعب الفلسطيني لحقوقه غير القابلة للتصرف من أجل التوصل إلى هذه الممارسة.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وان 1"/>
          <p:cNvSpPr>
            <a:spLocks noGrp="1"/>
          </p:cNvSpPr>
          <p:nvPr>
            <p:ph type="title"/>
          </p:nvPr>
        </p:nvSpPr>
        <p:spPr/>
        <p:txBody>
          <a:bodyPr/>
          <a:lstStyle/>
          <a:p>
            <a:pPr eaLnBrk="1" hangingPunct="1"/>
            <a:r>
              <a:rPr lang="ar-SA" smtClean="0"/>
              <a:t>القرار 2672 تاريخ 1970/12/8</a:t>
            </a:r>
          </a:p>
        </p:txBody>
      </p:sp>
      <p:sp>
        <p:nvSpPr>
          <p:cNvPr id="9219" name="عنصر نائب للمحتوى 2"/>
          <p:cNvSpPr>
            <a:spLocks noGrp="1"/>
          </p:cNvSpPr>
          <p:nvPr>
            <p:ph idx="1"/>
          </p:nvPr>
        </p:nvSpPr>
        <p:spPr>
          <a:xfrm>
            <a:off x="214313" y="1600200"/>
            <a:ext cx="8643937" cy="4972050"/>
          </a:xfrm>
        </p:spPr>
        <p:txBody>
          <a:bodyPr/>
          <a:lstStyle/>
          <a:p>
            <a:pPr algn="just" eaLnBrk="1" hangingPunct="1"/>
            <a:r>
              <a:rPr lang="ar-SA" smtClean="0">
                <a:cs typeface="Times New Roman" pitchFamily="18" charset="0"/>
              </a:rPr>
              <a:t>في فقرته ج اعترف هذا القرار للشعب الفلسطيني (بالتساوي في الحقوق مع الشعوب الأخرى وبحق تقرير المصير، وفقا لميثاق المم المتحدة).ولا زالت الجمعية حتى تاريخه تؤكد على الحق.</a:t>
            </a:r>
          </a:p>
          <a:p>
            <a:pPr algn="just" eaLnBrk="1" hangingPunct="1"/>
            <a:r>
              <a:rPr lang="ar-SA" smtClean="0">
                <a:cs typeface="Times New Roman" pitchFamily="18" charset="0"/>
              </a:rPr>
              <a:t>تقرير المصير يفتح الباب لكل الوسائل التي تؤدي إلى تحقيق هذا الحق سواء كانت المقاومة مسلحة أو بأي وسيلة مشروعة أخرى.</a:t>
            </a:r>
          </a:p>
          <a:p>
            <a:pPr algn="just" eaLnBrk="1" hangingPunct="1"/>
            <a:r>
              <a:rPr lang="ar-SA" smtClean="0">
                <a:cs typeface="Times New Roman" pitchFamily="18" charset="0"/>
              </a:rPr>
              <a:t>يهدف تقرير المصير إلى الوصول إلى حقين أساسيين:</a:t>
            </a:r>
          </a:p>
          <a:p>
            <a:pPr algn="just" eaLnBrk="1" hangingPunct="1">
              <a:buFont typeface="Arial" charset="0"/>
              <a:buAutoNum type="arabicParenR"/>
            </a:pPr>
            <a:r>
              <a:rPr lang="ar-SA" smtClean="0">
                <a:cs typeface="Times New Roman" pitchFamily="18" charset="0"/>
              </a:rPr>
              <a:t>حق العودة             </a:t>
            </a:r>
          </a:p>
          <a:p>
            <a:pPr algn="just" eaLnBrk="1" hangingPunct="1">
              <a:buFont typeface="Arial" charset="0"/>
              <a:buAutoNum type="arabicParenR"/>
            </a:pPr>
            <a:r>
              <a:rPr lang="ar-SA" smtClean="0">
                <a:cs typeface="Times New Roman" pitchFamily="18" charset="0"/>
              </a:rPr>
              <a:t>التعويض</a:t>
            </a:r>
            <a:r>
              <a:rPr lang="ar-SA"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p:cNvSpPr>
            <a:spLocks noGrp="1"/>
          </p:cNvSpPr>
          <p:nvPr>
            <p:ph type="title"/>
          </p:nvPr>
        </p:nvSpPr>
        <p:spPr/>
        <p:txBody>
          <a:bodyPr/>
          <a:lstStyle/>
          <a:p>
            <a:r>
              <a:rPr lang="ar-SA" smtClean="0"/>
              <a:t>المسؤولية الدولية عن واقعة اللجوء </a:t>
            </a:r>
          </a:p>
        </p:txBody>
      </p:sp>
      <p:sp>
        <p:nvSpPr>
          <p:cNvPr id="10243" name="عنصر نائب للمحتوى 2"/>
          <p:cNvSpPr>
            <a:spLocks noGrp="1"/>
          </p:cNvSpPr>
          <p:nvPr>
            <p:ph idx="1"/>
          </p:nvPr>
        </p:nvSpPr>
        <p:spPr>
          <a:xfrm>
            <a:off x="457200" y="1196975"/>
            <a:ext cx="8229600" cy="5327650"/>
          </a:xfrm>
        </p:spPr>
        <p:txBody>
          <a:bodyPr/>
          <a:lstStyle/>
          <a:p>
            <a:pPr algn="just"/>
            <a:r>
              <a:rPr lang="ar-SA" smtClean="0">
                <a:cs typeface="Times New Roman" pitchFamily="18" charset="0"/>
              </a:rPr>
              <a:t>يرى الطرف الإسرائيلي أن لا علاقة له بفعل اللجوء</a:t>
            </a:r>
            <a:r>
              <a:rPr lang="ar-SY" smtClean="0">
                <a:cs typeface="Times New Roman" pitchFamily="18" charset="0"/>
              </a:rPr>
              <a:t>، وهو </a:t>
            </a:r>
            <a:r>
              <a:rPr lang="ar-SA" smtClean="0">
                <a:cs typeface="Times New Roman" pitchFamily="18" charset="0"/>
              </a:rPr>
              <a:t>غير مسئول </a:t>
            </a:r>
            <a:r>
              <a:rPr lang="ar-SY" smtClean="0">
                <a:cs typeface="Times New Roman" pitchFamily="18" charset="0"/>
              </a:rPr>
              <a:t>لا </a:t>
            </a:r>
            <a:r>
              <a:rPr lang="ar-SA" smtClean="0">
                <a:cs typeface="Times New Roman" pitchFamily="18" charset="0"/>
              </a:rPr>
              <a:t>قانونياً و</a:t>
            </a:r>
            <a:r>
              <a:rPr lang="ar-SY" smtClean="0">
                <a:cs typeface="Times New Roman" pitchFamily="18" charset="0"/>
              </a:rPr>
              <a:t>لا </a:t>
            </a:r>
            <a:r>
              <a:rPr lang="ar-SA" smtClean="0">
                <a:cs typeface="Times New Roman" pitchFamily="18" charset="0"/>
              </a:rPr>
              <a:t>تاريخياً</a:t>
            </a:r>
            <a:r>
              <a:rPr lang="ar-SY" smtClean="0">
                <a:cs typeface="Times New Roman" pitchFamily="18" charset="0"/>
              </a:rPr>
              <a:t>،</a:t>
            </a:r>
            <a:r>
              <a:rPr lang="ar-SA" smtClean="0">
                <a:cs typeface="Times New Roman" pitchFamily="18" charset="0"/>
              </a:rPr>
              <a:t> وأن العرب هاجروا إلى أراض أخرى، </a:t>
            </a:r>
            <a:r>
              <a:rPr lang="ar-SY" smtClean="0">
                <a:cs typeface="Times New Roman" pitchFamily="18" charset="0"/>
              </a:rPr>
              <a:t>مستجيبين</a:t>
            </a:r>
            <a:r>
              <a:rPr lang="ar-SA" smtClean="0">
                <a:cs typeface="Times New Roman" pitchFamily="18" charset="0"/>
              </a:rPr>
              <a:t> إلى قادتهم والى أوامر بثتها الإذاعات العربية بضرورة الرحيل عن فلسطين</a:t>
            </a:r>
            <a:r>
              <a:rPr lang="ar-SY" smtClean="0">
                <a:cs typeface="Times New Roman" pitchFamily="18" charset="0"/>
              </a:rPr>
              <a:t>، </a:t>
            </a:r>
            <a:r>
              <a:rPr lang="ar-SA" smtClean="0">
                <a:cs typeface="Times New Roman" pitchFamily="18" charset="0"/>
              </a:rPr>
              <a:t>مما يعني عدم تحمله لأي مسؤولية في هذا الإطار. </a:t>
            </a:r>
          </a:p>
          <a:p>
            <a:pPr algn="just"/>
            <a:r>
              <a:rPr lang="ar-SA" smtClean="0">
                <a:cs typeface="Times New Roman" pitchFamily="18" charset="0"/>
              </a:rPr>
              <a:t>بينما يرى الفلسطينيون أنه كان هناك فعل متعمد لتهجير الفلسطينيين وطردهم من أرضهم. مما قد يرقى بهذا الفعل وهذه السياسة إلى مصاف الجريمة الدولية، ويستدل هؤلاء على قولهم هذا من منع الكيان الصهيوني للفلسطينيين من ممارسة حق العودة.</a:t>
            </a:r>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1261</Words>
  <Application>Microsoft Office PowerPoint</Application>
  <PresentationFormat>عرض على الشاشة (3:4)‏</PresentationFormat>
  <Paragraphs>96</Paragraphs>
  <Slides>23</Slides>
  <Notes>0</Notes>
  <HiddenSlides>0</HiddenSlides>
  <MMClips>0</MMClips>
  <ScaleCrop>false</ScaleCrop>
  <HeadingPairs>
    <vt:vector size="6" baseType="variant">
      <vt:variant>
        <vt:lpstr>الخطوط المستخدمة</vt:lpstr>
      </vt:variant>
      <vt:variant>
        <vt:i4>3</vt:i4>
      </vt:variant>
      <vt:variant>
        <vt:lpstr>سمة</vt:lpstr>
      </vt:variant>
      <vt:variant>
        <vt:i4>1</vt:i4>
      </vt:variant>
      <vt:variant>
        <vt:lpstr>عناوين الشرائح</vt:lpstr>
      </vt:variant>
      <vt:variant>
        <vt:i4>23</vt:i4>
      </vt:variant>
    </vt:vector>
  </HeadingPairs>
  <TitlesOfParts>
    <vt:vector size="27" baseType="lpstr">
      <vt:lpstr>Arial</vt:lpstr>
      <vt:lpstr>Calibri</vt:lpstr>
      <vt:lpstr>Times New Roman</vt:lpstr>
      <vt:lpstr>سمة Office</vt:lpstr>
      <vt:lpstr>طبيعة حقوق اللاجئين الفلسطينيين</vt:lpstr>
      <vt:lpstr>حقوق الفلسطينيين هي </vt:lpstr>
      <vt:lpstr>تابع/حقوق الفلسطينيين هي </vt:lpstr>
      <vt:lpstr>لما هي حقوق؟</vt:lpstr>
      <vt:lpstr>حق تقرير المصير</vt:lpstr>
      <vt:lpstr>حق الفلسطينيين في تقرير مصيرهم في الأمم المتحدة</vt:lpstr>
      <vt:lpstr>تابع حق الفلسطينيين في تقرير مصيرهم </vt:lpstr>
      <vt:lpstr>القرار 2672 تاريخ 1970/12/8</vt:lpstr>
      <vt:lpstr>المسؤولية الدولية عن واقعة اللجوء </vt:lpstr>
      <vt:lpstr>المسؤولية الدولية عن التقصير في حماية اللاجئين الفلسطينيين </vt:lpstr>
      <vt:lpstr>المسؤولية الدولية عن التقصير في حماية اللاجئين الفلسطينيين</vt:lpstr>
      <vt:lpstr>حق العودة</vt:lpstr>
      <vt:lpstr>الحجج الإسرائيلية لرفض حق العودة</vt:lpstr>
      <vt:lpstr>الحجج الإسرائيلية/تابع</vt:lpstr>
      <vt:lpstr>حق العودة في اتفاقيات أوسلو</vt:lpstr>
      <vt:lpstr>حق التعويض</vt:lpstr>
      <vt:lpstr>معنى التعويض</vt:lpstr>
      <vt:lpstr>ماهية وقيمة التعويض </vt:lpstr>
      <vt:lpstr>ماهية وقيمة التعويض </vt:lpstr>
      <vt:lpstr>ماهية وقيمة التعويض </vt:lpstr>
      <vt:lpstr>ماهية وقيمة التعويض </vt:lpstr>
      <vt:lpstr>قيمة التعويض </vt:lpstr>
      <vt:lpstr>الإبعاد هل يشكل مسألة أخرى خارج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طبيعة حقوق اللاجئين الفلسطينيين</dc:title>
  <dc:creator>ASUS</dc:creator>
  <cp:lastModifiedBy>it</cp:lastModifiedBy>
  <cp:revision>36</cp:revision>
  <dcterms:created xsi:type="dcterms:W3CDTF">2011-10-19T13:32:05Z</dcterms:created>
  <dcterms:modified xsi:type="dcterms:W3CDTF">2018-12-20T06:15:28Z</dcterms:modified>
</cp:coreProperties>
</file>