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74" r:id="rId5"/>
    <p:sldId id="272" r:id="rId6"/>
    <p:sldId id="260" r:id="rId7"/>
    <p:sldId id="261" r:id="rId8"/>
    <p:sldId id="285" r:id="rId9"/>
    <p:sldId id="278" r:id="rId10"/>
    <p:sldId id="279" r:id="rId11"/>
    <p:sldId id="280" r:id="rId12"/>
    <p:sldId id="281" r:id="rId13"/>
    <p:sldId id="282" r:id="rId14"/>
    <p:sldId id="283" r:id="rId15"/>
    <p:sldId id="284" r:id="rId16"/>
    <p:sldId id="286" r:id="rId17"/>
    <p:sldId id="273" r:id="rId18"/>
    <p:sldId id="275" r:id="rId19"/>
    <p:sldId id="276" r:id="rId20"/>
    <p:sldId id="277" r:id="rId21"/>
    <p:sldId id="271" r:id="rId22"/>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562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p:scale>
          <a:sx n="66" d="100"/>
          <a:sy n="66" d="100"/>
        </p:scale>
        <p:origin x="-1506"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18/07/1439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18/07/1439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18/07/1439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18/07/1439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18/07/1439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18/07/1439</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pPr/>
              <a:t>18/07/1439</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pPr/>
              <a:t>18/07/1439</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pPr/>
              <a:t>18/07/1439</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18/07/1439</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18/07/1439</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5000"/>
            <a:lum/>
          </a:blip>
          <a:srcRect/>
          <a:stretch>
            <a:fillRect l="-22000" r="-22000"/>
          </a:stretch>
        </a:blipFill>
        <a:effectLst/>
      </p:bgPr>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pPr/>
              <a:t>18/07/1439</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endParaRPr lang="ar-AE"/>
          </a:p>
        </p:txBody>
      </p:sp>
      <p:sp>
        <p:nvSpPr>
          <p:cNvPr id="3" name="عنوان فرعي 2"/>
          <p:cNvSpPr>
            <a:spLocks noGrp="1"/>
          </p:cNvSpPr>
          <p:nvPr>
            <p:ph type="subTitle" idx="1"/>
          </p:nvPr>
        </p:nvSpPr>
        <p:spPr/>
        <p:txBody>
          <a:bodyPr/>
          <a:lstStyle/>
          <a:p>
            <a:endParaRPr lang="ar-AE"/>
          </a:p>
        </p:txBody>
      </p:sp>
      <p:pic>
        <p:nvPicPr>
          <p:cNvPr id="4" name="صورة 3" descr="28535432_1687033618056474_248912957_n.jpg"/>
          <p:cNvPicPr>
            <a:picLocks noChangeAspect="1"/>
          </p:cNvPicPr>
          <p:nvPr/>
        </p:nvPicPr>
        <p:blipFill>
          <a:blip r:embed="rId2"/>
          <a:stretch>
            <a:fillRect/>
          </a:stretch>
        </p:blipFill>
        <p:spPr>
          <a:xfrm>
            <a:off x="1" y="0"/>
            <a:ext cx="9144000" cy="6858000"/>
          </a:xfrm>
          <a:prstGeom prst="rect">
            <a:avLst/>
          </a:prstGeom>
        </p:spPr>
      </p:pic>
      <p:sp>
        <p:nvSpPr>
          <p:cNvPr id="5" name="مستطيل 4" descr="ثقلاثقن&#10;&#10;"/>
          <p:cNvSpPr/>
          <p:nvPr/>
        </p:nvSpPr>
        <p:spPr>
          <a:xfrm>
            <a:off x="-399603" y="-171400"/>
            <a:ext cx="9286908" cy="6858000"/>
          </a:xfrm>
          <a:prstGeom prst="rect">
            <a:avLst/>
          </a:prstGeom>
          <a:solidFill>
            <a:schemeClr val="bg1">
              <a:alpha val="92000"/>
            </a:schemeClr>
          </a:solidFill>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lnSpc>
                <a:spcPct val="150000"/>
              </a:lnSpc>
            </a:pPr>
            <a:r>
              <a:rPr lang="ar-AE" sz="5400" b="1" dirty="0" smtClean="0">
                <a:solidFill>
                  <a:srgbClr val="FF0000"/>
                </a:solidFill>
                <a:latin typeface="Simplified Arabic" pitchFamily="18" charset="-78"/>
                <a:cs typeface="Simplified Arabic" pitchFamily="18" charset="-78"/>
              </a:rPr>
              <a:t>ضمانات حقوق الاسرى والمعتقلين الفلسطينيين في المواثيق الدولية</a:t>
            </a:r>
          </a:p>
          <a:p>
            <a:pPr algn="ctr">
              <a:lnSpc>
                <a:spcPct val="150000"/>
              </a:lnSpc>
            </a:pPr>
            <a:r>
              <a:rPr lang="ar-AE" sz="5400" b="1" dirty="0" smtClean="0">
                <a:solidFill>
                  <a:schemeClr val="tx1"/>
                </a:solidFill>
                <a:latin typeface="Simplified Arabic" pitchFamily="18" charset="-78"/>
                <a:cs typeface="Simplified Arabic" pitchFamily="18" charset="-78"/>
              </a:rPr>
              <a:t>المحامي بهجت الحلو</a:t>
            </a:r>
          </a:p>
        </p:txBody>
      </p:sp>
    </p:spTree>
  </p:cSld>
  <p:clrMapOvr>
    <a:masterClrMapping/>
  </p:clrMapOvr>
  <p:transition>
    <p:spli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AE" b="1" dirty="0">
                <a:solidFill>
                  <a:srgbClr val="FF0000"/>
                </a:solidFill>
              </a:rPr>
              <a:t>الاعتقال الإداري والحق في </a:t>
            </a:r>
            <a:r>
              <a:rPr lang="ar-AE" b="1" dirty="0" smtClean="0">
                <a:solidFill>
                  <a:srgbClr val="FF0000"/>
                </a:solidFill>
              </a:rPr>
              <a:t>ضمان</a:t>
            </a:r>
            <a:br>
              <a:rPr lang="ar-AE" b="1" dirty="0" smtClean="0">
                <a:solidFill>
                  <a:srgbClr val="FF0000"/>
                </a:solidFill>
              </a:rPr>
            </a:br>
            <a:r>
              <a:rPr lang="ar-AE" b="1" dirty="0" smtClean="0">
                <a:solidFill>
                  <a:srgbClr val="FF0000"/>
                </a:solidFill>
              </a:rPr>
              <a:t> </a:t>
            </a:r>
            <a:r>
              <a:rPr lang="ar-AE" b="1" dirty="0">
                <a:solidFill>
                  <a:srgbClr val="FF0000"/>
                </a:solidFill>
              </a:rPr>
              <a:t>إجراء محاكمة </a:t>
            </a:r>
            <a:r>
              <a:rPr lang="ar-AE" b="1" dirty="0" smtClean="0">
                <a:solidFill>
                  <a:srgbClr val="FF0000"/>
                </a:solidFill>
              </a:rPr>
              <a:t>عادلة</a:t>
            </a:r>
            <a:endParaRPr lang="ar-AE" b="1" dirty="0">
              <a:solidFill>
                <a:srgbClr val="FF0000"/>
              </a:solidFill>
            </a:endParaRPr>
          </a:p>
        </p:txBody>
      </p:sp>
      <p:sp>
        <p:nvSpPr>
          <p:cNvPr id="3" name="عنصر نائب للمحتوى 2"/>
          <p:cNvSpPr>
            <a:spLocks noGrp="1"/>
          </p:cNvSpPr>
          <p:nvPr>
            <p:ph idx="1"/>
          </p:nvPr>
        </p:nvSpPr>
        <p:spPr/>
        <p:txBody>
          <a:bodyPr>
            <a:normAutofit/>
          </a:bodyPr>
          <a:lstStyle/>
          <a:p>
            <a:pPr marL="0" indent="0" algn="just">
              <a:buNone/>
            </a:pPr>
            <a:r>
              <a:rPr lang="ar-AE" sz="2800" b="1" dirty="0" smtClean="0"/>
              <a:t>1-</a:t>
            </a:r>
            <a:r>
              <a:rPr lang="ar-AE" sz="2800" dirty="0" smtClean="0"/>
              <a:t> </a:t>
            </a:r>
            <a:r>
              <a:rPr lang="ar-AE" sz="2400" dirty="0"/>
              <a:t>ي</a:t>
            </a:r>
            <a:r>
              <a:rPr lang="ar-AE" sz="2400" dirty="0" smtClean="0"/>
              <a:t>عتبر </a:t>
            </a:r>
            <a:r>
              <a:rPr lang="ar-AE" sz="2400" dirty="0"/>
              <a:t>مخالفة </a:t>
            </a:r>
            <a:r>
              <a:rPr lang="ar-AE" sz="2400" dirty="0" smtClean="0"/>
              <a:t>للإعلان </a:t>
            </a:r>
            <a:r>
              <a:rPr lang="ar-AE" sz="2400" dirty="0"/>
              <a:t>العالمي لحقوق الإنسان 1948م، </a:t>
            </a:r>
            <a:r>
              <a:rPr lang="ar-AE" sz="2400" dirty="0" smtClean="0"/>
              <a:t>والذي نص </a:t>
            </a:r>
            <a:r>
              <a:rPr lang="ar-AE" sz="2400" dirty="0"/>
              <a:t>على أن: "كل شخص متهم بجريمة يعتبر بريئاً إلى أن يثبت ارتكابه لها قانوناً في محاكمة علنية، تكون قد وفرت له فيها جميع الضمانات اللازمة للدفاع عن </a:t>
            </a:r>
            <a:r>
              <a:rPr lang="ar-AE" sz="2400" dirty="0" smtClean="0"/>
              <a:t>نفسه.</a:t>
            </a:r>
          </a:p>
          <a:p>
            <a:pPr marL="0" indent="0" algn="just">
              <a:buNone/>
            </a:pPr>
            <a:endParaRPr lang="ar-AE" sz="2400" dirty="0" smtClean="0"/>
          </a:p>
          <a:p>
            <a:pPr marL="0" indent="0" algn="just">
              <a:buNone/>
            </a:pPr>
            <a:r>
              <a:rPr lang="ar-AE" sz="2400" b="1" dirty="0" smtClean="0"/>
              <a:t>2-</a:t>
            </a:r>
            <a:r>
              <a:rPr lang="ar-AE" sz="2400" dirty="0" smtClean="0"/>
              <a:t> </a:t>
            </a:r>
            <a:r>
              <a:rPr lang="ar-AE" sz="2400" dirty="0"/>
              <a:t>ي</a:t>
            </a:r>
            <a:r>
              <a:rPr lang="ar-SA" sz="2400" dirty="0" smtClean="0"/>
              <a:t>شكل </a:t>
            </a:r>
            <a:r>
              <a:rPr lang="ar-SA" sz="2400" dirty="0"/>
              <a:t>انتهاكاً جسيماً </a:t>
            </a:r>
            <a:r>
              <a:rPr lang="ar-AE" sz="2400" dirty="0"/>
              <a:t>ل</a:t>
            </a:r>
            <a:r>
              <a:rPr lang="ar-SA" sz="2400" dirty="0" smtClean="0"/>
              <a:t>لعهد </a:t>
            </a:r>
            <a:r>
              <a:rPr lang="ar-SA" sz="2400" dirty="0"/>
              <a:t>الدولي الخاص بالحقوق المدنية والسياسية </a:t>
            </a:r>
            <a:r>
              <a:rPr lang="ar-SA" sz="2400" dirty="0" smtClean="0"/>
              <a:t>وال</a:t>
            </a:r>
            <a:r>
              <a:rPr lang="ar-AE" sz="2400" dirty="0" smtClean="0"/>
              <a:t>ذي</a:t>
            </a:r>
            <a:r>
              <a:rPr lang="ar-SA" sz="2400" dirty="0" smtClean="0"/>
              <a:t> </a:t>
            </a:r>
            <a:r>
              <a:rPr lang="ar-AE" sz="2400" dirty="0"/>
              <a:t>ي</a:t>
            </a:r>
            <a:r>
              <a:rPr lang="ar-SA" sz="2400" dirty="0" smtClean="0"/>
              <a:t>كفل </a:t>
            </a:r>
            <a:r>
              <a:rPr lang="ar-SA" sz="2400" dirty="0"/>
              <a:t>لكل شخص الحق في إجراء محاكمة عادلة، خاصة إبلاغه بالتهمة الموجهة ضده، وتمكينه من الدفاع عن نفسه.</a:t>
            </a:r>
            <a:r>
              <a:rPr lang="en-US" sz="2400" dirty="0"/>
              <a:t> </a:t>
            </a:r>
            <a:endParaRPr lang="ar-AE" sz="2400" dirty="0" smtClean="0"/>
          </a:p>
          <a:p>
            <a:pPr marL="0" indent="0" algn="just">
              <a:buNone/>
            </a:pPr>
            <a:endParaRPr lang="ar-AE" sz="2400" dirty="0" smtClean="0"/>
          </a:p>
          <a:p>
            <a:pPr marL="0" indent="0" algn="just">
              <a:buNone/>
            </a:pPr>
            <a:r>
              <a:rPr lang="ar-AE" sz="2400" b="1" dirty="0" smtClean="0"/>
              <a:t>3-</a:t>
            </a:r>
            <a:r>
              <a:rPr lang="ar-AE" sz="2400" dirty="0" smtClean="0"/>
              <a:t> </a:t>
            </a:r>
            <a:r>
              <a:rPr lang="ar-SA" sz="2400" dirty="0"/>
              <a:t>يشكل انتهاكاً للمادة (71) من اتفاقية جنيف الرابعة لعام 1949م، والتي تلزم دولة الاحتلال، بالإبلاغ عن التهمة دون </a:t>
            </a:r>
            <a:r>
              <a:rPr lang="ar-SA" sz="2400" dirty="0" smtClean="0"/>
              <a:t>إبطاء</a:t>
            </a:r>
            <a:r>
              <a:rPr lang="ar-AE" sz="2400" dirty="0"/>
              <a:t>.</a:t>
            </a:r>
            <a:endParaRPr lang="en-US" sz="2400" dirty="0"/>
          </a:p>
          <a:p>
            <a:pPr marL="0" indent="0">
              <a:buNone/>
            </a:pPr>
            <a:endParaRPr lang="ar-AE" sz="2400" dirty="0"/>
          </a:p>
        </p:txBody>
      </p:sp>
    </p:spTree>
    <p:extLst>
      <p:ext uri="{BB962C8B-B14F-4D97-AF65-F5344CB8AC3E}">
        <p14:creationId xmlns:p14="http://schemas.microsoft.com/office/powerpoint/2010/main" val="7839459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b="1" dirty="0">
                <a:solidFill>
                  <a:srgbClr val="FF0000"/>
                </a:solidFill>
              </a:rPr>
              <a:t>انتهاك الحق في السماح بتلقي الزيارات من الأهل والاتصال </a:t>
            </a:r>
            <a:r>
              <a:rPr lang="ar-SA" b="1" dirty="0" smtClean="0">
                <a:solidFill>
                  <a:srgbClr val="FF0000"/>
                </a:solidFill>
              </a:rPr>
              <a:t>معهم</a:t>
            </a:r>
            <a:endParaRPr lang="ar-AE" dirty="0">
              <a:solidFill>
                <a:srgbClr val="FF0000"/>
              </a:solidFill>
            </a:endParaRPr>
          </a:p>
        </p:txBody>
      </p:sp>
      <p:sp>
        <p:nvSpPr>
          <p:cNvPr id="3" name="عنصر نائب للمحتوى 2"/>
          <p:cNvSpPr>
            <a:spLocks noGrp="1"/>
          </p:cNvSpPr>
          <p:nvPr>
            <p:ph idx="1"/>
          </p:nvPr>
        </p:nvSpPr>
        <p:spPr/>
        <p:txBody>
          <a:bodyPr>
            <a:normAutofit/>
          </a:bodyPr>
          <a:lstStyle/>
          <a:p>
            <a:pPr marL="0" indent="0" algn="just">
              <a:buNone/>
            </a:pPr>
            <a:endParaRPr lang="ar-AE" dirty="0" smtClean="0"/>
          </a:p>
          <a:p>
            <a:pPr marL="0" lvl="0" indent="0" algn="just">
              <a:buNone/>
            </a:pPr>
            <a:r>
              <a:rPr lang="ar-AE" sz="2800" b="1" dirty="0" smtClean="0"/>
              <a:t>1-</a:t>
            </a:r>
            <a:r>
              <a:rPr lang="ar-SA" sz="2800" dirty="0"/>
              <a:t>العهد الدولي الخاص بالحقوق المدنية والسياسية </a:t>
            </a:r>
            <a:r>
              <a:rPr lang="ar-SA" sz="2800" dirty="0" smtClean="0"/>
              <a:t>وال</a:t>
            </a:r>
            <a:r>
              <a:rPr lang="ar-AE" sz="2800" dirty="0" smtClean="0"/>
              <a:t>ذي</a:t>
            </a:r>
            <a:r>
              <a:rPr lang="ar-SA" sz="2800" dirty="0" smtClean="0"/>
              <a:t> </a:t>
            </a:r>
            <a:r>
              <a:rPr lang="ar-AE" sz="2800" dirty="0"/>
              <a:t>ي</a:t>
            </a:r>
            <a:r>
              <a:rPr lang="ar-SA" sz="2800" dirty="0" smtClean="0"/>
              <a:t>نص </a:t>
            </a:r>
            <a:r>
              <a:rPr lang="ar-SA" sz="2800" dirty="0"/>
              <a:t>على أن: "يعامل جميع المحرومين من حريتهم معاملة إنسانية، تحترم الكرامة الأصيلة في الشخص </a:t>
            </a:r>
            <a:r>
              <a:rPr lang="ar-SA" sz="2800" dirty="0" smtClean="0"/>
              <a:t>الإنساني</a:t>
            </a:r>
            <a:r>
              <a:rPr lang="ar-SA" sz="2800" dirty="0"/>
              <a:t> </a:t>
            </a:r>
            <a:r>
              <a:rPr lang="ar-SA" sz="2800" dirty="0" smtClean="0"/>
              <a:t>"</a:t>
            </a:r>
            <a:r>
              <a:rPr lang="ar-AE" sz="2800" dirty="0" smtClean="0"/>
              <a:t>.</a:t>
            </a:r>
          </a:p>
          <a:p>
            <a:pPr marL="0" lvl="0" indent="0" algn="just">
              <a:buNone/>
            </a:pPr>
            <a:endParaRPr lang="ar-AE" sz="2800" dirty="0" smtClean="0"/>
          </a:p>
          <a:p>
            <a:pPr marL="0" lvl="0" indent="0" algn="just">
              <a:buNone/>
            </a:pPr>
            <a:r>
              <a:rPr lang="ar-AE" sz="2800" b="1" dirty="0" smtClean="0"/>
              <a:t>2-</a:t>
            </a:r>
            <a:r>
              <a:rPr lang="ar-AE" sz="2800" dirty="0" smtClean="0"/>
              <a:t>المادة </a:t>
            </a:r>
            <a:r>
              <a:rPr lang="ar-AE" sz="2800" dirty="0"/>
              <a:t>(116) من اتفاقية جنيف الرابعة لعام 1949م، والتي نصت على أن: "يسمح لكل شخص معتقل باستقبال زائريه، وعلى الأخص أقاربه، على فترات منتظمة، وبقدر ما يمكن من التواتر، ويسمح للمعتقلين بزيارة عائلاتهم في الحالات العاجلة".</a:t>
            </a:r>
            <a:endParaRPr lang="en-US" sz="2800" dirty="0"/>
          </a:p>
          <a:p>
            <a:pPr marL="0" indent="0">
              <a:buNone/>
            </a:pPr>
            <a:endParaRPr lang="ar-AE" dirty="0"/>
          </a:p>
        </p:txBody>
      </p:sp>
    </p:spTree>
    <p:extLst>
      <p:ext uri="{BB962C8B-B14F-4D97-AF65-F5344CB8AC3E}">
        <p14:creationId xmlns:p14="http://schemas.microsoft.com/office/powerpoint/2010/main" val="13960819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b="1" dirty="0">
                <a:solidFill>
                  <a:srgbClr val="FF0000"/>
                </a:solidFill>
              </a:rPr>
              <a:t>العزل الانفرادي وانتهاك الحق في عدم التعرض للعقوبات القاسية واللاإنسانية</a:t>
            </a:r>
            <a:endParaRPr lang="ar-AE" dirty="0">
              <a:solidFill>
                <a:srgbClr val="FF0000"/>
              </a:solidFill>
            </a:endParaRPr>
          </a:p>
        </p:txBody>
      </p:sp>
      <p:sp>
        <p:nvSpPr>
          <p:cNvPr id="3" name="عنصر نائب للمحتوى 2"/>
          <p:cNvSpPr>
            <a:spLocks noGrp="1"/>
          </p:cNvSpPr>
          <p:nvPr>
            <p:ph idx="1"/>
          </p:nvPr>
        </p:nvSpPr>
        <p:spPr/>
        <p:txBody>
          <a:bodyPr>
            <a:normAutofit lnSpcReduction="10000"/>
          </a:bodyPr>
          <a:lstStyle/>
          <a:p>
            <a:pPr marL="0" lvl="0" indent="0" algn="just">
              <a:buNone/>
            </a:pPr>
            <a:r>
              <a:rPr lang="ar-AE" b="1" dirty="0" smtClean="0"/>
              <a:t>1-</a:t>
            </a:r>
            <a:r>
              <a:rPr lang="ar-AE" dirty="0" smtClean="0"/>
              <a:t> </a:t>
            </a:r>
            <a:r>
              <a:rPr lang="ar-SA" dirty="0" smtClean="0"/>
              <a:t>مخالفة</a:t>
            </a:r>
            <a:r>
              <a:rPr lang="ar-AE" dirty="0" smtClean="0"/>
              <a:t> </a:t>
            </a:r>
            <a:r>
              <a:rPr lang="ar-AE" dirty="0"/>
              <a:t>ل</a:t>
            </a:r>
            <a:r>
              <a:rPr lang="ar-SA" dirty="0" smtClean="0"/>
              <a:t>لإعلان </a:t>
            </a:r>
            <a:r>
              <a:rPr lang="ar-SA" dirty="0"/>
              <a:t>العالمي لحقوق الإنسان لعام 1948م، والذي </a:t>
            </a:r>
            <a:r>
              <a:rPr lang="ar-AE" dirty="0" smtClean="0"/>
              <a:t>ي</a:t>
            </a:r>
            <a:r>
              <a:rPr lang="ar-SA" dirty="0" smtClean="0"/>
              <a:t>نص </a:t>
            </a:r>
            <a:r>
              <a:rPr lang="ar-SA" dirty="0"/>
              <a:t>على أن: "لا يجوز إخضاع أحد للتعذيب ولا للمعاملة أو العقوبة القاسية واللاإنسانية أو الحاطة </a:t>
            </a:r>
            <a:r>
              <a:rPr lang="ar-SA" dirty="0" smtClean="0"/>
              <a:t>بالكرامة"</a:t>
            </a:r>
            <a:r>
              <a:rPr lang="ar-AE" dirty="0" smtClean="0"/>
              <a:t> </a:t>
            </a:r>
          </a:p>
          <a:p>
            <a:pPr marL="0" lvl="0" indent="0" algn="just">
              <a:buNone/>
            </a:pPr>
            <a:r>
              <a:rPr lang="ar-AE" b="1" dirty="0" smtClean="0"/>
              <a:t>2-</a:t>
            </a:r>
            <a:r>
              <a:rPr lang="ar-AE" dirty="0" smtClean="0"/>
              <a:t> مساساً جسيما باتفاقية </a:t>
            </a:r>
            <a:r>
              <a:rPr lang="ar-AE" dirty="0"/>
              <a:t>مناهضة التعذيب وغيره من ضروب المعاملة أو العقوبة القاسية أو اللاإنسانية أو المهينة لعام 1987م، والتي تنص على أن: "تتعهد كل دولة طرف بأن تمنع، في أي إقليم يخضع لولايتها القضائية حدوث أي أعمال أخرى من المعاملة أو العقوبة القاسية أو اللاإنسانية أو المهينة</a:t>
            </a:r>
            <a:r>
              <a:rPr lang="ar-AE" dirty="0" smtClean="0"/>
              <a:t>..." </a:t>
            </a:r>
            <a:endParaRPr lang="en-US" dirty="0"/>
          </a:p>
          <a:p>
            <a:pPr marL="0" indent="0">
              <a:buNone/>
            </a:pPr>
            <a:endParaRPr lang="en-US" sz="2800" dirty="0"/>
          </a:p>
          <a:p>
            <a:pPr marL="0" indent="0">
              <a:buNone/>
            </a:pPr>
            <a:endParaRPr lang="ar-AE" dirty="0"/>
          </a:p>
        </p:txBody>
      </p:sp>
    </p:spTree>
    <p:extLst>
      <p:ext uri="{BB962C8B-B14F-4D97-AF65-F5344CB8AC3E}">
        <p14:creationId xmlns:p14="http://schemas.microsoft.com/office/powerpoint/2010/main" val="11480608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AE" b="1" dirty="0">
                <a:solidFill>
                  <a:srgbClr val="FF0000"/>
                </a:solidFill>
              </a:rPr>
              <a:t>الحق في تأمين معاملة إنسانية أثناء تنقل المعتقلين (البوسطة)</a:t>
            </a:r>
          </a:p>
        </p:txBody>
      </p:sp>
      <p:sp>
        <p:nvSpPr>
          <p:cNvPr id="3" name="عنصر نائب للمحتوى 2"/>
          <p:cNvSpPr>
            <a:spLocks noGrp="1"/>
          </p:cNvSpPr>
          <p:nvPr>
            <p:ph idx="1"/>
          </p:nvPr>
        </p:nvSpPr>
        <p:spPr/>
        <p:txBody>
          <a:bodyPr>
            <a:noAutofit/>
          </a:bodyPr>
          <a:lstStyle/>
          <a:p>
            <a:pPr marL="0" indent="0" algn="just">
              <a:buNone/>
            </a:pPr>
            <a:r>
              <a:rPr lang="ar-AE" sz="2800" b="1" dirty="0" smtClean="0"/>
              <a:t>1- </a:t>
            </a:r>
            <a:r>
              <a:rPr lang="ar-AE" sz="2800" dirty="0" smtClean="0"/>
              <a:t>مخالفة العهد </a:t>
            </a:r>
            <a:r>
              <a:rPr lang="ar-AE" sz="2800" dirty="0"/>
              <a:t>الدولي الخاص بالحقوق المدنية </a:t>
            </a:r>
            <a:r>
              <a:rPr lang="ar-AE" sz="2800" dirty="0" smtClean="0"/>
              <a:t>والسياسية، والذي ينص </a:t>
            </a:r>
            <a:r>
              <a:rPr lang="ar-AE" sz="2800" dirty="0"/>
              <a:t>على أن: "يعامل جميع المحرومين من حريتهم معاملة إنسانية، تحترم الكرامة الأصيلة في الشخص </a:t>
            </a:r>
            <a:r>
              <a:rPr lang="ar-AE" sz="2800" dirty="0" smtClean="0"/>
              <a:t>الإنساني»</a:t>
            </a:r>
          </a:p>
          <a:p>
            <a:pPr marL="0" indent="0" algn="just">
              <a:buNone/>
            </a:pPr>
            <a:endParaRPr lang="ar-AE" sz="2800" dirty="0" smtClean="0"/>
          </a:p>
          <a:p>
            <a:pPr marL="0" indent="0" algn="just">
              <a:buNone/>
            </a:pPr>
            <a:r>
              <a:rPr lang="ar-AE" sz="2800" b="1" dirty="0" smtClean="0"/>
              <a:t>2- </a:t>
            </a:r>
            <a:r>
              <a:rPr lang="ar-AE" sz="2800" dirty="0" smtClean="0"/>
              <a:t>مساساً </a:t>
            </a:r>
            <a:r>
              <a:rPr lang="ar-AE" sz="2800" dirty="0"/>
              <a:t>بالمادة (128) من اتفاقية جنيف الرابعة لعام 1949م، والتي نصت على أن: "يجري نقل المعتقلين بكيفية إنسانية..."، والمادة (80) من الاتفاقية نفسها والتي تكفل احتفاظ المعتقلين بحقوقهم المدنية بقدر ما تسمح به حالة الاعتقال.</a:t>
            </a:r>
          </a:p>
        </p:txBody>
      </p:sp>
    </p:spTree>
    <p:extLst>
      <p:ext uri="{BB962C8B-B14F-4D97-AF65-F5344CB8AC3E}">
        <p14:creationId xmlns:p14="http://schemas.microsoft.com/office/powerpoint/2010/main" val="42535783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AE" b="1" dirty="0">
                <a:solidFill>
                  <a:srgbClr val="FF0000"/>
                </a:solidFill>
              </a:rPr>
              <a:t>الحق في بلوغ أعلى مستوى من الصحة</a:t>
            </a:r>
          </a:p>
        </p:txBody>
      </p:sp>
      <p:sp>
        <p:nvSpPr>
          <p:cNvPr id="3" name="عنصر نائب للمحتوى 2"/>
          <p:cNvSpPr>
            <a:spLocks noGrp="1"/>
          </p:cNvSpPr>
          <p:nvPr>
            <p:ph idx="1"/>
          </p:nvPr>
        </p:nvSpPr>
        <p:spPr/>
        <p:txBody>
          <a:bodyPr>
            <a:normAutofit/>
          </a:bodyPr>
          <a:lstStyle/>
          <a:p>
            <a:pPr marL="0" lvl="0" indent="0" algn="just">
              <a:buNone/>
            </a:pPr>
            <a:r>
              <a:rPr lang="ar-AE" sz="2800" b="1" dirty="0" smtClean="0"/>
              <a:t>1-</a:t>
            </a:r>
            <a:r>
              <a:rPr lang="ar-AE" sz="2800" dirty="0" smtClean="0"/>
              <a:t> </a:t>
            </a:r>
            <a:r>
              <a:rPr lang="ar-SA" sz="2800" dirty="0"/>
              <a:t>انتهاكاً </a:t>
            </a:r>
            <a:r>
              <a:rPr lang="ar-AE" sz="2800" dirty="0" smtClean="0"/>
              <a:t>ل</a:t>
            </a:r>
            <a:r>
              <a:rPr lang="ar-SA" sz="2800" dirty="0" smtClean="0"/>
              <a:t>لعهد </a:t>
            </a:r>
            <a:r>
              <a:rPr lang="ar-SA" sz="2800" dirty="0"/>
              <a:t>الدولي الخاص بالحقوق الاقتصادية والاجتماعية </a:t>
            </a:r>
            <a:r>
              <a:rPr lang="ar-SA" sz="2800" dirty="0" smtClean="0"/>
              <a:t>والثقافية، وال</a:t>
            </a:r>
            <a:r>
              <a:rPr lang="ar-AE" sz="2800" dirty="0" smtClean="0"/>
              <a:t>ذي</a:t>
            </a:r>
            <a:r>
              <a:rPr lang="ar-SA" sz="2800" dirty="0" smtClean="0"/>
              <a:t> </a:t>
            </a:r>
            <a:r>
              <a:rPr lang="ar-AE" sz="2800" dirty="0"/>
              <a:t>ي</a:t>
            </a:r>
            <a:r>
              <a:rPr lang="ar-SA" sz="2800" dirty="0" smtClean="0"/>
              <a:t>نص </a:t>
            </a:r>
            <a:r>
              <a:rPr lang="ar-SA" sz="2800" dirty="0"/>
              <a:t>على أن: "تقر الدول الأطراف في هذا العهد بحق كل إنسان في التمتع بأعلى مستوى من الصحة الجسمية والعقلية يمكن بلوغه</a:t>
            </a:r>
            <a:r>
              <a:rPr lang="ar-SA" sz="2800" dirty="0" smtClean="0"/>
              <a:t>.«</a:t>
            </a:r>
            <a:endParaRPr lang="ar-AE" sz="2800" dirty="0" smtClean="0"/>
          </a:p>
          <a:p>
            <a:pPr marL="0" lvl="0" indent="0" algn="just">
              <a:buNone/>
            </a:pPr>
            <a:endParaRPr lang="ar-AE" sz="2800" dirty="0" smtClean="0"/>
          </a:p>
          <a:p>
            <a:pPr marL="0" indent="0" algn="just">
              <a:buNone/>
            </a:pPr>
            <a:r>
              <a:rPr lang="ar-AE" sz="2800" b="1" dirty="0" smtClean="0"/>
              <a:t>2-</a:t>
            </a:r>
            <a:r>
              <a:rPr lang="ar-AE" sz="2800" dirty="0" smtClean="0"/>
              <a:t> </a:t>
            </a:r>
            <a:r>
              <a:rPr lang="ar-SA" sz="2800" dirty="0"/>
              <a:t>مساساً بالمادة (89) من اتفاقية جنيف الرابعة لعام 1949م والتي تنص على أن: "تكون الجراية الغذائية اليومية للمعتقلين كافية من حيث كميتها ونوعيتها بحيث تكفل التوازن الصحي الطبيعي وتمنع اضطرابات النقص الغذائي، ويراعى كذلك النظام الغذائي المعتاد للمعتقلين.."</a:t>
            </a:r>
            <a:endParaRPr lang="en-US" sz="2800" dirty="0"/>
          </a:p>
          <a:p>
            <a:pPr marL="0" lvl="0" indent="0">
              <a:buNone/>
            </a:pPr>
            <a:endParaRPr lang="en-US" sz="2400" dirty="0" smtClean="0"/>
          </a:p>
          <a:p>
            <a:pPr marL="0" indent="0">
              <a:buNone/>
            </a:pPr>
            <a:endParaRPr lang="ar-AE" sz="2400" dirty="0"/>
          </a:p>
        </p:txBody>
      </p:sp>
    </p:spTree>
    <p:extLst>
      <p:ext uri="{BB962C8B-B14F-4D97-AF65-F5344CB8AC3E}">
        <p14:creationId xmlns:p14="http://schemas.microsoft.com/office/powerpoint/2010/main" val="42018476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lvl="0"/>
            <a:r>
              <a:rPr lang="ar-SA" b="1" dirty="0">
                <a:solidFill>
                  <a:srgbClr val="FF0000"/>
                </a:solidFill>
              </a:rPr>
              <a:t>الحق </a:t>
            </a:r>
            <a:r>
              <a:rPr lang="ar-SA" b="1">
                <a:solidFill>
                  <a:srgbClr val="FF0000"/>
                </a:solidFill>
              </a:rPr>
              <a:t>في </a:t>
            </a:r>
            <a:r>
              <a:rPr lang="ar-SA" b="1" smtClean="0">
                <a:solidFill>
                  <a:srgbClr val="FF0000"/>
                </a:solidFill>
              </a:rPr>
              <a:t>التعليم</a:t>
            </a:r>
            <a:r>
              <a:rPr lang="en-US" smtClean="0"/>
              <a:t/>
            </a:r>
            <a:br>
              <a:rPr lang="en-US" smtClean="0"/>
            </a:br>
            <a:endParaRPr lang="ar-AE" dirty="0"/>
          </a:p>
        </p:txBody>
      </p:sp>
      <p:sp>
        <p:nvSpPr>
          <p:cNvPr id="3" name="عنصر نائب للمحتوى 2"/>
          <p:cNvSpPr>
            <a:spLocks noGrp="1"/>
          </p:cNvSpPr>
          <p:nvPr>
            <p:ph idx="1"/>
          </p:nvPr>
        </p:nvSpPr>
        <p:spPr>
          <a:xfrm>
            <a:off x="457200" y="1600200"/>
            <a:ext cx="8229600" cy="5069160"/>
          </a:xfrm>
        </p:spPr>
        <p:txBody>
          <a:bodyPr>
            <a:normAutofit/>
          </a:bodyPr>
          <a:lstStyle/>
          <a:p>
            <a:pPr marL="0" indent="0" algn="just">
              <a:buNone/>
            </a:pPr>
            <a:r>
              <a:rPr lang="ar-AE" b="1" dirty="0" smtClean="0"/>
              <a:t>1-</a:t>
            </a:r>
            <a:r>
              <a:rPr lang="ar-AE" dirty="0" smtClean="0"/>
              <a:t> </a:t>
            </a:r>
            <a:r>
              <a:rPr lang="ar-SA" dirty="0"/>
              <a:t>انتهاكاً </a:t>
            </a:r>
            <a:r>
              <a:rPr lang="ar-AE" dirty="0" smtClean="0"/>
              <a:t>ل</a:t>
            </a:r>
            <a:r>
              <a:rPr lang="ar-SA" dirty="0" smtClean="0"/>
              <a:t>لإعلان </a:t>
            </a:r>
            <a:r>
              <a:rPr lang="ar-SA" dirty="0"/>
              <a:t>العالمي لحقوق الإنسان لعام 1948م، </a:t>
            </a:r>
            <a:r>
              <a:rPr lang="ar-SA" dirty="0" smtClean="0"/>
              <a:t>وال</a:t>
            </a:r>
            <a:r>
              <a:rPr lang="ar-AE" dirty="0" smtClean="0"/>
              <a:t>ذي</a:t>
            </a:r>
            <a:r>
              <a:rPr lang="ar-SA" dirty="0" smtClean="0"/>
              <a:t> </a:t>
            </a:r>
            <a:r>
              <a:rPr lang="ar-AE" dirty="0"/>
              <a:t>ي</a:t>
            </a:r>
            <a:r>
              <a:rPr lang="ar-SA" dirty="0" smtClean="0"/>
              <a:t>نص </a:t>
            </a:r>
            <a:r>
              <a:rPr lang="ar-SA" dirty="0"/>
              <a:t>على أن: "لكل شخص حق في التعليم..."</a:t>
            </a:r>
            <a:endParaRPr lang="ar-AE" dirty="0" smtClean="0"/>
          </a:p>
          <a:p>
            <a:pPr marL="0" lvl="0" indent="0" algn="just">
              <a:buNone/>
            </a:pPr>
            <a:r>
              <a:rPr lang="ar-AE" b="1" dirty="0" smtClean="0"/>
              <a:t>2-</a:t>
            </a:r>
            <a:r>
              <a:rPr lang="ar-AE" dirty="0" smtClean="0"/>
              <a:t> مساسا ب</a:t>
            </a:r>
            <a:r>
              <a:rPr lang="ar-SA" dirty="0" smtClean="0"/>
              <a:t>العهد </a:t>
            </a:r>
            <a:r>
              <a:rPr lang="ar-SA" dirty="0"/>
              <a:t>الدولي الخاص بالحقوق الاقتصادية والاجتماعية </a:t>
            </a:r>
            <a:r>
              <a:rPr lang="ar-SA" dirty="0" smtClean="0"/>
              <a:t>والثقافية، وال</a:t>
            </a:r>
            <a:r>
              <a:rPr lang="ar-AE" dirty="0" smtClean="0"/>
              <a:t>ذي</a:t>
            </a:r>
            <a:r>
              <a:rPr lang="ar-SA" dirty="0" smtClean="0"/>
              <a:t> </a:t>
            </a:r>
            <a:r>
              <a:rPr lang="ar-AE" dirty="0"/>
              <a:t>ي</a:t>
            </a:r>
            <a:r>
              <a:rPr lang="ar-SA" dirty="0" smtClean="0"/>
              <a:t>نص </a:t>
            </a:r>
            <a:r>
              <a:rPr lang="ar-SA" dirty="0"/>
              <a:t>على أن: "تقر الدول الأطراف في هذا العهد بحق كل فرد في التربية والتعليم</a:t>
            </a:r>
            <a:r>
              <a:rPr lang="ar-SA" dirty="0" smtClean="0"/>
              <a:t>..".</a:t>
            </a:r>
            <a:endParaRPr lang="ar-AE" dirty="0" smtClean="0"/>
          </a:p>
          <a:p>
            <a:pPr marL="0" indent="0" algn="just">
              <a:buNone/>
            </a:pPr>
            <a:r>
              <a:rPr lang="ar-AE" b="1" dirty="0" smtClean="0"/>
              <a:t>3-</a:t>
            </a:r>
            <a:r>
              <a:rPr lang="ar-AE" dirty="0" smtClean="0"/>
              <a:t> </a:t>
            </a:r>
            <a:r>
              <a:rPr lang="ar-SA" dirty="0"/>
              <a:t>مساساً بالمادة (94) من اتفاقية جنيف الرابعة لعام 1949م، والتي تنص على أن: "...، وتمنح للمعتقلين جميع التسهيلات الممكنة لمواصلة دراستهم أو عمل دراسة جديدة...".</a:t>
            </a:r>
            <a:endParaRPr lang="en-US" dirty="0"/>
          </a:p>
          <a:p>
            <a:pPr marL="0" lvl="0" indent="0">
              <a:buNone/>
            </a:pPr>
            <a:endParaRPr lang="en-US" dirty="0"/>
          </a:p>
          <a:p>
            <a:pPr marL="0" indent="0">
              <a:buNone/>
            </a:pPr>
            <a:endParaRPr lang="ar-AE" dirty="0"/>
          </a:p>
        </p:txBody>
      </p:sp>
    </p:spTree>
    <p:extLst>
      <p:ext uri="{BB962C8B-B14F-4D97-AF65-F5344CB8AC3E}">
        <p14:creationId xmlns:p14="http://schemas.microsoft.com/office/powerpoint/2010/main" val="24185140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AE" b="1" dirty="0">
                <a:solidFill>
                  <a:srgbClr val="FF0000"/>
                </a:solidFill>
              </a:rPr>
              <a:t>الحقوق الثقافية للمعتقلين</a:t>
            </a:r>
          </a:p>
        </p:txBody>
      </p:sp>
      <p:sp>
        <p:nvSpPr>
          <p:cNvPr id="3" name="عنصر نائب للمحتوى 2"/>
          <p:cNvSpPr>
            <a:spLocks noGrp="1"/>
          </p:cNvSpPr>
          <p:nvPr>
            <p:ph idx="1"/>
          </p:nvPr>
        </p:nvSpPr>
        <p:spPr/>
        <p:txBody>
          <a:bodyPr>
            <a:normAutofit lnSpcReduction="10000"/>
          </a:bodyPr>
          <a:lstStyle/>
          <a:p>
            <a:pPr marL="0" lvl="0" indent="0" algn="just">
              <a:buNone/>
            </a:pPr>
            <a:r>
              <a:rPr lang="ar-AE" b="1" dirty="0" smtClean="0"/>
              <a:t>1-</a:t>
            </a:r>
            <a:r>
              <a:rPr lang="ar-AE" dirty="0" smtClean="0"/>
              <a:t> </a:t>
            </a:r>
            <a:r>
              <a:rPr lang="ar-SA" dirty="0"/>
              <a:t>انتهاكاً </a:t>
            </a:r>
            <a:r>
              <a:rPr lang="ar-AE" dirty="0"/>
              <a:t>ل</a:t>
            </a:r>
            <a:r>
              <a:rPr lang="ar-SA" dirty="0" smtClean="0"/>
              <a:t>لعهد </a:t>
            </a:r>
            <a:r>
              <a:rPr lang="ar-SA" dirty="0"/>
              <a:t>الدولي الخاص بالحقوق الاقتصادية والاجتماعية والثقافية </a:t>
            </a:r>
            <a:r>
              <a:rPr lang="ar-SA" dirty="0" smtClean="0"/>
              <a:t>وال</a:t>
            </a:r>
            <a:r>
              <a:rPr lang="ar-AE" dirty="0" smtClean="0"/>
              <a:t>ذي</a:t>
            </a:r>
            <a:r>
              <a:rPr lang="ar-SA" dirty="0" smtClean="0"/>
              <a:t> </a:t>
            </a:r>
            <a:r>
              <a:rPr lang="ar-AE" dirty="0"/>
              <a:t>ي</a:t>
            </a:r>
            <a:r>
              <a:rPr lang="ar-SA" dirty="0" smtClean="0"/>
              <a:t>نص </a:t>
            </a:r>
            <a:r>
              <a:rPr lang="ar-SA" dirty="0"/>
              <a:t>على أن: "تقر الدول الأطراف في هذا العهد بأن من حق كل فرد أن يتمتع بفوائد التقدم العلمي وبتطبيقاته</a:t>
            </a:r>
            <a:r>
              <a:rPr lang="ar-SA" dirty="0" smtClean="0"/>
              <a:t>".</a:t>
            </a:r>
            <a:endParaRPr lang="ar-AE" dirty="0" smtClean="0"/>
          </a:p>
          <a:p>
            <a:pPr marL="0" lvl="0" indent="0" algn="just">
              <a:buNone/>
            </a:pPr>
            <a:endParaRPr lang="ar-AE" dirty="0" smtClean="0"/>
          </a:p>
          <a:p>
            <a:pPr marL="0" lvl="0" indent="0" algn="just">
              <a:buNone/>
            </a:pPr>
            <a:r>
              <a:rPr lang="ar-AE" b="1" dirty="0" smtClean="0"/>
              <a:t>2-</a:t>
            </a:r>
            <a:r>
              <a:rPr lang="ar-AE" dirty="0" smtClean="0"/>
              <a:t> </a:t>
            </a:r>
            <a:r>
              <a:rPr lang="ar-SA" dirty="0"/>
              <a:t>مخالفة </a:t>
            </a:r>
            <a:r>
              <a:rPr lang="ar-SA" dirty="0" smtClean="0"/>
              <a:t>المبادئ </a:t>
            </a:r>
            <a:r>
              <a:rPr lang="ar-SA" dirty="0"/>
              <a:t>الأساسية لمعاملة السجناء لعام 1990م، والتي تنص على أن: "باستثناء القيود التي من الواضح أن عملية السجن تقتضيها، يحتفظ كل السجناء بحقوق الإنسان والحريات الأساسية...".</a:t>
            </a:r>
            <a:endParaRPr lang="en-US" dirty="0"/>
          </a:p>
          <a:p>
            <a:pPr marL="0" indent="0">
              <a:buNone/>
            </a:pPr>
            <a:endParaRPr lang="ar-AE" sz="2800" dirty="0"/>
          </a:p>
        </p:txBody>
      </p:sp>
    </p:spTree>
    <p:extLst>
      <p:ext uri="{BB962C8B-B14F-4D97-AF65-F5344CB8AC3E}">
        <p14:creationId xmlns:p14="http://schemas.microsoft.com/office/powerpoint/2010/main" val="1059053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AE" b="1" dirty="0" smtClean="0">
                <a:solidFill>
                  <a:srgbClr val="FF0000"/>
                </a:solidFill>
              </a:rPr>
              <a:t>الآليات </a:t>
            </a:r>
            <a:r>
              <a:rPr lang="ar-AE" b="1" dirty="0">
                <a:solidFill>
                  <a:srgbClr val="FF0000"/>
                </a:solidFill>
              </a:rPr>
              <a:t>القانونية لمواجهة الانتهاكات الإسرائيلية بحق الأسرى </a:t>
            </a:r>
            <a:r>
              <a:rPr lang="ar-AE" b="1" dirty="0" smtClean="0">
                <a:solidFill>
                  <a:srgbClr val="FF0000"/>
                </a:solidFill>
              </a:rPr>
              <a:t>والمعتقلين</a:t>
            </a:r>
            <a:endParaRPr lang="ar-AE" b="1" dirty="0">
              <a:solidFill>
                <a:srgbClr val="FF0000"/>
              </a:solidFill>
            </a:endParaRPr>
          </a:p>
        </p:txBody>
      </p:sp>
      <p:sp>
        <p:nvSpPr>
          <p:cNvPr id="3" name="عنصر نائب للمحتوى 2"/>
          <p:cNvSpPr>
            <a:spLocks noGrp="1"/>
          </p:cNvSpPr>
          <p:nvPr>
            <p:ph idx="1"/>
          </p:nvPr>
        </p:nvSpPr>
        <p:spPr/>
        <p:txBody>
          <a:bodyPr/>
          <a:lstStyle/>
          <a:p>
            <a:pPr marL="0" indent="0" algn="just">
              <a:buNone/>
            </a:pPr>
            <a:endParaRPr lang="ar-AE" dirty="0" smtClean="0"/>
          </a:p>
          <a:p>
            <a:pPr marL="0" indent="0" algn="just">
              <a:buNone/>
            </a:pPr>
            <a:r>
              <a:rPr lang="ar-SA" dirty="0" smtClean="0"/>
              <a:t> </a:t>
            </a:r>
            <a:r>
              <a:rPr lang="ar-SA" dirty="0"/>
              <a:t>هناك العديد من الآليات القانونية التي ينبغي الاعتماد عليها في مواجهة الانتهاكات الإسرائيلية لحقوق الأسرى والمعتقلين الفلسطينيين ، منها ما هو متعلق بالجانب القضائي ومنها ما يتعلق بالجانب الحقوقي </a:t>
            </a:r>
            <a:r>
              <a:rPr lang="ar-SA" dirty="0" smtClean="0"/>
              <a:t>الإجرائي</a:t>
            </a:r>
            <a:r>
              <a:rPr lang="ar-AE" dirty="0" smtClean="0"/>
              <a:t>، والتي منها :</a:t>
            </a:r>
          </a:p>
        </p:txBody>
      </p:sp>
    </p:spTree>
    <p:extLst>
      <p:ext uri="{BB962C8B-B14F-4D97-AF65-F5344CB8AC3E}">
        <p14:creationId xmlns:p14="http://schemas.microsoft.com/office/powerpoint/2010/main" val="339813454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332656"/>
            <a:ext cx="8229600" cy="5793507"/>
          </a:xfrm>
        </p:spPr>
        <p:txBody>
          <a:bodyPr>
            <a:normAutofit/>
          </a:bodyPr>
          <a:lstStyle/>
          <a:p>
            <a:r>
              <a:rPr lang="ar-AE" sz="2800" b="1" dirty="0" smtClean="0"/>
              <a:t>اللجنة الدولية للصليب </a:t>
            </a:r>
            <a:r>
              <a:rPr lang="ar-AE" sz="2800" b="1" dirty="0"/>
              <a:t>الأحمر </a:t>
            </a:r>
            <a:r>
              <a:rPr lang="ar-AE" sz="2800" b="1" dirty="0" smtClean="0"/>
              <a:t>: </a:t>
            </a:r>
            <a:r>
              <a:rPr lang="ar-AE" sz="2400" dirty="0" smtClean="0"/>
              <a:t>منظمة </a:t>
            </a:r>
            <a:r>
              <a:rPr lang="ar-AE" sz="2400" dirty="0"/>
              <a:t>مستقلة ومحايدة تقوم بمهام الحماية الإنسانية وتقديم المساعدة لضحايا الحرب والعنف المسلح. وقد أوكلت إلى اللجنة الدولية، بموجب القانون الدولي، مهمة دائمة بالعمل غير المتحيز لصالح السجناء والجرحى والمرضى والسكان المدنيين المتضررين من النزاعات</a:t>
            </a:r>
            <a:r>
              <a:rPr lang="ar-AE" sz="2400" dirty="0" smtClean="0"/>
              <a:t>.</a:t>
            </a:r>
          </a:p>
          <a:p>
            <a:endParaRPr lang="ar-AE" sz="2400" dirty="0"/>
          </a:p>
          <a:p>
            <a:pPr algn="just"/>
            <a:r>
              <a:rPr lang="ar-AE" sz="2800" b="1" dirty="0" smtClean="0"/>
              <a:t>هيئة الأمم </a:t>
            </a:r>
            <a:r>
              <a:rPr lang="ar-AE" sz="2800" b="1" dirty="0"/>
              <a:t>المتحدة :</a:t>
            </a:r>
            <a:r>
              <a:rPr lang="ar-AE" sz="2400" dirty="0"/>
              <a:t>منظمة عالمية تضم في عضويتها جميع دول العالم المستقلة تقريباً. تأسست منظمة الأمم المتحدة بتاريخ 24 أكتوبر 1945 في مدينة سان فرانسيسكو، كاليفورنيا الأمريكية، تبعاً لمؤتمر </a:t>
            </a:r>
            <a:r>
              <a:rPr lang="ar-AE" sz="2400" dirty="0" err="1"/>
              <a:t>دومبارتون</a:t>
            </a:r>
            <a:r>
              <a:rPr lang="ar-AE" sz="2400" dirty="0"/>
              <a:t> أوكس الذي عقد في العاصمة واشنطن</a:t>
            </a:r>
            <a:r>
              <a:rPr lang="ar-AE" sz="2800" b="1" dirty="0" smtClean="0"/>
              <a:t>.</a:t>
            </a:r>
          </a:p>
          <a:p>
            <a:pPr algn="just"/>
            <a:endParaRPr lang="ar-AE" sz="2800" b="1" dirty="0"/>
          </a:p>
          <a:p>
            <a:pPr algn="just"/>
            <a:r>
              <a:rPr lang="ar-AE" sz="2800" b="1" dirty="0" smtClean="0"/>
              <a:t>الأطراف السامية المتعاقدة : </a:t>
            </a:r>
            <a:r>
              <a:rPr lang="ar-AE" sz="2400" dirty="0"/>
              <a:t>هم الدول الأطراف </a:t>
            </a:r>
            <a:r>
              <a:rPr lang="ar-AE" sz="2400" dirty="0" smtClean="0"/>
              <a:t>الموقعون على الاتفاقية بحيث يترتب عليهم التزام باعتبارهم اطراف سامية متعاقدة حث الدول الاخرى المتعاقدة على احترام احكام الاتفاقية المنضمين لها .</a:t>
            </a:r>
            <a:endParaRPr lang="ar-AE" sz="2400" dirty="0"/>
          </a:p>
        </p:txBody>
      </p:sp>
    </p:spTree>
    <p:extLst>
      <p:ext uri="{BB962C8B-B14F-4D97-AF65-F5344CB8AC3E}">
        <p14:creationId xmlns:p14="http://schemas.microsoft.com/office/powerpoint/2010/main" val="21913803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764704"/>
            <a:ext cx="8229600" cy="5361459"/>
          </a:xfrm>
        </p:spPr>
        <p:txBody>
          <a:bodyPr/>
          <a:lstStyle/>
          <a:p>
            <a:pPr algn="just"/>
            <a:r>
              <a:rPr lang="ar-AE" b="1" dirty="0"/>
              <a:t>الدولة الحامية : </a:t>
            </a:r>
            <a:r>
              <a:rPr lang="ar-AE" sz="2800" dirty="0" smtClean="0"/>
              <a:t>هي </a:t>
            </a:r>
            <a:r>
              <a:rPr lang="ar-AE" sz="2800" dirty="0"/>
              <a:t>الدولة التي تكون مستعدة بالاتفاق مع أطراف النزاع على حماية رعايا كل طرف لدى الطرف الآخر، وعلى المساعدة و الإشراف على تطبيق </a:t>
            </a:r>
            <a:r>
              <a:rPr lang="ar-AE" sz="2800" dirty="0" smtClean="0"/>
              <a:t>الاتفاقيات .</a:t>
            </a:r>
          </a:p>
          <a:p>
            <a:pPr algn="just"/>
            <a:endParaRPr lang="ar-AE" sz="2800" dirty="0"/>
          </a:p>
          <a:p>
            <a:pPr algn="just"/>
            <a:r>
              <a:rPr lang="ar-AE" sz="2800" b="1" dirty="0"/>
              <a:t>المحكمة الجنائية الدولية </a:t>
            </a:r>
            <a:r>
              <a:rPr lang="ar-AE" sz="2800" b="1" dirty="0" smtClean="0"/>
              <a:t>: </a:t>
            </a:r>
            <a:r>
              <a:rPr lang="ar-AE" sz="2800" dirty="0" smtClean="0"/>
              <a:t>تأسست </a:t>
            </a:r>
            <a:r>
              <a:rPr lang="ar-AE" sz="2800" dirty="0"/>
              <a:t>سنة 2002 كأول محكمة قادرة على محاكمة الأفراد المتهمين بجرائم الإبادة الجماعية والجرائم ضد الإنسانية وجرائم الحرب وجرائم الاعتداء. تعمل هذه المحكمة على إتمام الأجهزة القضائية الموجودة، فهي لا تستطيع أن تقوم بدورها القضائي ما لم تبد المحاكم الوطنية رغبتها أو كانت غير قادرة على التحقيق أو الادعاء ضد تلك القضايا، فهي بذلك تمثل المآل </a:t>
            </a:r>
            <a:r>
              <a:rPr lang="ar-AE" sz="2800" dirty="0" smtClean="0"/>
              <a:t>الأخير.</a:t>
            </a:r>
            <a:endParaRPr lang="ar-AE" sz="2800" dirty="0"/>
          </a:p>
        </p:txBody>
      </p:sp>
    </p:spTree>
    <p:extLst>
      <p:ext uri="{BB962C8B-B14F-4D97-AF65-F5344CB8AC3E}">
        <p14:creationId xmlns:p14="http://schemas.microsoft.com/office/powerpoint/2010/main" val="39379186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88640"/>
            <a:ext cx="8686800" cy="1296144"/>
          </a:xfrm>
        </p:spPr>
        <p:txBody>
          <a:bodyPr>
            <a:noAutofit/>
          </a:bodyPr>
          <a:lstStyle/>
          <a:p>
            <a:r>
              <a:rPr lang="ar-SA" b="1" dirty="0" smtClean="0">
                <a:solidFill>
                  <a:srgbClr val="FF0000"/>
                </a:solidFill>
              </a:rPr>
              <a:t/>
            </a:r>
            <a:br>
              <a:rPr lang="ar-SA" b="1" dirty="0" smtClean="0">
                <a:solidFill>
                  <a:srgbClr val="FF0000"/>
                </a:solidFill>
              </a:rPr>
            </a:br>
            <a:r>
              <a:rPr lang="ar-AE" b="1" dirty="0">
                <a:solidFill>
                  <a:srgbClr val="FF0000"/>
                </a:solidFill>
              </a:rPr>
              <a:t>	مفهوم </a:t>
            </a:r>
            <a:r>
              <a:rPr lang="ar-AE" b="1" dirty="0" smtClean="0">
                <a:solidFill>
                  <a:srgbClr val="FF0000"/>
                </a:solidFill>
              </a:rPr>
              <a:t>الأسير في اتفاقية جنيف الثالثة</a:t>
            </a:r>
            <a:r>
              <a:rPr lang="en-US" dirty="0" smtClean="0">
                <a:solidFill>
                  <a:srgbClr val="FF0000"/>
                </a:solidFill>
              </a:rPr>
              <a:t/>
            </a:r>
            <a:br>
              <a:rPr lang="en-US" dirty="0" smtClean="0">
                <a:solidFill>
                  <a:srgbClr val="FF0000"/>
                </a:solidFill>
              </a:rPr>
            </a:br>
            <a:endParaRPr lang="ar-AE" dirty="0">
              <a:solidFill>
                <a:srgbClr val="FF0000"/>
              </a:solidFill>
            </a:endParaRPr>
          </a:p>
        </p:txBody>
      </p:sp>
      <p:sp>
        <p:nvSpPr>
          <p:cNvPr id="3" name="عنصر نائب للمحتوى 2"/>
          <p:cNvSpPr>
            <a:spLocks noGrp="1"/>
          </p:cNvSpPr>
          <p:nvPr>
            <p:ph idx="1"/>
          </p:nvPr>
        </p:nvSpPr>
        <p:spPr/>
        <p:txBody>
          <a:bodyPr>
            <a:normAutofit lnSpcReduction="10000"/>
          </a:bodyPr>
          <a:lstStyle/>
          <a:p>
            <a:pPr>
              <a:buNone/>
            </a:pPr>
            <a:endParaRPr lang="ar-AE" dirty="0" smtClean="0"/>
          </a:p>
          <a:p>
            <a:pPr algn="just">
              <a:buNone/>
            </a:pPr>
            <a:r>
              <a:rPr lang="ar-AE" dirty="0"/>
              <a:t>عرفت المادة </a:t>
            </a:r>
            <a:r>
              <a:rPr lang="ar-AE" dirty="0" smtClean="0"/>
              <a:t>4 من </a:t>
            </a:r>
            <a:r>
              <a:rPr lang="ar-AE" dirty="0"/>
              <a:t>اتفاقية جنيف الثالثة أسرى الحرب </a:t>
            </a:r>
            <a:r>
              <a:rPr lang="ar-AE" dirty="0" smtClean="0"/>
              <a:t>:على </a:t>
            </a:r>
            <a:r>
              <a:rPr lang="ar-AE" dirty="0"/>
              <a:t>أنهم أفراد القوات المسلحة لأحد أطراف النزاع ، والمليشيات  أو الوحدات المتطوعة التي تشكل جزءاً من هذه القوات المسلحة ، وأفراد المليشيات الأخرى والوحدات المتطوعة الأخرى ، بمن فيهم أعضاء حركات المقاومة المنظمة(المليشيات أو الوحدات المتطوعة)  الذين ينتمون إلى أحد أطراف النزاع ويعملون داخل أو خارج إقليمهم ، حتى لو كان هذا الإقليم محتلاً </a:t>
            </a:r>
            <a:r>
              <a:rPr lang="ar-AE" dirty="0" smtClean="0"/>
              <a:t>.</a:t>
            </a:r>
            <a:endParaRPr lang="ar-AE" dirty="0"/>
          </a:p>
        </p:txBody>
      </p:sp>
    </p:spTree>
    <p:extLst>
      <p:ext uri="{BB962C8B-B14F-4D97-AF65-F5344CB8AC3E}">
        <p14:creationId xmlns:p14="http://schemas.microsoft.com/office/powerpoint/2010/main" val="263744472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48680"/>
            <a:ext cx="8229600" cy="5577483"/>
          </a:xfrm>
        </p:spPr>
        <p:txBody>
          <a:bodyPr/>
          <a:lstStyle/>
          <a:p>
            <a:r>
              <a:rPr lang="ar-AE" b="1" dirty="0" smtClean="0"/>
              <a:t>الآليات التعاقدية </a:t>
            </a:r>
            <a:r>
              <a:rPr lang="ar-AE" dirty="0" smtClean="0"/>
              <a:t>وهي تشمل كافة المعاهدات الدولية كالشرعة واتفاقيات جنيف الأربع وغيرها .</a:t>
            </a:r>
          </a:p>
          <a:p>
            <a:endParaRPr lang="ar-AE" dirty="0"/>
          </a:p>
          <a:p>
            <a:r>
              <a:rPr lang="ar-AE" b="1" dirty="0" smtClean="0"/>
              <a:t>الآليات الغير تعاقدية </a:t>
            </a:r>
            <a:r>
              <a:rPr lang="ar-AE" sz="2800" u="sng" dirty="0"/>
              <a:t>كالمقرر الخاص </a:t>
            </a:r>
            <a:r>
              <a:rPr lang="ar-AE" sz="2800" u="sng" dirty="0" smtClean="0"/>
              <a:t> ؛</a:t>
            </a:r>
            <a:r>
              <a:rPr lang="ar-AE" sz="2800" dirty="0" err="1" smtClean="0"/>
              <a:t>وهوخبير</a:t>
            </a:r>
            <a:r>
              <a:rPr lang="ar-AE" sz="2800" dirty="0" smtClean="0"/>
              <a:t> </a:t>
            </a:r>
            <a:r>
              <a:rPr lang="ar-AE" sz="2800" dirty="0"/>
              <a:t>مستقل يعين في الأمم المتحدة لكي يبحث </a:t>
            </a:r>
            <a:r>
              <a:rPr lang="ar-AE" sz="2800" dirty="0" smtClean="0"/>
              <a:t>موضع، </a:t>
            </a:r>
            <a:r>
              <a:rPr lang="ar-AE" sz="2800" dirty="0"/>
              <a:t>وهذا </a:t>
            </a:r>
            <a:r>
              <a:rPr lang="ar-AE" sz="2800" dirty="0" smtClean="0"/>
              <a:t>المنصب منصب </a:t>
            </a:r>
            <a:r>
              <a:rPr lang="ar-AE" sz="2800" dirty="0"/>
              <a:t>شرفي والخبير ليس موظفاً لدى الأمم المتحدة ولا يتقاضى أجراً عن عمله. والمقرر الخاص يعرب عن آرائه بصفة مستقلة ولا يمثل </a:t>
            </a:r>
            <a:r>
              <a:rPr lang="ar-AE" sz="2800" dirty="0" smtClean="0"/>
              <a:t>حكومته.</a:t>
            </a:r>
            <a:endParaRPr lang="ar-AE" sz="2800" dirty="0"/>
          </a:p>
        </p:txBody>
      </p:sp>
    </p:spTree>
    <p:extLst>
      <p:ext uri="{BB962C8B-B14F-4D97-AF65-F5344CB8AC3E}">
        <p14:creationId xmlns:p14="http://schemas.microsoft.com/office/powerpoint/2010/main" val="29314003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785794"/>
            <a:ext cx="8229600" cy="5340369"/>
          </a:xfrm>
        </p:spPr>
        <p:txBody>
          <a:bodyPr/>
          <a:lstStyle/>
          <a:p>
            <a:pPr>
              <a:buNone/>
            </a:pPr>
            <a:endParaRPr lang="ar-SA" dirty="0" smtClean="0"/>
          </a:p>
          <a:p>
            <a:pPr>
              <a:buNone/>
            </a:pPr>
            <a:endParaRPr lang="ar-SA" dirty="0" smtClean="0"/>
          </a:p>
          <a:p>
            <a:pPr>
              <a:buNone/>
            </a:pPr>
            <a:endParaRPr lang="ar-SA" dirty="0" smtClean="0"/>
          </a:p>
          <a:p>
            <a:pPr>
              <a:buNone/>
            </a:pPr>
            <a:endParaRPr lang="ar-SA" dirty="0" smtClean="0"/>
          </a:p>
          <a:p>
            <a:pPr>
              <a:buNone/>
            </a:pPr>
            <a:r>
              <a:rPr lang="ar-SA" dirty="0" smtClean="0"/>
              <a:t>                           </a:t>
            </a:r>
            <a:r>
              <a:rPr lang="ar-SA" b="1" dirty="0" smtClean="0"/>
              <a:t> </a:t>
            </a:r>
            <a:r>
              <a:rPr lang="ar-SA" b="1" dirty="0" smtClean="0">
                <a:latin typeface="Arial Black" pitchFamily="34" charset="0"/>
              </a:rPr>
              <a:t>انـــــتــــهــــى </a:t>
            </a:r>
            <a:endParaRPr lang="ar-SA" b="1" dirty="0">
              <a:latin typeface="Arial Black"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dirty="0">
                <a:solidFill>
                  <a:srgbClr val="FF0000"/>
                </a:solidFill>
              </a:rPr>
              <a:t>	</a:t>
            </a:r>
            <a:r>
              <a:rPr lang="ar-SA" b="1" dirty="0">
                <a:solidFill>
                  <a:srgbClr val="FF0000"/>
                </a:solidFill>
              </a:rPr>
              <a:t>الوضع القانوني الدولي للأراضي الخاضعة للسلطة الفلسطينية </a:t>
            </a:r>
            <a:endParaRPr lang="ar-AE" b="1" dirty="0">
              <a:solidFill>
                <a:srgbClr val="FF0000"/>
              </a:solidFill>
            </a:endParaRPr>
          </a:p>
        </p:txBody>
      </p:sp>
      <p:sp>
        <p:nvSpPr>
          <p:cNvPr id="3" name="عنصر نائب للمحتوى 2"/>
          <p:cNvSpPr>
            <a:spLocks noGrp="1"/>
          </p:cNvSpPr>
          <p:nvPr>
            <p:ph idx="1"/>
          </p:nvPr>
        </p:nvSpPr>
        <p:spPr/>
        <p:txBody>
          <a:bodyPr/>
          <a:lstStyle/>
          <a:p>
            <a:pPr>
              <a:buNone/>
            </a:pPr>
            <a:endParaRPr lang="ar-SA" dirty="0" smtClean="0"/>
          </a:p>
          <a:p>
            <a:pPr>
              <a:buFontTx/>
              <a:buChar char="-"/>
            </a:pPr>
            <a:r>
              <a:rPr lang="ar-AE" dirty="0" smtClean="0"/>
              <a:t>الوضع القانوني الدولي للأراضي السلطة الفلسطينية .</a:t>
            </a:r>
          </a:p>
          <a:p>
            <a:pPr>
              <a:buFontTx/>
              <a:buChar char="-"/>
            </a:pPr>
            <a:endParaRPr lang="ar-AE" dirty="0"/>
          </a:p>
          <a:p>
            <a:pPr>
              <a:buFontTx/>
              <a:buChar char="-"/>
            </a:pPr>
            <a:r>
              <a:rPr lang="ar-AE" dirty="0" smtClean="0"/>
              <a:t>الوضع القانوني الدولي لقطاع غزة على وجه التحديد .</a:t>
            </a:r>
            <a:endParaRPr lang="ar-AE" dirty="0"/>
          </a:p>
        </p:txBody>
      </p:sp>
    </p:spTree>
    <p:extLst>
      <p:ext uri="{BB962C8B-B14F-4D97-AF65-F5344CB8AC3E}">
        <p14:creationId xmlns:p14="http://schemas.microsoft.com/office/powerpoint/2010/main" val="25730225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AE" b="1" dirty="0" smtClean="0">
                <a:solidFill>
                  <a:srgbClr val="FF0000"/>
                </a:solidFill>
              </a:rPr>
              <a:t>الاعتقال </a:t>
            </a:r>
            <a:r>
              <a:rPr lang="ar-AE" b="1" dirty="0">
                <a:solidFill>
                  <a:srgbClr val="FF0000"/>
                </a:solidFill>
              </a:rPr>
              <a:t>الإداري بحق الاسرى</a:t>
            </a:r>
          </a:p>
        </p:txBody>
      </p:sp>
      <p:sp>
        <p:nvSpPr>
          <p:cNvPr id="3" name="عنصر نائب للمحتوى 2"/>
          <p:cNvSpPr>
            <a:spLocks noGrp="1"/>
          </p:cNvSpPr>
          <p:nvPr>
            <p:ph idx="1"/>
          </p:nvPr>
        </p:nvSpPr>
        <p:spPr/>
        <p:txBody>
          <a:bodyPr/>
          <a:lstStyle/>
          <a:p>
            <a:pPr marL="0" indent="0" algn="just">
              <a:buNone/>
            </a:pPr>
            <a:r>
              <a:rPr lang="ar-SA" sz="2800" dirty="0"/>
              <a:t>تشكل سياسة الاعتقال الإداري التي يجري من خلالها احتجاز الأشخاص بناءً على مواد سرية ودون إسناد أي تهمة للشخص انتهاكاً مباشراً لضمانات المحاكمة العادلة التي كفلتها القواعد القانونية </a:t>
            </a:r>
            <a:r>
              <a:rPr lang="ar-AE" sz="2800" dirty="0" smtClean="0"/>
              <a:t>.</a:t>
            </a:r>
          </a:p>
          <a:p>
            <a:endParaRPr lang="ar-AE" sz="2800" dirty="0" smtClean="0"/>
          </a:p>
          <a:p>
            <a:r>
              <a:rPr lang="ar-SA" dirty="0" smtClean="0"/>
              <a:t>معاملة </a:t>
            </a:r>
            <a:r>
              <a:rPr lang="ar-SA" dirty="0"/>
              <a:t>المعتقلين ادارياً </a:t>
            </a:r>
            <a:r>
              <a:rPr lang="ar-AE" dirty="0" smtClean="0"/>
              <a:t>.</a:t>
            </a:r>
          </a:p>
          <a:p>
            <a:r>
              <a:rPr lang="ar-SA" dirty="0"/>
              <a:t>الجهاز القانوني للاعتقال </a:t>
            </a:r>
            <a:r>
              <a:rPr lang="ar-SA" dirty="0" smtClean="0"/>
              <a:t>الإداري</a:t>
            </a:r>
            <a:r>
              <a:rPr lang="ar-AE" dirty="0"/>
              <a:t> </a:t>
            </a:r>
            <a:r>
              <a:rPr lang="ar-AE" dirty="0" smtClean="0"/>
              <a:t>.</a:t>
            </a:r>
          </a:p>
          <a:p>
            <a:r>
              <a:rPr lang="ar-SA" dirty="0" smtClean="0"/>
              <a:t> </a:t>
            </a:r>
            <a:r>
              <a:rPr lang="ar-SA" dirty="0"/>
              <a:t>ظروف احتجاز المعتقلين </a:t>
            </a:r>
            <a:r>
              <a:rPr lang="ar-SA" dirty="0" smtClean="0"/>
              <a:t>الإداريين</a:t>
            </a:r>
            <a:r>
              <a:rPr lang="ar-AE" dirty="0" smtClean="0"/>
              <a:t> .</a:t>
            </a:r>
          </a:p>
          <a:p>
            <a:pPr marL="0" indent="0">
              <a:buNone/>
            </a:pPr>
            <a:endParaRPr lang="ar-AE" dirty="0"/>
          </a:p>
        </p:txBody>
      </p:sp>
    </p:spTree>
    <p:extLst>
      <p:ext uri="{BB962C8B-B14F-4D97-AF65-F5344CB8AC3E}">
        <p14:creationId xmlns:p14="http://schemas.microsoft.com/office/powerpoint/2010/main" val="42089383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AE" dirty="0"/>
              <a:t>	</a:t>
            </a:r>
            <a:r>
              <a:rPr lang="ar-AE" b="1" dirty="0">
                <a:solidFill>
                  <a:srgbClr val="FF0000"/>
                </a:solidFill>
              </a:rPr>
              <a:t>التكييف القانوني للمعتقلين الفلسطينيين </a:t>
            </a:r>
            <a:r>
              <a:rPr lang="ar-AE" b="1" dirty="0" smtClean="0">
                <a:solidFill>
                  <a:srgbClr val="FF0000"/>
                </a:solidFill>
              </a:rPr>
              <a:t>  بالسجون </a:t>
            </a:r>
            <a:r>
              <a:rPr lang="ar-AE" b="1" dirty="0">
                <a:solidFill>
                  <a:srgbClr val="FF0000"/>
                </a:solidFill>
              </a:rPr>
              <a:t>الإسرائيلية</a:t>
            </a:r>
          </a:p>
        </p:txBody>
      </p:sp>
      <p:sp>
        <p:nvSpPr>
          <p:cNvPr id="3" name="عنصر نائب للمحتوى 2"/>
          <p:cNvSpPr>
            <a:spLocks noGrp="1"/>
          </p:cNvSpPr>
          <p:nvPr>
            <p:ph idx="1"/>
          </p:nvPr>
        </p:nvSpPr>
        <p:spPr/>
        <p:txBody>
          <a:bodyPr/>
          <a:lstStyle/>
          <a:p>
            <a:pPr marL="0" indent="0">
              <a:buNone/>
            </a:pPr>
            <a:endParaRPr lang="ar-AE" dirty="0" smtClean="0"/>
          </a:p>
          <a:p>
            <a:pPr marL="0" indent="0">
              <a:buNone/>
            </a:pPr>
            <a:r>
              <a:rPr lang="ar-SA" dirty="0" smtClean="0"/>
              <a:t>1/ </a:t>
            </a:r>
            <a:r>
              <a:rPr lang="ar-SA" dirty="0"/>
              <a:t>النظام القضائي الإسرائيلي المطبق على الأسرى والمعتقلين </a:t>
            </a:r>
            <a:r>
              <a:rPr lang="ar-SA" dirty="0" smtClean="0"/>
              <a:t>الفلسطينيين</a:t>
            </a:r>
            <a:r>
              <a:rPr lang="ar-AE" dirty="0" smtClean="0"/>
              <a:t> .</a:t>
            </a:r>
          </a:p>
          <a:p>
            <a:pPr marL="0" indent="0">
              <a:buNone/>
            </a:pPr>
            <a:endParaRPr lang="ar-AE" dirty="0"/>
          </a:p>
          <a:p>
            <a:pPr marL="0" indent="0">
              <a:buNone/>
            </a:pPr>
            <a:r>
              <a:rPr lang="ar-SA" dirty="0"/>
              <a:t>2/  التكييف القانوني للمعتقلين الفلسطينيين في ضوء قواعد القانون الدولي </a:t>
            </a:r>
            <a:r>
              <a:rPr lang="ar-AE" dirty="0" smtClean="0"/>
              <a:t>.</a:t>
            </a:r>
            <a:endParaRPr lang="en-US" dirty="0"/>
          </a:p>
          <a:p>
            <a:pPr marL="0" indent="0">
              <a:buNone/>
            </a:pPr>
            <a:endParaRPr lang="en-US" dirty="0"/>
          </a:p>
          <a:p>
            <a:endParaRPr lang="ar-AE" dirty="0"/>
          </a:p>
        </p:txBody>
      </p:sp>
    </p:spTree>
    <p:extLst>
      <p:ext uri="{BB962C8B-B14F-4D97-AF65-F5344CB8AC3E}">
        <p14:creationId xmlns:p14="http://schemas.microsoft.com/office/powerpoint/2010/main" val="3935702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23528" y="260648"/>
            <a:ext cx="8229600" cy="1143000"/>
          </a:xfrm>
        </p:spPr>
        <p:txBody>
          <a:bodyPr>
            <a:normAutofit fontScale="90000"/>
          </a:bodyPr>
          <a:lstStyle/>
          <a:p>
            <a:r>
              <a:rPr lang="ar-AE" b="1" dirty="0">
                <a:solidFill>
                  <a:srgbClr val="FF0000"/>
                </a:solidFill>
              </a:rPr>
              <a:t/>
            </a:r>
            <a:br>
              <a:rPr lang="ar-AE" b="1" dirty="0">
                <a:solidFill>
                  <a:srgbClr val="FF0000"/>
                </a:solidFill>
              </a:rPr>
            </a:br>
            <a:r>
              <a:rPr lang="ar-AE" b="1" dirty="0" smtClean="0">
                <a:solidFill>
                  <a:srgbClr val="FF0000"/>
                </a:solidFill>
              </a:rPr>
              <a:t>الوضع </a:t>
            </a:r>
            <a:r>
              <a:rPr lang="ar-AE" b="1" dirty="0">
                <a:solidFill>
                  <a:srgbClr val="FF0000"/>
                </a:solidFill>
              </a:rPr>
              <a:t>القانوني للأسرى والمعتقلين الفلسطينيين بموجب لوائح مصلحة السجون الإسرائيلية</a:t>
            </a:r>
            <a:r>
              <a:rPr lang="en-US" dirty="0" smtClean="0">
                <a:solidFill>
                  <a:srgbClr val="FF0000"/>
                </a:solidFill>
              </a:rPr>
              <a:t/>
            </a:r>
            <a:br>
              <a:rPr lang="en-US" dirty="0" smtClean="0">
                <a:solidFill>
                  <a:srgbClr val="FF0000"/>
                </a:solidFill>
              </a:rPr>
            </a:br>
            <a:endParaRPr lang="ar-AE" dirty="0">
              <a:solidFill>
                <a:srgbClr val="FF0000"/>
              </a:solidFill>
            </a:endParaRPr>
          </a:p>
        </p:txBody>
      </p:sp>
      <p:sp>
        <p:nvSpPr>
          <p:cNvPr id="3" name="عنصر نائب للمحتوى 2"/>
          <p:cNvSpPr>
            <a:spLocks noGrp="1"/>
          </p:cNvSpPr>
          <p:nvPr>
            <p:ph idx="1"/>
          </p:nvPr>
        </p:nvSpPr>
        <p:spPr/>
        <p:txBody>
          <a:bodyPr/>
          <a:lstStyle/>
          <a:p>
            <a:pPr>
              <a:buNone/>
            </a:pPr>
            <a:endParaRPr lang="ar-AE" dirty="0" smtClean="0"/>
          </a:p>
          <a:p>
            <a:pPr marL="514350" indent="-514350">
              <a:buAutoNum type="arabicPeriod"/>
            </a:pPr>
            <a:r>
              <a:rPr lang="ar-SA" dirty="0" smtClean="0"/>
              <a:t>السجناء الجنائيون</a:t>
            </a:r>
            <a:r>
              <a:rPr lang="ar-AE" dirty="0" smtClean="0"/>
              <a:t> .</a:t>
            </a:r>
          </a:p>
          <a:p>
            <a:pPr marL="514350" indent="-514350">
              <a:buAutoNum type="arabicPeriod"/>
            </a:pPr>
            <a:r>
              <a:rPr lang="ar-SA" dirty="0"/>
              <a:t>السجناء </a:t>
            </a:r>
            <a:r>
              <a:rPr lang="ar-SA" dirty="0" smtClean="0"/>
              <a:t>الأمنيون</a:t>
            </a:r>
            <a:r>
              <a:rPr lang="ar-AE" dirty="0" smtClean="0"/>
              <a:t> .</a:t>
            </a:r>
          </a:p>
          <a:p>
            <a:pPr marL="514350" indent="-514350">
              <a:buAutoNum type="arabicPeriod"/>
            </a:pPr>
            <a:r>
              <a:rPr lang="ar-SA" dirty="0"/>
              <a:t>المعتقلون </a:t>
            </a:r>
            <a:r>
              <a:rPr lang="ar-SA" dirty="0" smtClean="0"/>
              <a:t>الإداريون</a:t>
            </a:r>
            <a:r>
              <a:rPr lang="ar-AE" dirty="0" smtClean="0"/>
              <a:t> .</a:t>
            </a:r>
          </a:p>
          <a:p>
            <a:pPr marL="514350" indent="-514350">
              <a:buAutoNum type="arabicPeriod"/>
            </a:pPr>
            <a:r>
              <a:rPr lang="ar-SA" dirty="0"/>
              <a:t>المقاتلون غير </a:t>
            </a:r>
            <a:r>
              <a:rPr lang="ar-SA" dirty="0" smtClean="0"/>
              <a:t>الشرعيين</a:t>
            </a:r>
            <a:r>
              <a:rPr lang="ar-AE" dirty="0" smtClean="0"/>
              <a:t> .</a:t>
            </a:r>
            <a:endParaRPr lang="ar-AE" dirty="0"/>
          </a:p>
        </p:txBody>
      </p:sp>
    </p:spTree>
    <p:extLst>
      <p:ext uri="{BB962C8B-B14F-4D97-AF65-F5344CB8AC3E}">
        <p14:creationId xmlns:p14="http://schemas.microsoft.com/office/powerpoint/2010/main" val="17533354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AE" b="1" dirty="0">
                <a:solidFill>
                  <a:srgbClr val="FF0000"/>
                </a:solidFill>
              </a:rPr>
              <a:t>	صور الانتهاكات الإسرائيلية لحقوق المعتقلين الفلسطينيين</a:t>
            </a:r>
            <a:endParaRPr lang="ar-AE" dirty="0">
              <a:solidFill>
                <a:srgbClr val="FF0000"/>
              </a:solidFill>
            </a:endParaRPr>
          </a:p>
        </p:txBody>
      </p:sp>
      <p:sp>
        <p:nvSpPr>
          <p:cNvPr id="3" name="عنصر نائب للمحتوى 2"/>
          <p:cNvSpPr>
            <a:spLocks noGrp="1"/>
          </p:cNvSpPr>
          <p:nvPr>
            <p:ph idx="1"/>
          </p:nvPr>
        </p:nvSpPr>
        <p:spPr/>
        <p:txBody>
          <a:bodyPr>
            <a:normAutofit/>
          </a:bodyPr>
          <a:lstStyle/>
          <a:p>
            <a:pPr marL="514350" indent="-514350">
              <a:buFont typeface="+mj-lt"/>
              <a:buAutoNum type="arabicPeriod"/>
            </a:pPr>
            <a:endParaRPr lang="ar-AE" dirty="0" smtClean="0"/>
          </a:p>
          <a:p>
            <a:pPr marL="514350" indent="-514350">
              <a:buFont typeface="+mj-lt"/>
              <a:buAutoNum type="arabicPeriod"/>
            </a:pPr>
            <a:r>
              <a:rPr lang="ar-SA" dirty="0" smtClean="0"/>
              <a:t>التعذيب</a:t>
            </a:r>
            <a:r>
              <a:rPr lang="ar-AE" dirty="0" smtClean="0"/>
              <a:t> .</a:t>
            </a:r>
          </a:p>
          <a:p>
            <a:pPr marL="514350" indent="-514350">
              <a:buFont typeface="+mj-lt"/>
              <a:buAutoNum type="arabicPeriod"/>
            </a:pPr>
            <a:r>
              <a:rPr lang="ar-SA" dirty="0"/>
              <a:t>عدم توفير العناية الطبية </a:t>
            </a:r>
            <a:r>
              <a:rPr lang="ar-SA" dirty="0" smtClean="0"/>
              <a:t>الملائمة</a:t>
            </a:r>
            <a:r>
              <a:rPr lang="ar-AE" dirty="0" smtClean="0"/>
              <a:t>.</a:t>
            </a:r>
          </a:p>
          <a:p>
            <a:pPr marL="514350" indent="-514350">
              <a:buFont typeface="+mj-lt"/>
              <a:buAutoNum type="arabicPeriod"/>
            </a:pPr>
            <a:r>
              <a:rPr lang="ar-SA" dirty="0"/>
              <a:t>نقص الاحتياجات المعيشية داخل </a:t>
            </a:r>
            <a:r>
              <a:rPr lang="ar-SA" dirty="0" smtClean="0"/>
              <a:t>السجون</a:t>
            </a:r>
            <a:r>
              <a:rPr lang="ar-AE" dirty="0" smtClean="0"/>
              <a:t>.</a:t>
            </a:r>
          </a:p>
          <a:p>
            <a:pPr marL="514350" indent="-514350">
              <a:buFont typeface="+mj-lt"/>
              <a:buAutoNum type="arabicPeriod"/>
            </a:pPr>
            <a:r>
              <a:rPr lang="ar-SA" dirty="0" smtClean="0"/>
              <a:t>العزل</a:t>
            </a:r>
            <a:r>
              <a:rPr lang="ar-AE" dirty="0" smtClean="0"/>
              <a:t>.</a:t>
            </a:r>
          </a:p>
          <a:p>
            <a:pPr marL="514350" indent="-514350">
              <a:buFont typeface="+mj-lt"/>
              <a:buAutoNum type="arabicPeriod"/>
            </a:pPr>
            <a:r>
              <a:rPr lang="ar-SA" dirty="0"/>
              <a:t>الحرمان من زيارة </a:t>
            </a:r>
            <a:r>
              <a:rPr lang="ar-SA" dirty="0" smtClean="0"/>
              <a:t>الأهل</a:t>
            </a:r>
            <a:r>
              <a:rPr lang="ar-AE" dirty="0" smtClean="0"/>
              <a:t>.</a:t>
            </a:r>
          </a:p>
          <a:p>
            <a:pPr marL="0" indent="0">
              <a:buNone/>
            </a:pPr>
            <a:endParaRPr lang="ar-SA" dirty="0" smtClean="0"/>
          </a:p>
          <a:p>
            <a:endParaRPr lang="ar-SA" dirty="0" smtClean="0"/>
          </a:p>
          <a:p>
            <a:endParaRPr lang="ar-AE" dirty="0"/>
          </a:p>
        </p:txBody>
      </p:sp>
    </p:spTree>
    <p:extLst>
      <p:ext uri="{BB962C8B-B14F-4D97-AF65-F5344CB8AC3E}">
        <p14:creationId xmlns:p14="http://schemas.microsoft.com/office/powerpoint/2010/main" val="29350850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AE" b="1" dirty="0" smtClean="0">
                <a:solidFill>
                  <a:srgbClr val="FF0000"/>
                </a:solidFill>
              </a:rPr>
              <a:t>الاعتقال </a:t>
            </a:r>
            <a:r>
              <a:rPr lang="ar-AE" b="1" dirty="0">
                <a:solidFill>
                  <a:srgbClr val="FF0000"/>
                </a:solidFill>
              </a:rPr>
              <a:t>الإداري بحق الاسرى</a:t>
            </a:r>
          </a:p>
        </p:txBody>
      </p:sp>
      <p:sp>
        <p:nvSpPr>
          <p:cNvPr id="3" name="عنصر نائب للمحتوى 2"/>
          <p:cNvSpPr>
            <a:spLocks noGrp="1"/>
          </p:cNvSpPr>
          <p:nvPr>
            <p:ph idx="1"/>
          </p:nvPr>
        </p:nvSpPr>
        <p:spPr/>
        <p:txBody>
          <a:bodyPr/>
          <a:lstStyle/>
          <a:p>
            <a:pPr marL="0" indent="0" algn="just">
              <a:buNone/>
            </a:pPr>
            <a:r>
              <a:rPr lang="ar-SA" sz="2800" dirty="0"/>
              <a:t>تشكل سياسة الاعتقال الإداري التي يجري من خلالها احتجاز الأشخاص بناءً على مواد سرية ودون إسناد أي تهمة للشخص انتهاكاً مباشراً لضمانات المحاكمة العادلة التي كفلتها القواعد القانونية </a:t>
            </a:r>
            <a:r>
              <a:rPr lang="ar-AE" sz="2800" dirty="0" smtClean="0"/>
              <a:t>.</a:t>
            </a:r>
          </a:p>
          <a:p>
            <a:endParaRPr lang="ar-AE" sz="2800" dirty="0" smtClean="0"/>
          </a:p>
          <a:p>
            <a:r>
              <a:rPr lang="ar-SA" dirty="0" smtClean="0"/>
              <a:t>معاملة </a:t>
            </a:r>
            <a:r>
              <a:rPr lang="ar-SA" dirty="0"/>
              <a:t>المعتقلين ادارياً </a:t>
            </a:r>
            <a:r>
              <a:rPr lang="ar-AE" dirty="0" smtClean="0"/>
              <a:t>.</a:t>
            </a:r>
          </a:p>
          <a:p>
            <a:r>
              <a:rPr lang="ar-SA" dirty="0"/>
              <a:t>الجهاز القانوني للاعتقال </a:t>
            </a:r>
            <a:r>
              <a:rPr lang="ar-SA" dirty="0" smtClean="0"/>
              <a:t>الإداري</a:t>
            </a:r>
            <a:r>
              <a:rPr lang="ar-AE" dirty="0"/>
              <a:t> </a:t>
            </a:r>
            <a:r>
              <a:rPr lang="ar-AE" dirty="0" smtClean="0"/>
              <a:t>.</a:t>
            </a:r>
          </a:p>
          <a:p>
            <a:r>
              <a:rPr lang="ar-SA" dirty="0" smtClean="0"/>
              <a:t> </a:t>
            </a:r>
            <a:r>
              <a:rPr lang="ar-SA" dirty="0"/>
              <a:t>ظروف احتجاز المعتقلين </a:t>
            </a:r>
            <a:r>
              <a:rPr lang="ar-SA" dirty="0" smtClean="0"/>
              <a:t>الإداريين</a:t>
            </a:r>
            <a:r>
              <a:rPr lang="ar-AE" dirty="0" smtClean="0"/>
              <a:t> .</a:t>
            </a:r>
          </a:p>
          <a:p>
            <a:r>
              <a:rPr lang="ar-SA" dirty="0"/>
              <a:t>الاعتقال الاداري </a:t>
            </a:r>
            <a:r>
              <a:rPr lang="ar-SA" dirty="0" smtClean="0"/>
              <a:t>بالأرقام</a:t>
            </a:r>
            <a:r>
              <a:rPr lang="ar-AE" dirty="0" smtClean="0"/>
              <a:t> .</a:t>
            </a:r>
            <a:endParaRPr lang="en-US" dirty="0"/>
          </a:p>
          <a:p>
            <a:pPr marL="0" indent="0">
              <a:buNone/>
            </a:pPr>
            <a:endParaRPr lang="ar-AE" dirty="0"/>
          </a:p>
        </p:txBody>
      </p:sp>
    </p:spTree>
    <p:extLst>
      <p:ext uri="{BB962C8B-B14F-4D97-AF65-F5344CB8AC3E}">
        <p14:creationId xmlns:p14="http://schemas.microsoft.com/office/powerpoint/2010/main" val="31782807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AE" b="1" dirty="0" smtClean="0">
                <a:solidFill>
                  <a:srgbClr val="FF0000"/>
                </a:solidFill>
              </a:rPr>
              <a:t>سياسة الاهمال </a:t>
            </a:r>
            <a:r>
              <a:rPr lang="ar-AE" b="1" dirty="0">
                <a:solidFill>
                  <a:srgbClr val="FF0000"/>
                </a:solidFill>
              </a:rPr>
              <a:t>الطبي وانتهاك الحق في ضمان تأمين الخدمات الصحية المناسبة</a:t>
            </a:r>
          </a:p>
        </p:txBody>
      </p:sp>
      <p:sp>
        <p:nvSpPr>
          <p:cNvPr id="3" name="عنصر نائب للمحتوى 2"/>
          <p:cNvSpPr>
            <a:spLocks noGrp="1"/>
          </p:cNvSpPr>
          <p:nvPr>
            <p:ph idx="1"/>
          </p:nvPr>
        </p:nvSpPr>
        <p:spPr/>
        <p:txBody>
          <a:bodyPr>
            <a:normAutofit lnSpcReduction="10000"/>
          </a:bodyPr>
          <a:lstStyle/>
          <a:p>
            <a:pPr marL="0" indent="0" algn="just">
              <a:buNone/>
            </a:pPr>
            <a:r>
              <a:rPr lang="ar-AE" sz="2400" b="1" dirty="0" smtClean="0"/>
              <a:t>1-</a:t>
            </a:r>
            <a:r>
              <a:rPr lang="ar-AE" sz="2400" dirty="0" smtClean="0"/>
              <a:t> </a:t>
            </a:r>
            <a:r>
              <a:rPr lang="ar-AE" sz="2400" dirty="0" smtClean="0"/>
              <a:t>تشكل </a:t>
            </a:r>
            <a:r>
              <a:rPr lang="ar-AE" sz="2400" dirty="0"/>
              <a:t>مخالفة </a:t>
            </a:r>
            <a:r>
              <a:rPr lang="ar-AE" sz="2400" dirty="0" smtClean="0"/>
              <a:t>للعهد </a:t>
            </a:r>
            <a:r>
              <a:rPr lang="ar-AE" sz="2400" dirty="0"/>
              <a:t>الدولي الخاص بالحقوق الاقتصادية والاجتماعية </a:t>
            </a:r>
            <a:r>
              <a:rPr lang="ar-AE" sz="2400" dirty="0" smtClean="0"/>
              <a:t>والثقافية والذي يكفل </a:t>
            </a:r>
            <a:r>
              <a:rPr lang="ar-AE" sz="2400" dirty="0"/>
              <a:t>حق كل إنسان في التمتع بأعلى مستوى من الصحة الجسمية والعقلية يمكن بلوغه. </a:t>
            </a:r>
            <a:endParaRPr lang="ar-AE" sz="2400" dirty="0" smtClean="0"/>
          </a:p>
          <a:p>
            <a:pPr marL="0" indent="0" algn="just">
              <a:buNone/>
            </a:pPr>
            <a:endParaRPr lang="ar-AE" sz="2400" dirty="0" smtClean="0"/>
          </a:p>
          <a:p>
            <a:pPr marL="0" indent="0" algn="just">
              <a:buNone/>
            </a:pPr>
            <a:r>
              <a:rPr lang="ar-AE" sz="2400" b="1" dirty="0"/>
              <a:t>2-</a:t>
            </a:r>
            <a:r>
              <a:rPr lang="ar-AE" sz="2400" dirty="0"/>
              <a:t> </a:t>
            </a:r>
            <a:r>
              <a:rPr lang="ar-AE" sz="2400" dirty="0" smtClean="0"/>
              <a:t>تُعد </a:t>
            </a:r>
            <a:r>
              <a:rPr lang="ar-AE" sz="2400" dirty="0"/>
              <a:t>انتهاكاً </a:t>
            </a:r>
            <a:r>
              <a:rPr lang="ar-AE" sz="2400" dirty="0" smtClean="0"/>
              <a:t>مباشراً للقواعد </a:t>
            </a:r>
            <a:r>
              <a:rPr lang="ar-AE" sz="2400" dirty="0"/>
              <a:t>النموذجية الدنيا لمعاملة السجناء 1955، والتي تضمن توفير كافة المقومات والخدمات لتأمين الرعاية الصحية المناسبة</a:t>
            </a:r>
            <a:r>
              <a:rPr lang="ar-AE" sz="2400" dirty="0" smtClean="0"/>
              <a:t>.</a:t>
            </a:r>
          </a:p>
          <a:p>
            <a:pPr marL="0" indent="0" algn="just">
              <a:buNone/>
            </a:pPr>
            <a:endParaRPr lang="ar-AE" sz="2400" dirty="0" smtClean="0"/>
          </a:p>
          <a:p>
            <a:pPr marL="0" indent="0" algn="just">
              <a:buNone/>
            </a:pPr>
            <a:r>
              <a:rPr lang="ar-AE" sz="2400" b="1" dirty="0"/>
              <a:t>3-</a:t>
            </a:r>
            <a:r>
              <a:rPr lang="ar-AE" sz="2400" dirty="0"/>
              <a:t> </a:t>
            </a:r>
            <a:r>
              <a:rPr lang="ar-AE" sz="2400" dirty="0" smtClean="0"/>
              <a:t>المساس المباشر بالمادة (81) من اتفاقية </a:t>
            </a:r>
            <a:r>
              <a:rPr lang="ar-AE" sz="2400" dirty="0"/>
              <a:t>جنيف الرابعة بشأن حماية السكان المدنيين لعام 1949م، والتي نصت على أن: تلتزم أطراف النزاع التي تعتقل أشخاصاً محميين بإعانتهم مجاناً وكذلك بتوفير الرعاية الطبية التي تتطلبها حالتهم الصحية.."، بالإضافة إلى المادتين (91)، (92) من الاتفاقية نفسها، حيث تتناولان الشروط الصحية والرعاية الطبية للمعتقلين.</a:t>
            </a:r>
          </a:p>
        </p:txBody>
      </p:sp>
    </p:spTree>
    <p:extLst>
      <p:ext uri="{BB962C8B-B14F-4D97-AF65-F5344CB8AC3E}">
        <p14:creationId xmlns:p14="http://schemas.microsoft.com/office/powerpoint/2010/main" val="3476848919"/>
      </p:ext>
    </p:extLst>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4525039</TotalTime>
  <Words>1311</Words>
  <Application>Microsoft Office PowerPoint</Application>
  <PresentationFormat>عرض على الشاشة (3:4)‏</PresentationFormat>
  <Paragraphs>97</Paragraphs>
  <Slides>21</Slides>
  <Notes>0</Notes>
  <HiddenSlides>0</HiddenSlides>
  <MMClips>0</MMClips>
  <ScaleCrop>false</ScaleCrop>
  <HeadingPairs>
    <vt:vector size="4" baseType="variant">
      <vt:variant>
        <vt:lpstr>نسق</vt:lpstr>
      </vt:variant>
      <vt:variant>
        <vt:i4>1</vt:i4>
      </vt:variant>
      <vt:variant>
        <vt:lpstr>عناوين الشرائح</vt:lpstr>
      </vt:variant>
      <vt:variant>
        <vt:i4>21</vt:i4>
      </vt:variant>
    </vt:vector>
  </HeadingPairs>
  <TitlesOfParts>
    <vt:vector size="22" baseType="lpstr">
      <vt:lpstr>سمة Office</vt:lpstr>
      <vt:lpstr>عرض تقديمي في PowerPoint</vt:lpstr>
      <vt:lpstr>  مفهوم الأسير في اتفاقية جنيف الثالثة </vt:lpstr>
      <vt:lpstr> الوضع القانوني الدولي للأراضي الخاضعة للسلطة الفلسطينية </vt:lpstr>
      <vt:lpstr>الاعتقال الإداري بحق الاسرى</vt:lpstr>
      <vt:lpstr> التكييف القانوني للمعتقلين الفلسطينيين   بالسجون الإسرائيلية</vt:lpstr>
      <vt:lpstr> الوضع القانوني للأسرى والمعتقلين الفلسطينيين بموجب لوائح مصلحة السجون الإسرائيلية </vt:lpstr>
      <vt:lpstr> صور الانتهاكات الإسرائيلية لحقوق المعتقلين الفلسطينيين</vt:lpstr>
      <vt:lpstr>الاعتقال الإداري بحق الاسرى</vt:lpstr>
      <vt:lpstr>سياسة الاهمال الطبي وانتهاك الحق في ضمان تأمين الخدمات الصحية المناسبة</vt:lpstr>
      <vt:lpstr>الاعتقال الإداري والحق في ضمان  إجراء محاكمة عادلة</vt:lpstr>
      <vt:lpstr>انتهاك الحق في السماح بتلقي الزيارات من الأهل والاتصال معهم</vt:lpstr>
      <vt:lpstr>العزل الانفرادي وانتهاك الحق في عدم التعرض للعقوبات القاسية واللاإنسانية</vt:lpstr>
      <vt:lpstr>الحق في تأمين معاملة إنسانية أثناء تنقل المعتقلين (البوسطة)</vt:lpstr>
      <vt:lpstr>الحق في بلوغ أعلى مستوى من الصحة</vt:lpstr>
      <vt:lpstr>الحق في التعليم </vt:lpstr>
      <vt:lpstr>الحقوق الثقافية للمعتقلين</vt:lpstr>
      <vt:lpstr>الآليات القانونية لمواجهة الانتهاكات الإسرائيلية بحق الأسرى والمعتقلين</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ICHR_T</dc:creator>
  <cp:lastModifiedBy>PAHJAT</cp:lastModifiedBy>
  <cp:revision>66</cp:revision>
  <dcterms:created xsi:type="dcterms:W3CDTF">2018-02-27T12:39:04Z</dcterms:created>
  <dcterms:modified xsi:type="dcterms:W3CDTF">2018-04-03T08:37:14Z</dcterms:modified>
</cp:coreProperties>
</file>