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Lst>
  <p:sldSz cx="12192000" cy="6858000"/>
  <p:notesSz cx="6858000" cy="9144000"/>
  <p:defaultTextStyle>
    <a:defPPr>
      <a:defRPr lang="ar-BH"/>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504" autoAdjust="0"/>
    <p:restoredTop sz="94056" autoAdjust="0"/>
  </p:normalViewPr>
  <p:slideViewPr>
    <p:cSldViewPr>
      <p:cViewPr varScale="1">
        <p:scale>
          <a:sx n="68" d="100"/>
          <a:sy n="68" d="100"/>
        </p:scale>
        <p:origin x="590" y="6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BH"/>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DEC00E3-68CC-467D-A112-CDB9A2561BC5}" type="datetimeFigureOut">
              <a:rPr lang="ar-BH" smtClean="0"/>
              <a:pPr/>
              <a:t>12/09/1439</a:t>
            </a:fld>
            <a:endParaRPr lang="ar-BH"/>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BH"/>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BH"/>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BH"/>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EAF1634-456B-4AC7-98B9-1A537AD26D35}" type="slidenum">
              <a:rPr lang="ar-BH" smtClean="0"/>
              <a:pPr/>
              <a:t>‹#›</a:t>
            </a:fld>
            <a:endParaRPr lang="ar-BH"/>
          </a:p>
        </p:txBody>
      </p:sp>
    </p:spTree>
    <p:extLst>
      <p:ext uri="{BB962C8B-B14F-4D97-AF65-F5344CB8AC3E}">
        <p14:creationId xmlns:p14="http://schemas.microsoft.com/office/powerpoint/2010/main" val="365080252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عنوان">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8737600" y="6356351"/>
            <a:ext cx="2844800" cy="365125"/>
          </a:xfrm>
          <a:prstGeom prst="rect">
            <a:avLst/>
          </a:prstGeom>
        </p:spPr>
        <p:txBody>
          <a:bodyPr/>
          <a:lstStyle/>
          <a:p>
            <a:fld id="{992AC1CA-7161-46AA-A2D9-30CAAE63B96E}" type="datetimeFigureOut">
              <a:rPr lang="ar-BH" smtClean="0"/>
              <a:pPr/>
              <a:t>12/09/1439</a:t>
            </a:fld>
            <a:endParaRPr lang="ar-BH"/>
          </a:p>
        </p:txBody>
      </p:sp>
      <p:sp>
        <p:nvSpPr>
          <p:cNvPr id="5" name="عنصر نائب للتذييل 4"/>
          <p:cNvSpPr>
            <a:spLocks noGrp="1"/>
          </p:cNvSpPr>
          <p:nvPr>
            <p:ph type="ftr" sz="quarter" idx="11"/>
          </p:nvPr>
        </p:nvSpPr>
        <p:spPr>
          <a:xfrm>
            <a:off x="4165600" y="6356351"/>
            <a:ext cx="3860800" cy="365125"/>
          </a:xfrm>
          <a:prstGeom prst="rect">
            <a:avLst/>
          </a:prstGeom>
        </p:spPr>
        <p:txBody>
          <a:bodyPr/>
          <a:lstStyle/>
          <a:p>
            <a:endParaRPr lang="ar-BH" dirty="0"/>
          </a:p>
        </p:txBody>
      </p:sp>
      <p:sp>
        <p:nvSpPr>
          <p:cNvPr id="6" name="عنصر نائب لرقم الشريحة 5"/>
          <p:cNvSpPr>
            <a:spLocks noGrp="1"/>
          </p:cNvSpPr>
          <p:nvPr>
            <p:ph type="sldNum" sz="quarter" idx="12"/>
          </p:nvPr>
        </p:nvSpPr>
        <p:spPr>
          <a:xfrm>
            <a:off x="609600" y="6356351"/>
            <a:ext cx="28448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4638"/>
            <a:ext cx="10972800" cy="1143000"/>
          </a:xfrm>
          <a:prstGeom prst="rect">
            <a:avLst/>
          </a:prstGeom>
        </p:spPr>
        <p:txBody>
          <a:bodyPr/>
          <a:lstStyle/>
          <a:p>
            <a:r>
              <a:rPr lang="ar-SA"/>
              <a:t>انقر لتحرير نمط العنوان الرئيسي</a:t>
            </a:r>
            <a:endParaRPr lang="ar-BH"/>
          </a:p>
        </p:txBody>
      </p:sp>
      <p:sp>
        <p:nvSpPr>
          <p:cNvPr id="3" name="عنصر نائب للعنوان العمودي 2"/>
          <p:cNvSpPr>
            <a:spLocks noGrp="1"/>
          </p:cNvSpPr>
          <p:nvPr>
            <p:ph type="body" orient="vert" idx="1"/>
          </p:nvPr>
        </p:nvSpPr>
        <p:spPr>
          <a:xfrm>
            <a:off x="609600" y="1600201"/>
            <a:ext cx="10972800" cy="4525963"/>
          </a:xfrm>
          <a:prstGeom prst="rect">
            <a:avLst/>
          </a:prstGeo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BH"/>
          </a:p>
        </p:txBody>
      </p:sp>
      <p:sp>
        <p:nvSpPr>
          <p:cNvPr id="4" name="عنصر نائب للتاريخ 3"/>
          <p:cNvSpPr>
            <a:spLocks noGrp="1"/>
          </p:cNvSpPr>
          <p:nvPr>
            <p:ph type="dt" sz="half" idx="10"/>
          </p:nvPr>
        </p:nvSpPr>
        <p:spPr>
          <a:xfrm>
            <a:off x="8737600" y="6356351"/>
            <a:ext cx="2844800" cy="365125"/>
          </a:xfrm>
          <a:prstGeom prst="rect">
            <a:avLst/>
          </a:prstGeom>
        </p:spPr>
        <p:txBody>
          <a:bodyPr/>
          <a:lstStyle/>
          <a:p>
            <a:fld id="{992AC1CA-7161-46AA-A2D9-30CAAE63B96E}" type="datetimeFigureOut">
              <a:rPr lang="ar-BH" smtClean="0"/>
              <a:pPr/>
              <a:t>12/09/1439</a:t>
            </a:fld>
            <a:endParaRPr lang="ar-BH"/>
          </a:p>
        </p:txBody>
      </p:sp>
      <p:sp>
        <p:nvSpPr>
          <p:cNvPr id="5" name="عنصر نائب للتذييل 4"/>
          <p:cNvSpPr>
            <a:spLocks noGrp="1"/>
          </p:cNvSpPr>
          <p:nvPr>
            <p:ph type="ftr" sz="quarter" idx="11"/>
          </p:nvPr>
        </p:nvSpPr>
        <p:spPr>
          <a:xfrm>
            <a:off x="4165600" y="6356351"/>
            <a:ext cx="3860800" cy="365125"/>
          </a:xfrm>
          <a:prstGeom prst="rect">
            <a:avLst/>
          </a:prstGeom>
        </p:spPr>
        <p:txBody>
          <a:bodyPr/>
          <a:lstStyle/>
          <a:p>
            <a:endParaRPr lang="ar-BH"/>
          </a:p>
        </p:txBody>
      </p:sp>
      <p:sp>
        <p:nvSpPr>
          <p:cNvPr id="6" name="عنصر نائب لرقم الشريحة 5"/>
          <p:cNvSpPr>
            <a:spLocks noGrp="1"/>
          </p:cNvSpPr>
          <p:nvPr>
            <p:ph type="sldNum" sz="quarter" idx="12"/>
          </p:nvPr>
        </p:nvSpPr>
        <p:spPr>
          <a:xfrm>
            <a:off x="609600" y="6356351"/>
            <a:ext cx="28448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39"/>
            <a:ext cx="2743200" cy="5851525"/>
          </a:xfrm>
          <a:prstGeom prst="rect">
            <a:avLst/>
          </a:prstGeom>
        </p:spPr>
        <p:txBody>
          <a:bodyPr vert="eaVert"/>
          <a:lstStyle/>
          <a:p>
            <a:r>
              <a:rPr lang="ar-SA"/>
              <a:t>انقر لتحرير نمط العنوان الرئيسي</a:t>
            </a:r>
            <a:endParaRPr lang="ar-BH"/>
          </a:p>
        </p:txBody>
      </p:sp>
      <p:sp>
        <p:nvSpPr>
          <p:cNvPr id="3" name="عنصر نائب للعنوان العمودي 2"/>
          <p:cNvSpPr>
            <a:spLocks noGrp="1"/>
          </p:cNvSpPr>
          <p:nvPr>
            <p:ph type="body" orient="vert" idx="1"/>
          </p:nvPr>
        </p:nvSpPr>
        <p:spPr>
          <a:xfrm>
            <a:off x="609600" y="274639"/>
            <a:ext cx="8026400" cy="5851525"/>
          </a:xfrm>
          <a:prstGeom prst="rect">
            <a:avLst/>
          </a:prstGeo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BH"/>
          </a:p>
        </p:txBody>
      </p:sp>
      <p:sp>
        <p:nvSpPr>
          <p:cNvPr id="4" name="عنصر نائب للتاريخ 3"/>
          <p:cNvSpPr>
            <a:spLocks noGrp="1"/>
          </p:cNvSpPr>
          <p:nvPr>
            <p:ph type="dt" sz="half" idx="10"/>
          </p:nvPr>
        </p:nvSpPr>
        <p:spPr>
          <a:xfrm>
            <a:off x="8737600" y="6356351"/>
            <a:ext cx="2844800" cy="365125"/>
          </a:xfrm>
          <a:prstGeom prst="rect">
            <a:avLst/>
          </a:prstGeom>
        </p:spPr>
        <p:txBody>
          <a:bodyPr/>
          <a:lstStyle/>
          <a:p>
            <a:fld id="{992AC1CA-7161-46AA-A2D9-30CAAE63B96E}" type="datetimeFigureOut">
              <a:rPr lang="ar-BH" smtClean="0"/>
              <a:pPr/>
              <a:t>12/09/1439</a:t>
            </a:fld>
            <a:endParaRPr lang="ar-BH"/>
          </a:p>
        </p:txBody>
      </p:sp>
      <p:sp>
        <p:nvSpPr>
          <p:cNvPr id="5" name="عنصر نائب للتذييل 4"/>
          <p:cNvSpPr>
            <a:spLocks noGrp="1"/>
          </p:cNvSpPr>
          <p:nvPr>
            <p:ph type="ftr" sz="quarter" idx="11"/>
          </p:nvPr>
        </p:nvSpPr>
        <p:spPr>
          <a:xfrm>
            <a:off x="4165600" y="6356351"/>
            <a:ext cx="3860800" cy="365125"/>
          </a:xfrm>
          <a:prstGeom prst="rect">
            <a:avLst/>
          </a:prstGeom>
        </p:spPr>
        <p:txBody>
          <a:bodyPr/>
          <a:lstStyle/>
          <a:p>
            <a:endParaRPr lang="ar-BH"/>
          </a:p>
        </p:txBody>
      </p:sp>
      <p:sp>
        <p:nvSpPr>
          <p:cNvPr id="6" name="عنصر نائب لرقم الشريحة 5"/>
          <p:cNvSpPr>
            <a:spLocks noGrp="1"/>
          </p:cNvSpPr>
          <p:nvPr>
            <p:ph type="sldNum" sz="quarter" idx="12"/>
          </p:nvPr>
        </p:nvSpPr>
        <p:spPr>
          <a:xfrm>
            <a:off x="609600" y="6356351"/>
            <a:ext cx="28448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4638"/>
            <a:ext cx="10972800" cy="1143000"/>
          </a:xfrm>
          <a:prstGeom prst="rect">
            <a:avLst/>
          </a:prstGeom>
        </p:spPr>
        <p:txBody>
          <a:bodyPr/>
          <a:lstStyle/>
          <a:p>
            <a:r>
              <a:rPr lang="ar-SA"/>
              <a:t>انقر لتحرير نمط العنوان الرئيسي</a:t>
            </a:r>
            <a:endParaRPr lang="ar-BH"/>
          </a:p>
        </p:txBody>
      </p:sp>
      <p:sp>
        <p:nvSpPr>
          <p:cNvPr id="3" name="عنصر نائب للمحتوى 2"/>
          <p:cNvSpPr>
            <a:spLocks noGrp="1"/>
          </p:cNvSpPr>
          <p:nvPr>
            <p:ph idx="1"/>
          </p:nvPr>
        </p:nvSpPr>
        <p:spPr>
          <a:xfrm>
            <a:off x="609600" y="1600201"/>
            <a:ext cx="10972800" cy="4525963"/>
          </a:xfrm>
          <a:prstGeom prst="rect">
            <a:avLst/>
          </a:prstGeo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BH"/>
          </a:p>
        </p:txBody>
      </p:sp>
      <p:sp>
        <p:nvSpPr>
          <p:cNvPr id="4" name="عنصر نائب للتاريخ 3"/>
          <p:cNvSpPr>
            <a:spLocks noGrp="1"/>
          </p:cNvSpPr>
          <p:nvPr>
            <p:ph type="dt" sz="half" idx="10"/>
          </p:nvPr>
        </p:nvSpPr>
        <p:spPr>
          <a:xfrm>
            <a:off x="8737600" y="6356351"/>
            <a:ext cx="2844800" cy="365125"/>
          </a:xfrm>
          <a:prstGeom prst="rect">
            <a:avLst/>
          </a:prstGeom>
        </p:spPr>
        <p:txBody>
          <a:bodyPr/>
          <a:lstStyle/>
          <a:p>
            <a:fld id="{992AC1CA-7161-46AA-A2D9-30CAAE63B96E}" type="datetimeFigureOut">
              <a:rPr lang="ar-BH" smtClean="0"/>
              <a:pPr/>
              <a:t>12/09/1439</a:t>
            </a:fld>
            <a:endParaRPr lang="ar-BH"/>
          </a:p>
        </p:txBody>
      </p:sp>
      <p:sp>
        <p:nvSpPr>
          <p:cNvPr id="5" name="عنصر نائب للتذييل 4"/>
          <p:cNvSpPr>
            <a:spLocks noGrp="1"/>
          </p:cNvSpPr>
          <p:nvPr>
            <p:ph type="ftr" sz="quarter" idx="11"/>
          </p:nvPr>
        </p:nvSpPr>
        <p:spPr>
          <a:xfrm>
            <a:off x="4165600" y="6356351"/>
            <a:ext cx="3860800" cy="365125"/>
          </a:xfrm>
          <a:prstGeom prst="rect">
            <a:avLst/>
          </a:prstGeom>
        </p:spPr>
        <p:txBody>
          <a:bodyPr/>
          <a:lstStyle/>
          <a:p>
            <a:endParaRPr lang="ar-BH"/>
          </a:p>
        </p:txBody>
      </p:sp>
      <p:sp>
        <p:nvSpPr>
          <p:cNvPr id="6" name="عنصر نائب لرقم الشريحة 5"/>
          <p:cNvSpPr>
            <a:spLocks noGrp="1"/>
          </p:cNvSpPr>
          <p:nvPr>
            <p:ph type="sldNum" sz="quarter" idx="12"/>
          </p:nvPr>
        </p:nvSpPr>
        <p:spPr>
          <a:xfrm>
            <a:off x="609600" y="6356351"/>
            <a:ext cx="28448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1"/>
            <a:ext cx="10363200" cy="1362075"/>
          </a:xfrm>
          <a:prstGeom prst="rect">
            <a:avLst/>
          </a:prstGeom>
        </p:spPr>
        <p:txBody>
          <a:bodyPr anchor="t"/>
          <a:lstStyle>
            <a:lvl1pPr algn="r">
              <a:defRPr sz="4000" b="1" cap="all"/>
            </a:lvl1pPr>
          </a:lstStyle>
          <a:p>
            <a:r>
              <a:rPr lang="ar-SA"/>
              <a:t>انقر لتحرير نمط العنوان الرئيسي</a:t>
            </a:r>
            <a:endParaRPr lang="ar-BH"/>
          </a:p>
        </p:txBody>
      </p:sp>
      <p:sp>
        <p:nvSpPr>
          <p:cNvPr id="3" name="عنصر نائب للنص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a:xfrm>
            <a:off x="8737600" y="6356351"/>
            <a:ext cx="2844800" cy="365125"/>
          </a:xfrm>
          <a:prstGeom prst="rect">
            <a:avLst/>
          </a:prstGeom>
        </p:spPr>
        <p:txBody>
          <a:bodyPr/>
          <a:lstStyle/>
          <a:p>
            <a:fld id="{992AC1CA-7161-46AA-A2D9-30CAAE63B96E}" type="datetimeFigureOut">
              <a:rPr lang="ar-BH" smtClean="0"/>
              <a:pPr/>
              <a:t>12/09/1439</a:t>
            </a:fld>
            <a:endParaRPr lang="ar-BH"/>
          </a:p>
        </p:txBody>
      </p:sp>
      <p:sp>
        <p:nvSpPr>
          <p:cNvPr id="5" name="عنصر نائب للتذييل 4"/>
          <p:cNvSpPr>
            <a:spLocks noGrp="1"/>
          </p:cNvSpPr>
          <p:nvPr>
            <p:ph type="ftr" sz="quarter" idx="11"/>
          </p:nvPr>
        </p:nvSpPr>
        <p:spPr>
          <a:xfrm>
            <a:off x="4165600" y="6356351"/>
            <a:ext cx="3860800" cy="365125"/>
          </a:xfrm>
          <a:prstGeom prst="rect">
            <a:avLst/>
          </a:prstGeom>
        </p:spPr>
        <p:txBody>
          <a:bodyPr/>
          <a:lstStyle/>
          <a:p>
            <a:endParaRPr lang="ar-BH"/>
          </a:p>
        </p:txBody>
      </p:sp>
      <p:sp>
        <p:nvSpPr>
          <p:cNvPr id="6" name="عنصر نائب لرقم الشريحة 5"/>
          <p:cNvSpPr>
            <a:spLocks noGrp="1"/>
          </p:cNvSpPr>
          <p:nvPr>
            <p:ph type="sldNum" sz="quarter" idx="12"/>
          </p:nvPr>
        </p:nvSpPr>
        <p:spPr>
          <a:xfrm>
            <a:off x="609600" y="6356351"/>
            <a:ext cx="28448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4638"/>
            <a:ext cx="10972800" cy="1143000"/>
          </a:xfrm>
          <a:prstGeom prst="rect">
            <a:avLst/>
          </a:prstGeom>
        </p:spPr>
        <p:txBody>
          <a:bodyPr/>
          <a:lstStyle/>
          <a:p>
            <a:r>
              <a:rPr lang="ar-SA"/>
              <a:t>انقر لتحرير نمط العنوان الرئيسي</a:t>
            </a:r>
            <a:endParaRPr lang="ar-BH"/>
          </a:p>
        </p:txBody>
      </p:sp>
      <p:sp>
        <p:nvSpPr>
          <p:cNvPr id="3" name="عنصر نائب للمحتوى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BH"/>
          </a:p>
        </p:txBody>
      </p:sp>
      <p:sp>
        <p:nvSpPr>
          <p:cNvPr id="4" name="عنصر نائب للمحتوى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BH"/>
          </a:p>
        </p:txBody>
      </p:sp>
      <p:sp>
        <p:nvSpPr>
          <p:cNvPr id="5" name="عنصر نائب للتاريخ 4"/>
          <p:cNvSpPr>
            <a:spLocks noGrp="1"/>
          </p:cNvSpPr>
          <p:nvPr>
            <p:ph type="dt" sz="half" idx="10"/>
          </p:nvPr>
        </p:nvSpPr>
        <p:spPr>
          <a:xfrm>
            <a:off x="8737600" y="6356351"/>
            <a:ext cx="2844800" cy="365125"/>
          </a:xfrm>
          <a:prstGeom prst="rect">
            <a:avLst/>
          </a:prstGeom>
        </p:spPr>
        <p:txBody>
          <a:bodyPr/>
          <a:lstStyle/>
          <a:p>
            <a:fld id="{992AC1CA-7161-46AA-A2D9-30CAAE63B96E}" type="datetimeFigureOut">
              <a:rPr lang="ar-BH" smtClean="0"/>
              <a:pPr/>
              <a:t>12/09/1439</a:t>
            </a:fld>
            <a:endParaRPr lang="ar-BH"/>
          </a:p>
        </p:txBody>
      </p:sp>
      <p:sp>
        <p:nvSpPr>
          <p:cNvPr id="6" name="عنصر نائب للتذييل 5"/>
          <p:cNvSpPr>
            <a:spLocks noGrp="1"/>
          </p:cNvSpPr>
          <p:nvPr>
            <p:ph type="ftr" sz="quarter" idx="11"/>
          </p:nvPr>
        </p:nvSpPr>
        <p:spPr>
          <a:xfrm>
            <a:off x="4165600" y="6356351"/>
            <a:ext cx="3860800" cy="365125"/>
          </a:xfrm>
          <a:prstGeom prst="rect">
            <a:avLst/>
          </a:prstGeom>
        </p:spPr>
        <p:txBody>
          <a:bodyPr/>
          <a:lstStyle/>
          <a:p>
            <a:endParaRPr lang="ar-BH"/>
          </a:p>
        </p:txBody>
      </p:sp>
      <p:sp>
        <p:nvSpPr>
          <p:cNvPr id="7" name="عنصر نائب لرقم الشريحة 6"/>
          <p:cNvSpPr>
            <a:spLocks noGrp="1"/>
          </p:cNvSpPr>
          <p:nvPr>
            <p:ph type="sldNum" sz="quarter" idx="12"/>
          </p:nvPr>
        </p:nvSpPr>
        <p:spPr>
          <a:xfrm>
            <a:off x="609600" y="6356351"/>
            <a:ext cx="28448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4638"/>
            <a:ext cx="10972800" cy="1143000"/>
          </a:xfrm>
          <a:prstGeom prst="rect">
            <a:avLst/>
          </a:prstGeom>
        </p:spPr>
        <p:txBody>
          <a:bodyPr/>
          <a:lstStyle>
            <a:lvl1pPr>
              <a:defRPr/>
            </a:lvl1pPr>
          </a:lstStyle>
          <a:p>
            <a:r>
              <a:rPr lang="ar-SA"/>
              <a:t>انقر لتحرير نمط العنوان الرئيسي</a:t>
            </a:r>
            <a:endParaRPr lang="ar-BH"/>
          </a:p>
        </p:txBody>
      </p:sp>
      <p:sp>
        <p:nvSpPr>
          <p:cNvPr id="3" name="عنصر نائب للنص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BH"/>
          </a:p>
        </p:txBody>
      </p:sp>
      <p:sp>
        <p:nvSpPr>
          <p:cNvPr id="5" name="عنصر نائب للنص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BH"/>
          </a:p>
        </p:txBody>
      </p:sp>
      <p:sp>
        <p:nvSpPr>
          <p:cNvPr id="7" name="عنصر نائب للتاريخ 6"/>
          <p:cNvSpPr>
            <a:spLocks noGrp="1"/>
          </p:cNvSpPr>
          <p:nvPr>
            <p:ph type="dt" sz="half" idx="10"/>
          </p:nvPr>
        </p:nvSpPr>
        <p:spPr>
          <a:xfrm>
            <a:off x="8737600" y="6356351"/>
            <a:ext cx="2844800" cy="365125"/>
          </a:xfrm>
          <a:prstGeom prst="rect">
            <a:avLst/>
          </a:prstGeom>
        </p:spPr>
        <p:txBody>
          <a:bodyPr/>
          <a:lstStyle/>
          <a:p>
            <a:fld id="{992AC1CA-7161-46AA-A2D9-30CAAE63B96E}" type="datetimeFigureOut">
              <a:rPr lang="ar-BH" smtClean="0"/>
              <a:pPr/>
              <a:t>12/09/1439</a:t>
            </a:fld>
            <a:endParaRPr lang="ar-BH"/>
          </a:p>
        </p:txBody>
      </p:sp>
      <p:sp>
        <p:nvSpPr>
          <p:cNvPr id="8" name="عنصر نائب للتذييل 7"/>
          <p:cNvSpPr>
            <a:spLocks noGrp="1"/>
          </p:cNvSpPr>
          <p:nvPr>
            <p:ph type="ftr" sz="quarter" idx="11"/>
          </p:nvPr>
        </p:nvSpPr>
        <p:spPr>
          <a:xfrm>
            <a:off x="4165600" y="6356351"/>
            <a:ext cx="3860800" cy="365125"/>
          </a:xfrm>
          <a:prstGeom prst="rect">
            <a:avLst/>
          </a:prstGeom>
        </p:spPr>
        <p:txBody>
          <a:bodyPr/>
          <a:lstStyle/>
          <a:p>
            <a:endParaRPr lang="ar-BH"/>
          </a:p>
        </p:txBody>
      </p:sp>
      <p:sp>
        <p:nvSpPr>
          <p:cNvPr id="9" name="عنصر نائب لرقم الشريحة 8"/>
          <p:cNvSpPr>
            <a:spLocks noGrp="1"/>
          </p:cNvSpPr>
          <p:nvPr>
            <p:ph type="sldNum" sz="quarter" idx="12"/>
          </p:nvPr>
        </p:nvSpPr>
        <p:spPr>
          <a:xfrm>
            <a:off x="609600" y="6356351"/>
            <a:ext cx="28448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4638"/>
            <a:ext cx="10972800" cy="1143000"/>
          </a:xfrm>
          <a:prstGeom prst="rect">
            <a:avLst/>
          </a:prstGeom>
        </p:spPr>
        <p:txBody>
          <a:bodyPr/>
          <a:lstStyle/>
          <a:p>
            <a:r>
              <a:rPr lang="ar-SA"/>
              <a:t>انقر لتحرير نمط العنوان الرئيسي</a:t>
            </a:r>
            <a:endParaRPr lang="ar-BH"/>
          </a:p>
        </p:txBody>
      </p:sp>
      <p:sp>
        <p:nvSpPr>
          <p:cNvPr id="3" name="عنصر نائب للتاريخ 2"/>
          <p:cNvSpPr>
            <a:spLocks noGrp="1"/>
          </p:cNvSpPr>
          <p:nvPr>
            <p:ph type="dt" sz="half" idx="10"/>
          </p:nvPr>
        </p:nvSpPr>
        <p:spPr>
          <a:xfrm>
            <a:off x="8737600" y="6356351"/>
            <a:ext cx="2844800" cy="365125"/>
          </a:xfrm>
          <a:prstGeom prst="rect">
            <a:avLst/>
          </a:prstGeom>
        </p:spPr>
        <p:txBody>
          <a:bodyPr/>
          <a:lstStyle/>
          <a:p>
            <a:fld id="{992AC1CA-7161-46AA-A2D9-30CAAE63B96E}" type="datetimeFigureOut">
              <a:rPr lang="ar-BH" smtClean="0"/>
              <a:pPr/>
              <a:t>12/09/1439</a:t>
            </a:fld>
            <a:endParaRPr lang="ar-BH"/>
          </a:p>
        </p:txBody>
      </p:sp>
      <p:sp>
        <p:nvSpPr>
          <p:cNvPr id="4" name="عنصر نائب للتذييل 3"/>
          <p:cNvSpPr>
            <a:spLocks noGrp="1"/>
          </p:cNvSpPr>
          <p:nvPr>
            <p:ph type="ftr" sz="quarter" idx="11"/>
          </p:nvPr>
        </p:nvSpPr>
        <p:spPr>
          <a:xfrm>
            <a:off x="4165600" y="6356351"/>
            <a:ext cx="3860800" cy="365125"/>
          </a:xfrm>
          <a:prstGeom prst="rect">
            <a:avLst/>
          </a:prstGeom>
        </p:spPr>
        <p:txBody>
          <a:bodyPr/>
          <a:lstStyle/>
          <a:p>
            <a:endParaRPr lang="ar-BH"/>
          </a:p>
        </p:txBody>
      </p:sp>
      <p:sp>
        <p:nvSpPr>
          <p:cNvPr id="5" name="عنصر نائب لرقم الشريحة 4"/>
          <p:cNvSpPr>
            <a:spLocks noGrp="1"/>
          </p:cNvSpPr>
          <p:nvPr>
            <p:ph type="sldNum" sz="quarter" idx="12"/>
          </p:nvPr>
        </p:nvSpPr>
        <p:spPr>
          <a:xfrm>
            <a:off x="609600" y="6356351"/>
            <a:ext cx="28448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8737600" y="6356351"/>
            <a:ext cx="2844800" cy="365125"/>
          </a:xfrm>
          <a:prstGeom prst="rect">
            <a:avLst/>
          </a:prstGeom>
        </p:spPr>
        <p:txBody>
          <a:bodyPr/>
          <a:lstStyle/>
          <a:p>
            <a:fld id="{992AC1CA-7161-46AA-A2D9-30CAAE63B96E}" type="datetimeFigureOut">
              <a:rPr lang="ar-BH" smtClean="0"/>
              <a:pPr/>
              <a:t>12/09/1439</a:t>
            </a:fld>
            <a:endParaRPr lang="ar-BH"/>
          </a:p>
        </p:txBody>
      </p:sp>
      <p:sp>
        <p:nvSpPr>
          <p:cNvPr id="3" name="عنصر نائب للتذييل 2"/>
          <p:cNvSpPr>
            <a:spLocks noGrp="1"/>
          </p:cNvSpPr>
          <p:nvPr>
            <p:ph type="ftr" sz="quarter" idx="11"/>
          </p:nvPr>
        </p:nvSpPr>
        <p:spPr>
          <a:xfrm>
            <a:off x="4165600" y="6356351"/>
            <a:ext cx="3860800" cy="365125"/>
          </a:xfrm>
          <a:prstGeom prst="rect">
            <a:avLst/>
          </a:prstGeom>
        </p:spPr>
        <p:txBody>
          <a:bodyPr/>
          <a:lstStyle/>
          <a:p>
            <a:endParaRPr lang="ar-BH"/>
          </a:p>
        </p:txBody>
      </p:sp>
      <p:sp>
        <p:nvSpPr>
          <p:cNvPr id="4" name="عنصر نائب لرقم الشريحة 3"/>
          <p:cNvSpPr>
            <a:spLocks noGrp="1"/>
          </p:cNvSpPr>
          <p:nvPr>
            <p:ph type="sldNum" sz="quarter" idx="12"/>
          </p:nvPr>
        </p:nvSpPr>
        <p:spPr>
          <a:xfrm>
            <a:off x="609600" y="6356351"/>
            <a:ext cx="28448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1" y="273050"/>
            <a:ext cx="4011084" cy="1162050"/>
          </a:xfrm>
          <a:prstGeom prst="rect">
            <a:avLst/>
          </a:prstGeom>
        </p:spPr>
        <p:txBody>
          <a:bodyPr anchor="b"/>
          <a:lstStyle>
            <a:lvl1pPr algn="r">
              <a:defRPr sz="2000" b="1"/>
            </a:lvl1pPr>
          </a:lstStyle>
          <a:p>
            <a:r>
              <a:rPr lang="ar-SA"/>
              <a:t>انقر لتحرير نمط العنوان الرئيسي</a:t>
            </a:r>
            <a:endParaRPr lang="ar-BH"/>
          </a:p>
        </p:txBody>
      </p:sp>
      <p:sp>
        <p:nvSpPr>
          <p:cNvPr id="3" name="عنصر نائب للمحتوى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BH"/>
          </a:p>
        </p:txBody>
      </p:sp>
      <p:sp>
        <p:nvSpPr>
          <p:cNvPr id="4" name="عنصر نائب للنص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a:xfrm>
            <a:off x="8737600" y="6356351"/>
            <a:ext cx="2844800" cy="365125"/>
          </a:xfrm>
          <a:prstGeom prst="rect">
            <a:avLst/>
          </a:prstGeom>
        </p:spPr>
        <p:txBody>
          <a:bodyPr/>
          <a:lstStyle/>
          <a:p>
            <a:fld id="{992AC1CA-7161-46AA-A2D9-30CAAE63B96E}" type="datetimeFigureOut">
              <a:rPr lang="ar-BH" smtClean="0"/>
              <a:pPr/>
              <a:t>12/09/1439</a:t>
            </a:fld>
            <a:endParaRPr lang="ar-BH"/>
          </a:p>
        </p:txBody>
      </p:sp>
      <p:sp>
        <p:nvSpPr>
          <p:cNvPr id="6" name="عنصر نائب للتذييل 5"/>
          <p:cNvSpPr>
            <a:spLocks noGrp="1"/>
          </p:cNvSpPr>
          <p:nvPr>
            <p:ph type="ftr" sz="quarter" idx="11"/>
          </p:nvPr>
        </p:nvSpPr>
        <p:spPr>
          <a:xfrm>
            <a:off x="4165600" y="6356351"/>
            <a:ext cx="3860800" cy="365125"/>
          </a:xfrm>
          <a:prstGeom prst="rect">
            <a:avLst/>
          </a:prstGeom>
        </p:spPr>
        <p:txBody>
          <a:bodyPr/>
          <a:lstStyle/>
          <a:p>
            <a:endParaRPr lang="ar-BH"/>
          </a:p>
        </p:txBody>
      </p:sp>
      <p:sp>
        <p:nvSpPr>
          <p:cNvPr id="7" name="عنصر نائب لرقم الشريحة 6"/>
          <p:cNvSpPr>
            <a:spLocks noGrp="1"/>
          </p:cNvSpPr>
          <p:nvPr>
            <p:ph type="sldNum" sz="quarter" idx="12"/>
          </p:nvPr>
        </p:nvSpPr>
        <p:spPr>
          <a:xfrm>
            <a:off x="609600" y="6356351"/>
            <a:ext cx="28448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a:prstGeom prst="rect">
            <a:avLst/>
          </a:prstGeom>
        </p:spPr>
        <p:txBody>
          <a:bodyPr anchor="b"/>
          <a:lstStyle>
            <a:lvl1pPr algn="r">
              <a:defRPr sz="2000" b="1"/>
            </a:lvl1pPr>
          </a:lstStyle>
          <a:p>
            <a:r>
              <a:rPr lang="ar-SA"/>
              <a:t>انقر لتحرير نمط العنوان الرئيسي</a:t>
            </a:r>
            <a:endParaRPr lang="ar-BH"/>
          </a:p>
        </p:txBody>
      </p:sp>
      <p:sp>
        <p:nvSpPr>
          <p:cNvPr id="3" name="عنصر نائب للصورة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الرمز لإضافة صورة</a:t>
            </a:r>
            <a:endParaRPr lang="ar-BH"/>
          </a:p>
        </p:txBody>
      </p:sp>
      <p:sp>
        <p:nvSpPr>
          <p:cNvPr id="4" name="عنصر نائب للنص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a:xfrm>
            <a:off x="8737600" y="6356351"/>
            <a:ext cx="2844800" cy="365125"/>
          </a:xfrm>
          <a:prstGeom prst="rect">
            <a:avLst/>
          </a:prstGeom>
        </p:spPr>
        <p:txBody>
          <a:bodyPr/>
          <a:lstStyle/>
          <a:p>
            <a:fld id="{992AC1CA-7161-46AA-A2D9-30CAAE63B96E}" type="datetimeFigureOut">
              <a:rPr lang="ar-BH" smtClean="0"/>
              <a:pPr/>
              <a:t>12/09/1439</a:t>
            </a:fld>
            <a:endParaRPr lang="ar-BH"/>
          </a:p>
        </p:txBody>
      </p:sp>
      <p:sp>
        <p:nvSpPr>
          <p:cNvPr id="6" name="عنصر نائب للتذييل 5"/>
          <p:cNvSpPr>
            <a:spLocks noGrp="1"/>
          </p:cNvSpPr>
          <p:nvPr>
            <p:ph type="ftr" sz="quarter" idx="11"/>
          </p:nvPr>
        </p:nvSpPr>
        <p:spPr>
          <a:xfrm>
            <a:off x="4165600" y="6356351"/>
            <a:ext cx="3860800" cy="365125"/>
          </a:xfrm>
          <a:prstGeom prst="rect">
            <a:avLst/>
          </a:prstGeom>
        </p:spPr>
        <p:txBody>
          <a:bodyPr/>
          <a:lstStyle/>
          <a:p>
            <a:endParaRPr lang="ar-BH"/>
          </a:p>
        </p:txBody>
      </p:sp>
      <p:sp>
        <p:nvSpPr>
          <p:cNvPr id="7" name="عنصر نائب لرقم الشريحة 6"/>
          <p:cNvSpPr>
            <a:spLocks noGrp="1"/>
          </p:cNvSpPr>
          <p:nvPr>
            <p:ph type="sldNum" sz="quarter" idx="12"/>
          </p:nvPr>
        </p:nvSpPr>
        <p:spPr>
          <a:xfrm>
            <a:off x="609600" y="6356351"/>
            <a:ext cx="28448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000">
              <a:schemeClr val="bg1">
                <a:alpha val="0"/>
              </a:schemeClr>
            </a:gs>
            <a:gs pos="82000">
              <a:srgbClr val="F0EBD5"/>
            </a:gs>
            <a:gs pos="100000">
              <a:srgbClr val="D1C39F"/>
            </a:gs>
          </a:gsLst>
          <a:lin ang="13500000" scaled="1"/>
          <a:tileRect/>
        </a:gradFill>
        <a:effectLst/>
      </p:bgPr>
    </p:bg>
    <p:spTree>
      <p:nvGrpSpPr>
        <p:cNvPr id="1" name=""/>
        <p:cNvGrpSpPr/>
        <p:nvPr/>
      </p:nvGrpSpPr>
      <p:grpSpPr>
        <a:xfrm>
          <a:off x="0" y="0"/>
          <a:ext cx="0" cy="0"/>
          <a:chOff x="0" y="0"/>
          <a:chExt cx="0" cy="0"/>
        </a:xfrm>
      </p:grpSpPr>
      <p:pic>
        <p:nvPicPr>
          <p:cNvPr id="9" name="صورة 8" descr="خط الثلث.jpg"/>
          <p:cNvPicPr>
            <a:picLocks noChangeAspect="1"/>
          </p:cNvPicPr>
          <p:nvPr userDrawn="1"/>
        </p:nvPicPr>
        <p:blipFill>
          <a:blip r:embed="rId13" cstate="print"/>
          <a:stretch>
            <a:fillRect/>
          </a:stretch>
        </p:blipFill>
        <p:spPr>
          <a:xfrm>
            <a:off x="1428717" y="6000768"/>
            <a:ext cx="4000528" cy="857232"/>
          </a:xfrm>
          <a:prstGeom prst="rect">
            <a:avLst/>
          </a:prstGeom>
        </p:spPr>
      </p:pic>
      <p:pic>
        <p:nvPicPr>
          <p:cNvPr id="23" name="صورة 22" descr="الشعار بخط الثلث جميييييييييييل وجديد.png"/>
          <p:cNvPicPr>
            <a:picLocks noChangeAspect="1"/>
          </p:cNvPicPr>
          <p:nvPr userDrawn="1"/>
        </p:nvPicPr>
        <p:blipFill>
          <a:blip r:embed="rId14" cstate="print"/>
          <a:stretch>
            <a:fillRect/>
          </a:stretch>
        </p:blipFill>
        <p:spPr>
          <a:xfrm>
            <a:off x="67814" y="5715017"/>
            <a:ext cx="1265653" cy="1107635"/>
          </a:xfrm>
          <a:prstGeom prst="rect">
            <a:avLst/>
          </a:prstGeom>
        </p:spPr>
      </p:pic>
      <p:cxnSp>
        <p:nvCxnSpPr>
          <p:cNvPr id="1029" name="AutoShape 5"/>
          <p:cNvCxnSpPr>
            <a:cxnSpLocks noChangeShapeType="1"/>
          </p:cNvCxnSpPr>
          <p:nvPr userDrawn="1"/>
        </p:nvCxnSpPr>
        <p:spPr bwMode="auto">
          <a:xfrm rot="5400000">
            <a:off x="-850684" y="4459559"/>
            <a:ext cx="2071702" cy="10584"/>
          </a:xfrm>
          <a:prstGeom prst="straightConnector1">
            <a:avLst/>
          </a:prstGeom>
          <a:noFill/>
          <a:ln w="127000">
            <a:solidFill>
              <a:srgbClr val="C00000"/>
            </a:solidFill>
            <a:round/>
            <a:headEnd/>
            <a:tailEnd/>
          </a:ln>
          <a:effectLst/>
        </p:spPr>
      </p:cxnSp>
      <p:cxnSp>
        <p:nvCxnSpPr>
          <p:cNvPr id="1030" name="AutoShape 6"/>
          <p:cNvCxnSpPr>
            <a:cxnSpLocks noChangeShapeType="1"/>
          </p:cNvCxnSpPr>
          <p:nvPr userDrawn="1"/>
        </p:nvCxnSpPr>
        <p:spPr bwMode="auto">
          <a:xfrm rot="5400000">
            <a:off x="43878" y="3207807"/>
            <a:ext cx="273052" cy="1059"/>
          </a:xfrm>
          <a:prstGeom prst="straightConnector1">
            <a:avLst/>
          </a:prstGeom>
          <a:noFill/>
          <a:ln w="127000">
            <a:solidFill>
              <a:schemeClr val="accent2">
                <a:lumMod val="50000"/>
              </a:schemeClr>
            </a:solidFill>
            <a:round/>
            <a:headEnd/>
            <a:tailEnd/>
          </a:ln>
          <a:effectLst/>
        </p:spPr>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BH"/>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815413" y="1668865"/>
            <a:ext cx="9949544" cy="3108543"/>
          </a:xfrm>
          <a:prstGeom prst="rect">
            <a:avLst/>
          </a:prstGeom>
        </p:spPr>
        <p:txBody>
          <a:bodyPr wrap="square">
            <a:spAutoFit/>
          </a:bodyPr>
          <a:lstStyle/>
          <a:p>
            <a:pPr algn="ctr"/>
            <a:r>
              <a:rPr lang="ar-SA" sz="5000" b="1" dirty="0">
                <a:solidFill>
                  <a:srgbClr val="C00000"/>
                </a:solidFill>
                <a:latin typeface="AbdoMaster-ExtraBold" pitchFamily="50" charset="-78"/>
                <a:cs typeface="AbdoMaster-ExtraBold" pitchFamily="50" charset="-78"/>
              </a:rPr>
              <a:t>الجوانب الابداعية للأسرى الفلسطينيين في السجون الاسرائيلية</a:t>
            </a:r>
          </a:p>
          <a:p>
            <a:pPr algn="ctr"/>
            <a:endParaRPr lang="ar-SA" sz="3600" dirty="0">
              <a:cs typeface="PT Bold Heading" pitchFamily="2" charset="-78"/>
            </a:endParaRPr>
          </a:p>
          <a:p>
            <a:pPr algn="ctr"/>
            <a:r>
              <a:rPr lang="ar-SA" sz="3000" b="1" dirty="0">
                <a:solidFill>
                  <a:srgbClr val="0000CC"/>
                </a:solidFill>
                <a:latin typeface="AbdoMaster-ExtraBold" pitchFamily="50" charset="-78"/>
                <a:cs typeface="AbdoMaster-ExtraBold" pitchFamily="50" charset="-78"/>
              </a:rPr>
              <a:t>اعداد الدكتور</a:t>
            </a:r>
            <a:endParaRPr lang="en-US" sz="3000" b="1" dirty="0">
              <a:solidFill>
                <a:srgbClr val="0000CC"/>
              </a:solidFill>
              <a:latin typeface="AbdoMaster-ExtraBold" pitchFamily="50" charset="-78"/>
              <a:cs typeface="AbdoMaster-ExtraBold" pitchFamily="50" charset="-78"/>
            </a:endParaRPr>
          </a:p>
          <a:p>
            <a:pPr algn="ctr"/>
            <a:r>
              <a:rPr lang="ar-SA" sz="3000" b="1" dirty="0">
                <a:solidFill>
                  <a:srgbClr val="0000CC"/>
                </a:solidFill>
                <a:latin typeface="AbdoMaster-ExtraBold" pitchFamily="50" charset="-78"/>
                <a:cs typeface="AbdoMaster-ExtraBold" pitchFamily="50" charset="-78"/>
              </a:rPr>
              <a:t>رأفت حمدونة</a:t>
            </a:r>
            <a:endParaRPr lang="en-US" sz="3000" b="1" dirty="0">
              <a:solidFill>
                <a:srgbClr val="0000CC"/>
              </a:solidFill>
              <a:latin typeface="AbdoMaster-ExtraBold" pitchFamily="50" charset="-78"/>
              <a:cs typeface="AbdoMaster-ExtraBold" pitchFamily="50" charset="-78"/>
            </a:endParaRPr>
          </a:p>
        </p:txBody>
      </p:sp>
    </p:spTree>
    <p:extLst>
      <p:ext uri="{BB962C8B-B14F-4D97-AF65-F5344CB8AC3E}">
        <p14:creationId xmlns:p14="http://schemas.microsoft.com/office/powerpoint/2010/main" val="2897277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487488" y="1340768"/>
            <a:ext cx="8928992" cy="4401205"/>
          </a:xfrm>
          <a:prstGeom prst="rect">
            <a:avLst/>
          </a:prstGeom>
        </p:spPr>
        <p:txBody>
          <a:bodyPr wrap="square">
            <a:spAutoFit/>
          </a:bodyPr>
          <a:lstStyle/>
          <a:p>
            <a:pPr algn="ctr"/>
            <a:r>
              <a:rPr lang="ar-SA" sz="2800" dirty="0">
                <a:solidFill>
                  <a:srgbClr val="FF0000"/>
                </a:solidFill>
                <a:cs typeface="PT Bold Heading" pitchFamily="2" charset="-78"/>
              </a:rPr>
              <a:t>دور الحركة الأسيرة في تعزيز الجوانب الإبداعية لدى الأسرى عن طريق :</a:t>
            </a:r>
          </a:p>
          <a:p>
            <a:endParaRPr lang="en-US" sz="2800" dirty="0">
              <a:cs typeface="PT Bold Heading" pitchFamily="2" charset="-78"/>
            </a:endParaRPr>
          </a:p>
          <a:p>
            <a:r>
              <a:rPr lang="ar-SA" sz="2800" b="1" dirty="0"/>
              <a:t>1- التشجيع والتحفيز.</a:t>
            </a:r>
            <a:endParaRPr lang="en-US" sz="2800" dirty="0"/>
          </a:p>
          <a:p>
            <a:r>
              <a:rPr lang="ar-SA" sz="2800" b="1" dirty="0"/>
              <a:t>2- اكتشاف قدرات الأسرى وتطويرها.</a:t>
            </a:r>
            <a:endParaRPr lang="en-US" sz="2800" dirty="0"/>
          </a:p>
          <a:p>
            <a:r>
              <a:rPr lang="ar-SA" sz="2800" b="1" dirty="0"/>
              <a:t>3- إيجاد بيئة </a:t>
            </a:r>
            <a:r>
              <a:rPr lang="ar-SA" sz="2800" b="1" dirty="0" err="1"/>
              <a:t>اعتقالية</a:t>
            </a:r>
            <a:r>
              <a:rPr lang="ar-SA" sz="2800" b="1" dirty="0"/>
              <a:t> ووسائل إبداعية ملائمة.</a:t>
            </a:r>
            <a:endParaRPr lang="en-US" sz="2800" dirty="0"/>
          </a:p>
          <a:p>
            <a:r>
              <a:rPr lang="ar-SA" sz="2800" b="1" dirty="0"/>
              <a:t>4- القوانين والضوابط لحماية بيئة الإبداع.</a:t>
            </a:r>
            <a:endParaRPr lang="en-US" sz="2800" dirty="0"/>
          </a:p>
          <a:p>
            <a:r>
              <a:rPr lang="ar-SA" sz="2800" b="1" dirty="0"/>
              <a:t>5- صياغة البرامج لتخريج الكوادر والكفاءات المبدعة.</a:t>
            </a:r>
            <a:endParaRPr lang="en-US" sz="2800" dirty="0"/>
          </a:p>
          <a:p>
            <a:r>
              <a:rPr lang="ar-SA" sz="2800" b="1" dirty="0"/>
              <a:t>6- الرياضة البدنية.</a:t>
            </a:r>
            <a:endParaRPr lang="en-US" sz="2800" dirty="0"/>
          </a:p>
          <a:p>
            <a:r>
              <a:rPr lang="ar-SA" sz="2800" b="1" dirty="0"/>
              <a:t>7- التواصل مع الخارج .</a:t>
            </a:r>
            <a:endParaRPr lang="en-US" sz="2800" dirty="0"/>
          </a:p>
        </p:txBody>
      </p:sp>
    </p:spTree>
    <p:extLst>
      <p:ext uri="{BB962C8B-B14F-4D97-AF65-F5344CB8AC3E}">
        <p14:creationId xmlns:p14="http://schemas.microsoft.com/office/powerpoint/2010/main" val="3632739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007435" y="404664"/>
            <a:ext cx="10273141" cy="4031873"/>
          </a:xfrm>
          <a:prstGeom prst="rect">
            <a:avLst/>
          </a:prstGeom>
        </p:spPr>
        <p:txBody>
          <a:bodyPr wrap="square">
            <a:spAutoFit/>
          </a:bodyPr>
          <a:lstStyle/>
          <a:p>
            <a:pPr algn="ctr"/>
            <a:r>
              <a:rPr lang="ar-SA" sz="3200" dirty="0">
                <a:solidFill>
                  <a:srgbClr val="C00000"/>
                </a:solidFill>
                <a:cs typeface="PT Bold Heading" pitchFamily="2" charset="-78"/>
              </a:rPr>
              <a:t>وسائل الاحتلال لتفريغ الأسير من محتواه النضالي والثقافي</a:t>
            </a:r>
          </a:p>
          <a:p>
            <a:pPr algn="ctr"/>
            <a:endParaRPr lang="en-US" sz="3200" dirty="0">
              <a:cs typeface="PT Bold Heading" pitchFamily="2" charset="-78"/>
            </a:endParaRPr>
          </a:p>
          <a:p>
            <a:r>
              <a:rPr lang="ar-SA" sz="3200" b="1" dirty="0">
                <a:solidFill>
                  <a:srgbClr val="0000CC"/>
                </a:solidFill>
              </a:rPr>
              <a:t>أولاً- وسائل الاحتلال لتفريغ الأسير من محتواه النضالي:</a:t>
            </a:r>
          </a:p>
          <a:p>
            <a:endParaRPr lang="en-US" sz="3200" dirty="0"/>
          </a:p>
          <a:p>
            <a:pPr lvl="0"/>
            <a:r>
              <a:rPr lang="ar-SA" sz="3200" b="1" dirty="0"/>
              <a:t>1- محاولات الإسقاط الأمني والأخلاقي .</a:t>
            </a:r>
            <a:endParaRPr lang="en-US" sz="3200" dirty="0"/>
          </a:p>
          <a:p>
            <a:pPr lvl="0"/>
            <a:r>
              <a:rPr lang="ar-SA" sz="3200" b="1" dirty="0"/>
              <a:t>2- سياسة العزل الانفـرادي والتصفية الجسدية .</a:t>
            </a:r>
            <a:endParaRPr lang="en-US" sz="3200" dirty="0"/>
          </a:p>
          <a:p>
            <a:pPr lvl="0"/>
            <a:r>
              <a:rPr lang="ar-SA" sz="3200" b="1" dirty="0"/>
              <a:t>3- بث الإشاعات المغرضة وتشجيع ظاهرة المحاور .</a:t>
            </a:r>
            <a:endParaRPr lang="en-US" sz="3200" dirty="0"/>
          </a:p>
          <a:p>
            <a:pPr lvl="0"/>
            <a:r>
              <a:rPr lang="ar-SA" sz="3200" b="1" dirty="0"/>
              <a:t>4- استخدام الأساليب الردعية والمعاملة غير الإنسانية وغير الأخلاقية .</a:t>
            </a:r>
            <a:endParaRPr lang="en-US" sz="3200" dirty="0"/>
          </a:p>
        </p:txBody>
      </p:sp>
    </p:spTree>
    <p:extLst>
      <p:ext uri="{BB962C8B-B14F-4D97-AF65-F5344CB8AC3E}">
        <p14:creationId xmlns:p14="http://schemas.microsoft.com/office/powerpoint/2010/main" val="1652528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623392" y="332656"/>
            <a:ext cx="10657184" cy="3477875"/>
          </a:xfrm>
          <a:prstGeom prst="rect">
            <a:avLst/>
          </a:prstGeom>
        </p:spPr>
        <p:txBody>
          <a:bodyPr wrap="square">
            <a:spAutoFit/>
          </a:bodyPr>
          <a:lstStyle/>
          <a:p>
            <a:endParaRPr lang="ar-SA" sz="3200" b="1" dirty="0">
              <a:solidFill>
                <a:srgbClr val="0000CC"/>
              </a:solidFill>
            </a:endParaRPr>
          </a:p>
          <a:p>
            <a:r>
              <a:rPr lang="ar-SA" sz="3800" b="1" dirty="0">
                <a:solidFill>
                  <a:srgbClr val="0000CC"/>
                </a:solidFill>
              </a:rPr>
              <a:t>ثانياً - وسائل الاحتلال لتفريغ الأسير من محتواه الثقافي:</a:t>
            </a:r>
          </a:p>
          <a:p>
            <a:endParaRPr lang="en-US" sz="3600" dirty="0"/>
          </a:p>
          <a:p>
            <a:pPr lvl="0"/>
            <a:r>
              <a:rPr lang="ar-SA" sz="3800" b="1" dirty="0"/>
              <a:t>1- الحصار الثقـافي، والتهديد بالعودة لبدايات الاعتقال الأولى</a:t>
            </a:r>
            <a:r>
              <a:rPr lang="en-US" sz="3800" b="1" dirty="0"/>
              <a:t>.</a:t>
            </a:r>
            <a:endParaRPr lang="en-US" sz="3800" dirty="0"/>
          </a:p>
          <a:p>
            <a:pPr lvl="0"/>
            <a:r>
              <a:rPr lang="ar-SA" sz="3800" b="1" dirty="0"/>
              <a:t>2- التشويش الفكري وعرقلة إحياء المناسبات الوطنية</a:t>
            </a:r>
            <a:r>
              <a:rPr lang="en-US" sz="3800" b="1" dirty="0"/>
              <a:t>.</a:t>
            </a:r>
            <a:endParaRPr lang="en-US" sz="3800" dirty="0"/>
          </a:p>
          <a:p>
            <a:pPr lvl="0"/>
            <a:r>
              <a:rPr lang="ar-SA" sz="3800" b="1" dirty="0"/>
              <a:t>3- الرقابـة </a:t>
            </a:r>
            <a:r>
              <a:rPr lang="ar-SA" sz="3800" b="1" dirty="0" err="1"/>
              <a:t>والتفتيشات</a:t>
            </a:r>
            <a:r>
              <a:rPr lang="ar-SA" sz="3800" b="1" dirty="0"/>
              <a:t> ومصادرة الممتلكات</a:t>
            </a:r>
            <a:r>
              <a:rPr lang="en-US" sz="3800" b="1" dirty="0"/>
              <a:t> .</a:t>
            </a:r>
            <a:endParaRPr lang="en-US" sz="3800" dirty="0"/>
          </a:p>
        </p:txBody>
      </p:sp>
    </p:spTree>
    <p:extLst>
      <p:ext uri="{BB962C8B-B14F-4D97-AF65-F5344CB8AC3E}">
        <p14:creationId xmlns:p14="http://schemas.microsoft.com/office/powerpoint/2010/main" val="3424624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911424" y="332657"/>
            <a:ext cx="10081120" cy="4708981"/>
          </a:xfrm>
          <a:prstGeom prst="rect">
            <a:avLst/>
          </a:prstGeom>
        </p:spPr>
        <p:txBody>
          <a:bodyPr wrap="square">
            <a:spAutoFit/>
          </a:bodyPr>
          <a:lstStyle/>
          <a:p>
            <a:pPr algn="ctr"/>
            <a:endParaRPr lang="ar-SA" sz="2400" dirty="0">
              <a:solidFill>
                <a:srgbClr val="C00000"/>
              </a:solidFill>
              <a:cs typeface="PT Bold Heading" pitchFamily="2" charset="-78"/>
            </a:endParaRPr>
          </a:p>
          <a:p>
            <a:endParaRPr lang="ar-SA" sz="2400" dirty="0">
              <a:solidFill>
                <a:srgbClr val="C00000"/>
              </a:solidFill>
              <a:cs typeface="PT Bold Heading" pitchFamily="2" charset="-78"/>
            </a:endParaRPr>
          </a:p>
          <a:p>
            <a:pPr algn="ctr"/>
            <a:r>
              <a:rPr lang="ar-SA" sz="3600" dirty="0">
                <a:solidFill>
                  <a:srgbClr val="C00000"/>
                </a:solidFill>
                <a:cs typeface="PT Bold Heading" pitchFamily="2" charset="-78"/>
              </a:rPr>
              <a:t>من مظاهر الابداع في داخل السجون</a:t>
            </a:r>
          </a:p>
          <a:p>
            <a:endParaRPr lang="en-US" sz="3600" dirty="0"/>
          </a:p>
          <a:p>
            <a:pPr lvl="0"/>
            <a:r>
              <a:rPr lang="ar-SA" sz="3600" b="1" dirty="0"/>
              <a:t>1- الهياكل والمؤسسات التي أبدعها الأسرى لمواجهة السجان </a:t>
            </a:r>
            <a:r>
              <a:rPr lang="ar-SA" sz="3600" b="1" dirty="0" err="1"/>
              <a:t>الاسرائيلى </a:t>
            </a:r>
            <a:r>
              <a:rPr lang="ar-SA" sz="3600" b="1" dirty="0"/>
              <a:t>.</a:t>
            </a:r>
            <a:endParaRPr lang="en-US" sz="3600" b="1" dirty="0"/>
          </a:p>
          <a:p>
            <a:pPr lvl="0"/>
            <a:r>
              <a:rPr lang="ar-SA" sz="3600" b="1" dirty="0"/>
              <a:t>2- المسيرة الثقافية للحركة الأسيرة "البداية والتطور« .</a:t>
            </a:r>
            <a:endParaRPr lang="en-US" sz="3600" b="1" dirty="0"/>
          </a:p>
          <a:p>
            <a:pPr lvl="0"/>
            <a:r>
              <a:rPr lang="ar-SA" sz="3600" b="1" dirty="0"/>
              <a:t>3- المسيرة التعليمية للأسرى في السجون وأبرز مظاهر الإبداع .</a:t>
            </a:r>
            <a:endParaRPr lang="en-US" sz="3600" b="1" dirty="0"/>
          </a:p>
          <a:p>
            <a:endParaRPr lang="ar-SA" b="1" dirty="0"/>
          </a:p>
          <a:p>
            <a:r>
              <a:rPr lang="ar-SA" b="1" dirty="0"/>
              <a:t> </a:t>
            </a:r>
            <a:endParaRPr lang="en-US" dirty="0"/>
          </a:p>
        </p:txBody>
      </p:sp>
    </p:spTree>
    <p:extLst>
      <p:ext uri="{BB962C8B-B14F-4D97-AF65-F5344CB8AC3E}">
        <p14:creationId xmlns:p14="http://schemas.microsoft.com/office/powerpoint/2010/main" val="26438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103446" y="620689"/>
            <a:ext cx="9697077" cy="4832092"/>
          </a:xfrm>
          <a:prstGeom prst="rect">
            <a:avLst/>
          </a:prstGeom>
        </p:spPr>
        <p:txBody>
          <a:bodyPr wrap="square">
            <a:spAutoFit/>
          </a:bodyPr>
          <a:lstStyle/>
          <a:p>
            <a:pPr algn="ctr"/>
            <a:endParaRPr lang="ar-SA" sz="2800" dirty="0">
              <a:solidFill>
                <a:srgbClr val="C00000"/>
              </a:solidFill>
              <a:cs typeface="PT Bold Heading" pitchFamily="2" charset="-78"/>
            </a:endParaRPr>
          </a:p>
          <a:p>
            <a:pPr lvl="0"/>
            <a:r>
              <a:rPr lang="ar-SA" sz="4000" dirty="0"/>
              <a:t>4- الإضرابات المفتوحة عن الطعام .</a:t>
            </a:r>
            <a:endParaRPr lang="en-US" sz="4000" dirty="0"/>
          </a:p>
          <a:p>
            <a:pPr lvl="0"/>
            <a:r>
              <a:rPr lang="ar-SA" sz="4000" dirty="0"/>
              <a:t>5- أطفال النطف المهربة حالة نضالية مستجدة في السجون .</a:t>
            </a:r>
            <a:endParaRPr lang="en-US" sz="4000" dirty="0"/>
          </a:p>
          <a:p>
            <a:pPr lvl="0"/>
            <a:r>
              <a:rPr lang="ar-SA" sz="4000" dirty="0"/>
              <a:t>6- تأثير الأسرى ووثيقة الوفاق الوطني كأساس للمصالحة الفلسطينية .</a:t>
            </a:r>
            <a:endParaRPr lang="en-US" sz="4000" dirty="0"/>
          </a:p>
          <a:p>
            <a:pPr lvl="0"/>
            <a:r>
              <a:rPr lang="ar-SA" sz="4000" dirty="0"/>
              <a:t>7- شكل التجربة الديمقراطية </a:t>
            </a:r>
            <a:r>
              <a:rPr lang="ar-SA" sz="4000" dirty="0" err="1"/>
              <a:t>فى</a:t>
            </a:r>
            <a:r>
              <a:rPr lang="ar-SA" sz="4000" dirty="0"/>
              <a:t> السجون وانعكاسها على حياة الأسرى .</a:t>
            </a:r>
            <a:endParaRPr lang="en-US" sz="4000" dirty="0"/>
          </a:p>
        </p:txBody>
      </p:sp>
    </p:spTree>
    <p:extLst>
      <p:ext uri="{BB962C8B-B14F-4D97-AF65-F5344CB8AC3E}">
        <p14:creationId xmlns:p14="http://schemas.microsoft.com/office/powerpoint/2010/main" val="3949424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103446" y="620690"/>
            <a:ext cx="9697077" cy="5262979"/>
          </a:xfrm>
          <a:prstGeom prst="rect">
            <a:avLst/>
          </a:prstGeom>
        </p:spPr>
        <p:txBody>
          <a:bodyPr wrap="square">
            <a:spAutoFit/>
          </a:bodyPr>
          <a:lstStyle/>
          <a:p>
            <a:pPr algn="ctr"/>
            <a:endParaRPr lang="ar-SA" sz="3000" b="1" dirty="0">
              <a:solidFill>
                <a:srgbClr val="C00000"/>
              </a:solidFill>
              <a:cs typeface="PT Bold Heading" pitchFamily="2" charset="-78"/>
            </a:endParaRPr>
          </a:p>
          <a:p>
            <a:r>
              <a:rPr lang="ar-SA" sz="3000" b="1" dirty="0">
                <a:solidFill>
                  <a:srgbClr val="C00000"/>
                </a:solidFill>
                <a:latin typeface="AbdoMaster-ExtraBold" pitchFamily="50" charset="-78"/>
              </a:rPr>
              <a:t>مجالات المسيرة التعليمية للأسرى في السجون وذلك ب :</a:t>
            </a:r>
          </a:p>
          <a:p>
            <a:r>
              <a:rPr lang="ar-SA" sz="3000" b="1" dirty="0">
                <a:solidFill>
                  <a:srgbClr val="C00000"/>
                </a:solidFill>
              </a:rPr>
              <a:t> </a:t>
            </a:r>
            <a:endParaRPr lang="en-US" sz="3000" b="1" dirty="0">
              <a:solidFill>
                <a:srgbClr val="C00000"/>
              </a:solidFill>
            </a:endParaRPr>
          </a:p>
          <a:p>
            <a:r>
              <a:rPr lang="ar-SA" sz="3600" b="1" dirty="0"/>
              <a:t>أولاً - محو الأمية.</a:t>
            </a:r>
            <a:endParaRPr lang="en-US" sz="3600" b="1" dirty="0"/>
          </a:p>
          <a:p>
            <a:r>
              <a:rPr lang="ar-SA" sz="3600" b="1" dirty="0"/>
              <a:t>ثانياً - تحصيل شهادة الثانوية.</a:t>
            </a:r>
            <a:endParaRPr lang="en-US" sz="3600" b="1" dirty="0"/>
          </a:p>
          <a:p>
            <a:r>
              <a:rPr lang="ar-SA" sz="3600" b="1" dirty="0"/>
              <a:t>ثالثاً - الانتساب إلى الجامعات " فلسطينية وعربية وعبرية رابعا- تعلم اللغات.</a:t>
            </a:r>
            <a:endParaRPr lang="en-US" sz="3600" b="1" dirty="0"/>
          </a:p>
          <a:p>
            <a:r>
              <a:rPr lang="ar-SA" sz="3600" b="1" dirty="0"/>
              <a:t>خامساً - تعلم القرآن الكريم وأحكامه وحفظه.</a:t>
            </a:r>
            <a:endParaRPr lang="en-US" sz="3600" b="1" dirty="0"/>
          </a:p>
          <a:p>
            <a:r>
              <a:rPr lang="ar-SA" sz="3600" b="1" dirty="0"/>
              <a:t>سادساً - البحث العلمي.</a:t>
            </a:r>
            <a:endParaRPr lang="en-US" sz="3600" b="1" dirty="0"/>
          </a:p>
          <a:p>
            <a:pPr lvl="0"/>
            <a:r>
              <a:rPr lang="ar-SA" sz="3000" b="1" dirty="0"/>
              <a:t>.</a:t>
            </a:r>
            <a:endParaRPr lang="en-US" sz="3000" b="1" dirty="0"/>
          </a:p>
        </p:txBody>
      </p:sp>
    </p:spTree>
    <p:extLst>
      <p:ext uri="{BB962C8B-B14F-4D97-AF65-F5344CB8AC3E}">
        <p14:creationId xmlns:p14="http://schemas.microsoft.com/office/powerpoint/2010/main" val="1389262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103446" y="620689"/>
            <a:ext cx="9697077" cy="4939814"/>
          </a:xfrm>
          <a:prstGeom prst="rect">
            <a:avLst/>
          </a:prstGeom>
        </p:spPr>
        <p:txBody>
          <a:bodyPr wrap="square">
            <a:spAutoFit/>
          </a:bodyPr>
          <a:lstStyle/>
          <a:p>
            <a:pPr algn="ctr"/>
            <a:endParaRPr lang="ar-SA" sz="3500" b="1" dirty="0">
              <a:solidFill>
                <a:srgbClr val="C00000"/>
              </a:solidFill>
              <a:cs typeface="PT Bold Heading" pitchFamily="2" charset="-78"/>
            </a:endParaRPr>
          </a:p>
          <a:p>
            <a:r>
              <a:rPr lang="ar-SA" sz="3500" b="1" dirty="0">
                <a:solidFill>
                  <a:srgbClr val="C00000"/>
                </a:solidFill>
                <a:latin typeface="AbdoMaster-ExtraBold" pitchFamily="50" charset="-78"/>
              </a:rPr>
              <a:t>تطور الأوضاع الثقافية في السجون:</a:t>
            </a:r>
          </a:p>
          <a:p>
            <a:endParaRPr lang="en-US" sz="3500" b="1" dirty="0">
              <a:solidFill>
                <a:srgbClr val="C00000"/>
              </a:solidFill>
              <a:latin typeface="AbdoMaster-ExtraBold" pitchFamily="50" charset="-78"/>
              <a:cs typeface="AbdoMaster-ExtraBold" pitchFamily="50" charset="-78"/>
            </a:endParaRPr>
          </a:p>
          <a:p>
            <a:r>
              <a:rPr lang="ar-SA" sz="3500" b="1" dirty="0">
                <a:solidFill>
                  <a:srgbClr val="0000CC"/>
                </a:solidFill>
              </a:rPr>
              <a:t>ومرت بأربع مراحل:</a:t>
            </a:r>
          </a:p>
          <a:p>
            <a:endParaRPr lang="en-US" sz="3500" b="1" dirty="0"/>
          </a:p>
          <a:p>
            <a:pPr lvl="0"/>
            <a:r>
              <a:rPr lang="ar-SA" sz="3500" b="1" dirty="0"/>
              <a:t> مرحلة القمع الثقافي 1967 – 1972م: </a:t>
            </a:r>
          </a:p>
          <a:p>
            <a:pPr lvl="0"/>
            <a:r>
              <a:rPr lang="ar-SA" sz="3500" b="1" dirty="0"/>
              <a:t>مرحلة النضال والتمرد 1972 – 1980م: </a:t>
            </a:r>
          </a:p>
          <a:p>
            <a:pPr lvl="0"/>
            <a:r>
              <a:rPr lang="ar-SA" sz="3500" b="1" dirty="0"/>
              <a:t>مرحلة الازدهار 1980- 1992م: </a:t>
            </a:r>
          </a:p>
          <a:p>
            <a:pPr lvl="0"/>
            <a:r>
              <a:rPr lang="ar-SA" sz="3500" b="1" dirty="0"/>
              <a:t>مرحلة التذبذب 1993 – 2015م:</a:t>
            </a:r>
            <a:endParaRPr lang="en-US" sz="3500" b="1" dirty="0"/>
          </a:p>
        </p:txBody>
      </p:sp>
    </p:spTree>
    <p:extLst>
      <p:ext uri="{BB962C8B-B14F-4D97-AF65-F5344CB8AC3E}">
        <p14:creationId xmlns:p14="http://schemas.microsoft.com/office/powerpoint/2010/main" val="4033723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103446" y="620690"/>
            <a:ext cx="9697077" cy="4955203"/>
          </a:xfrm>
          <a:prstGeom prst="rect">
            <a:avLst/>
          </a:prstGeom>
        </p:spPr>
        <p:txBody>
          <a:bodyPr wrap="square">
            <a:spAutoFit/>
          </a:bodyPr>
          <a:lstStyle/>
          <a:p>
            <a:pPr algn="ctr"/>
            <a:endParaRPr lang="ar-SA" sz="3000" b="1" dirty="0">
              <a:solidFill>
                <a:srgbClr val="C00000"/>
              </a:solidFill>
              <a:cs typeface="PT Bold Heading" pitchFamily="2" charset="-78"/>
            </a:endParaRPr>
          </a:p>
          <a:p>
            <a:r>
              <a:rPr lang="ar-SA" sz="3000" b="1" dirty="0">
                <a:solidFill>
                  <a:srgbClr val="C00000"/>
                </a:solidFill>
                <a:latin typeface="AbdoMaster-ExtraBold" pitchFamily="50" charset="-78"/>
              </a:rPr>
              <a:t>المكتبة </a:t>
            </a:r>
            <a:r>
              <a:rPr lang="ar-SA" sz="3000" b="1" dirty="0" err="1">
                <a:solidFill>
                  <a:srgbClr val="C00000"/>
                </a:solidFill>
                <a:latin typeface="AbdoMaster-ExtraBold" pitchFamily="50" charset="-78"/>
              </a:rPr>
              <a:t>الاعتقالية</a:t>
            </a:r>
            <a:r>
              <a:rPr lang="ar-SA" sz="3000" b="1" dirty="0">
                <a:solidFill>
                  <a:srgbClr val="C00000"/>
                </a:solidFill>
                <a:latin typeface="AbdoMaster-ExtraBold" pitchFamily="50" charset="-78"/>
              </a:rPr>
              <a:t> وأنواعها:</a:t>
            </a:r>
            <a:endParaRPr lang="en-US" sz="3000" b="1" dirty="0">
              <a:solidFill>
                <a:srgbClr val="C00000"/>
              </a:solidFill>
              <a:latin typeface="AbdoMaster-ExtraBold" pitchFamily="50" charset="-78"/>
            </a:endParaRPr>
          </a:p>
          <a:p>
            <a:r>
              <a:rPr lang="ar-SA" sz="3200" b="1" dirty="0"/>
              <a:t> </a:t>
            </a:r>
            <a:endParaRPr lang="en-US" sz="3200" dirty="0"/>
          </a:p>
          <a:p>
            <a:r>
              <a:rPr lang="ar-SA" sz="3200" b="1" dirty="0"/>
              <a:t>أ - المكتبة </a:t>
            </a:r>
            <a:r>
              <a:rPr lang="ar-SA" sz="3200" b="1" dirty="0" err="1"/>
              <a:t>الاعتقالية</a:t>
            </a:r>
            <a:r>
              <a:rPr lang="ar-SA" sz="3200" b="1" dirty="0"/>
              <a:t> العامة . </a:t>
            </a:r>
          </a:p>
          <a:p>
            <a:endParaRPr lang="ar-SA" sz="3200" b="1" dirty="0"/>
          </a:p>
          <a:p>
            <a:r>
              <a:rPr lang="ar-SA" sz="3200" b="1" dirty="0"/>
              <a:t>ب- المكتبة </a:t>
            </a:r>
            <a:r>
              <a:rPr lang="ar-SA" sz="3200" b="1" dirty="0" err="1"/>
              <a:t>الاعتقالية</a:t>
            </a:r>
            <a:r>
              <a:rPr lang="ar-SA" sz="3200" b="1" dirty="0"/>
              <a:t> الداخلية. </a:t>
            </a:r>
          </a:p>
          <a:p>
            <a:endParaRPr lang="ar-SA" sz="3200" b="1" dirty="0"/>
          </a:p>
          <a:p>
            <a:r>
              <a:rPr lang="ar-SA" sz="3200" b="1" dirty="0"/>
              <a:t>ج- المكتبة الفصائلية الخاصة. </a:t>
            </a:r>
          </a:p>
          <a:p>
            <a:endParaRPr lang="ar-SA" sz="3200" dirty="0"/>
          </a:p>
          <a:p>
            <a:r>
              <a:rPr lang="ar-SA" sz="3200" b="1" dirty="0"/>
              <a:t>د- المكتبة الشخصية.</a:t>
            </a:r>
            <a:endParaRPr lang="en-US" sz="3200" dirty="0"/>
          </a:p>
        </p:txBody>
      </p:sp>
    </p:spTree>
    <p:extLst>
      <p:ext uri="{BB962C8B-B14F-4D97-AF65-F5344CB8AC3E}">
        <p14:creationId xmlns:p14="http://schemas.microsoft.com/office/powerpoint/2010/main" val="239020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103446" y="620689"/>
            <a:ext cx="9697077" cy="5693866"/>
          </a:xfrm>
          <a:prstGeom prst="rect">
            <a:avLst/>
          </a:prstGeom>
        </p:spPr>
        <p:txBody>
          <a:bodyPr wrap="square">
            <a:spAutoFit/>
          </a:bodyPr>
          <a:lstStyle/>
          <a:p>
            <a:pPr algn="ctr"/>
            <a:endParaRPr lang="ar-SA" sz="2800" b="1" dirty="0">
              <a:solidFill>
                <a:srgbClr val="C00000"/>
              </a:solidFill>
              <a:cs typeface="PT Bold Heading" pitchFamily="2" charset="-78"/>
            </a:endParaRPr>
          </a:p>
          <a:p>
            <a:r>
              <a:rPr lang="ar-SA" sz="2800" b="1" dirty="0">
                <a:solidFill>
                  <a:srgbClr val="C00000"/>
                </a:solidFill>
                <a:latin typeface="AbdoMaster-ExtraBold" pitchFamily="50" charset="-78"/>
              </a:rPr>
              <a:t>- الوسائل الثقافية ودور اللجان الثقافية عبر :</a:t>
            </a:r>
            <a:endParaRPr lang="en-US" sz="2800" b="1" dirty="0">
              <a:solidFill>
                <a:srgbClr val="C00000"/>
              </a:solidFill>
              <a:latin typeface="AbdoMaster-ExtraBold" pitchFamily="50" charset="-78"/>
            </a:endParaRPr>
          </a:p>
          <a:p>
            <a:pPr lvl="0"/>
            <a:r>
              <a:rPr lang="ar-SA" sz="2800" b="1" dirty="0"/>
              <a:t> </a:t>
            </a:r>
            <a:r>
              <a:rPr lang="ar-SA" sz="2800" b="1" dirty="0">
                <a:solidFill>
                  <a:srgbClr val="0000CC"/>
                </a:solidFill>
              </a:rPr>
              <a:t>الجلسات وهى ثلاث أنواع : </a:t>
            </a:r>
            <a:endParaRPr lang="en-US" sz="2800" dirty="0">
              <a:solidFill>
                <a:srgbClr val="0000CC"/>
              </a:solidFill>
            </a:endParaRPr>
          </a:p>
          <a:p>
            <a:r>
              <a:rPr lang="ar-SA" sz="2800" b="1" dirty="0"/>
              <a:t>أ – جلسات </a:t>
            </a:r>
            <a:r>
              <a:rPr lang="ar-SA" sz="2800" b="1" dirty="0" err="1"/>
              <a:t>اعتقالية</a:t>
            </a:r>
            <a:r>
              <a:rPr lang="ar-SA" sz="2800" b="1" dirty="0"/>
              <a:t> عامة في التحليل </a:t>
            </a:r>
            <a:r>
              <a:rPr lang="ar-SA" sz="2800" b="1" dirty="0" err="1"/>
              <a:t>السياسى</a:t>
            </a:r>
            <a:r>
              <a:rPr lang="ar-SA" sz="2800" b="1" dirty="0"/>
              <a:t> وغير ذلك :</a:t>
            </a:r>
            <a:endParaRPr lang="en-US" sz="2800" dirty="0"/>
          </a:p>
          <a:p>
            <a:r>
              <a:rPr lang="ar-SA" sz="2800" b="1" dirty="0"/>
              <a:t>ب – جلسات تنظيمية: </a:t>
            </a:r>
            <a:endParaRPr lang="en-US" sz="2800" dirty="0"/>
          </a:p>
          <a:p>
            <a:r>
              <a:rPr lang="ar-SA" sz="2800" b="1" dirty="0"/>
              <a:t>ج– جلسات تطوعية فردية: </a:t>
            </a:r>
            <a:endParaRPr lang="en-US" sz="2800" dirty="0"/>
          </a:p>
          <a:p>
            <a:pPr lvl="0"/>
            <a:r>
              <a:rPr lang="ar-SA" sz="2800" b="1" dirty="0">
                <a:solidFill>
                  <a:srgbClr val="0000CC"/>
                </a:solidFill>
              </a:rPr>
              <a:t>- وعن طريق المطالعة الذاتية : </a:t>
            </a:r>
            <a:endParaRPr lang="en-US" sz="2800" dirty="0">
              <a:solidFill>
                <a:srgbClr val="0000CC"/>
              </a:solidFill>
            </a:endParaRPr>
          </a:p>
          <a:p>
            <a:r>
              <a:rPr lang="ar-SA" sz="2800" b="1" dirty="0">
                <a:solidFill>
                  <a:srgbClr val="0000CC"/>
                </a:solidFill>
              </a:rPr>
              <a:t>3- والمجلات الدورية </a:t>
            </a:r>
            <a:r>
              <a:rPr lang="ar-SA" sz="2800" b="1" dirty="0" err="1">
                <a:solidFill>
                  <a:srgbClr val="0000CC"/>
                </a:solidFill>
              </a:rPr>
              <a:t>التى</a:t>
            </a:r>
            <a:r>
              <a:rPr lang="ar-SA" sz="2800" b="1" dirty="0">
                <a:solidFill>
                  <a:srgbClr val="0000CC"/>
                </a:solidFill>
              </a:rPr>
              <a:t> تصدرها اللجان الثقافية :</a:t>
            </a:r>
          </a:p>
          <a:p>
            <a:r>
              <a:rPr lang="ar-SA" sz="2800" b="1" dirty="0">
                <a:solidFill>
                  <a:srgbClr val="C00000"/>
                </a:solidFill>
              </a:rPr>
              <a:t>والمجلات نوعان : </a:t>
            </a:r>
            <a:endParaRPr lang="en-US" sz="2800" dirty="0">
              <a:solidFill>
                <a:srgbClr val="C00000"/>
              </a:solidFill>
            </a:endParaRPr>
          </a:p>
          <a:p>
            <a:pPr lvl="0"/>
            <a:r>
              <a:rPr lang="ar-SA" sz="2800" b="1" dirty="0"/>
              <a:t>المجلات </a:t>
            </a:r>
            <a:r>
              <a:rPr lang="ar-SA" sz="2800" b="1" dirty="0" err="1"/>
              <a:t>الاعتقالية</a:t>
            </a:r>
            <a:r>
              <a:rPr lang="ar-SA" sz="2800" b="1" dirty="0"/>
              <a:t> العامة: </a:t>
            </a:r>
            <a:endParaRPr lang="en-US" sz="2800" dirty="0"/>
          </a:p>
          <a:p>
            <a:pPr lvl="0"/>
            <a:r>
              <a:rPr lang="ar-SA" sz="2800" b="1" dirty="0"/>
              <a:t>المجلات التنظيمية الخاصة:</a:t>
            </a:r>
            <a:endParaRPr lang="en-US" sz="2800" dirty="0"/>
          </a:p>
          <a:p>
            <a:r>
              <a:rPr lang="ar-SA" sz="2800" b="1" dirty="0">
                <a:solidFill>
                  <a:srgbClr val="0000CC"/>
                </a:solidFill>
              </a:rPr>
              <a:t>4- وعبر مشاهدة التلفاز والاستماع إلى المذياع وقراءة الصحف العربية والعربية والانجليزية .</a:t>
            </a:r>
            <a:endParaRPr lang="en-US" sz="2800" dirty="0">
              <a:solidFill>
                <a:srgbClr val="0000CC"/>
              </a:solidFill>
            </a:endParaRPr>
          </a:p>
        </p:txBody>
      </p:sp>
    </p:spTree>
    <p:extLst>
      <p:ext uri="{BB962C8B-B14F-4D97-AF65-F5344CB8AC3E}">
        <p14:creationId xmlns:p14="http://schemas.microsoft.com/office/powerpoint/2010/main" val="1915659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103446" y="620690"/>
            <a:ext cx="9697077" cy="4154984"/>
          </a:xfrm>
          <a:prstGeom prst="rect">
            <a:avLst/>
          </a:prstGeom>
        </p:spPr>
        <p:txBody>
          <a:bodyPr wrap="square">
            <a:spAutoFit/>
          </a:bodyPr>
          <a:lstStyle/>
          <a:p>
            <a:pPr algn="ctr"/>
            <a:endParaRPr lang="ar-SA" sz="2800" b="1" dirty="0">
              <a:solidFill>
                <a:srgbClr val="C00000"/>
              </a:solidFill>
              <a:cs typeface="PT Bold Heading" pitchFamily="2" charset="-78"/>
            </a:endParaRPr>
          </a:p>
          <a:p>
            <a:pPr algn="ctr"/>
            <a:r>
              <a:rPr lang="ar-SA" sz="2800" b="1" dirty="0">
                <a:solidFill>
                  <a:srgbClr val="C00000"/>
                </a:solidFill>
                <a:latin typeface="AbdoMaster-ExtraBold" pitchFamily="50" charset="-78"/>
              </a:rPr>
              <a:t>أدب السجون أو أدب الأسرى</a:t>
            </a:r>
          </a:p>
          <a:p>
            <a:pPr algn="ctr"/>
            <a:r>
              <a:rPr lang="ar-SA" sz="2800" b="1" dirty="0">
                <a:solidFill>
                  <a:srgbClr val="C00000"/>
                </a:solidFill>
                <a:latin typeface="AbdoMaster-ExtraBold" pitchFamily="50" charset="-78"/>
                <a:cs typeface="AbdoMaster-ExtraBold" pitchFamily="50" charset="-78"/>
              </a:rPr>
              <a:t> </a:t>
            </a:r>
            <a:endParaRPr lang="en-US" sz="2800" b="1" dirty="0">
              <a:solidFill>
                <a:srgbClr val="C00000"/>
              </a:solidFill>
              <a:latin typeface="AbdoMaster-ExtraBold" pitchFamily="50" charset="-78"/>
              <a:cs typeface="AbdoMaster-ExtraBold" pitchFamily="50" charset="-78"/>
            </a:endParaRPr>
          </a:p>
          <a:p>
            <a:r>
              <a:rPr lang="ar-SA" sz="3000" b="1" dirty="0"/>
              <a:t>هو أدب مقاومة، وهو جزء من الأدب العربي المعاصر في فلسطين، والأدب الوطني والقومي، والأدب العربي والعالمي الحديث، </a:t>
            </a:r>
            <a:r>
              <a:rPr lang="ar-EG" sz="3000" b="1" dirty="0"/>
              <a:t>لما يحمل من مميزات وخصائص، وحس إنساني وعاطفي، ورقة مشاعر وأحاسيس ومصداقية، وقدرة على التعبير والتأثير، وهو كل ما كتبه الأسرى داخل الاعتقال وليس خارجه، بشرط أن يكون من أجناس الأدب كالرواية والقصة والشعر والنثر والخاطرة والمسرحية والرسالة .</a:t>
            </a:r>
            <a:endParaRPr lang="en-US" sz="3000" b="1" dirty="0"/>
          </a:p>
        </p:txBody>
      </p:sp>
    </p:spTree>
    <p:extLst>
      <p:ext uri="{BB962C8B-B14F-4D97-AF65-F5344CB8AC3E}">
        <p14:creationId xmlns:p14="http://schemas.microsoft.com/office/powerpoint/2010/main" val="443132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815413" y="692696"/>
            <a:ext cx="10465163" cy="4862870"/>
          </a:xfrm>
          <a:prstGeom prst="rect">
            <a:avLst/>
          </a:prstGeom>
          <a:ln>
            <a:solidFill>
              <a:schemeClr val="accent1"/>
            </a:solidFill>
          </a:ln>
        </p:spPr>
        <p:txBody>
          <a:bodyPr wrap="square">
            <a:spAutoFit/>
          </a:bodyPr>
          <a:lstStyle/>
          <a:p>
            <a:pPr algn="just" fontAlgn="base"/>
            <a:endParaRPr lang="ar-SA" sz="2500" b="1" dirty="0">
              <a:solidFill>
                <a:srgbClr val="C00000"/>
              </a:solidFill>
              <a:latin typeface="AbdoMaster-ExtraBold" pitchFamily="50" charset="-78"/>
            </a:endParaRPr>
          </a:p>
          <a:p>
            <a:pPr algn="ctr" fontAlgn="base"/>
            <a:r>
              <a:rPr lang="ar-SA" sz="2500" b="1" dirty="0">
                <a:solidFill>
                  <a:srgbClr val="C00000"/>
                </a:solidFill>
                <a:latin typeface="AbdoMaster-ExtraBold" pitchFamily="50" charset="-78"/>
              </a:rPr>
              <a:t>تعريف بالمحاضر  </a:t>
            </a:r>
            <a:r>
              <a:rPr lang="ar-SA" sz="2500" b="1" dirty="0">
                <a:solidFill>
                  <a:srgbClr val="0000CC"/>
                </a:solidFill>
                <a:latin typeface="AbdoMaster-ExtraBold" pitchFamily="50" charset="-78"/>
              </a:rPr>
              <a:t>د.  رأفت خليل حمدونة</a:t>
            </a:r>
            <a:endParaRPr lang="ar-SA" sz="2000" b="1" dirty="0">
              <a:solidFill>
                <a:srgbClr val="0000CC"/>
              </a:solidFill>
              <a:latin typeface="AbdoMaster-ExtraBold" pitchFamily="50" charset="-78"/>
            </a:endParaRPr>
          </a:p>
          <a:p>
            <a:pPr algn="just" fontAlgn="base"/>
            <a:endParaRPr lang="en-US" sz="2000" b="1" dirty="0">
              <a:solidFill>
                <a:srgbClr val="C00000"/>
              </a:solidFill>
              <a:latin typeface="AbdoMaster-ExtraBold" pitchFamily="50" charset="-78"/>
              <a:cs typeface="AbdoMaster-ExtraBold" pitchFamily="50" charset="-78"/>
            </a:endParaRPr>
          </a:p>
          <a:p>
            <a:pPr algn="just" fontAlgn="base"/>
            <a:r>
              <a:rPr lang="ar-SA" sz="2200" dirty="0"/>
              <a:t>مواليد : مخيم جباليا 1970 ، اعتقل في العام  1990 م ، وتم الافراج عنه  في 2005 ، حصل على </a:t>
            </a:r>
            <a:r>
              <a:rPr lang="ar-SA" sz="2200" dirty="0" err="1">
                <a:solidFill>
                  <a:srgbClr val="0000CC"/>
                </a:solidFill>
              </a:rPr>
              <a:t>البكالريوس</a:t>
            </a:r>
            <a:r>
              <a:rPr lang="ar-SA" sz="2200" dirty="0"/>
              <a:t> في علم اجتماع وعلوم انسانية من ( الجامعة المفتوحة في اسرائيل ، </a:t>
            </a:r>
            <a:r>
              <a:rPr lang="ar-SA" sz="2200" dirty="0">
                <a:solidFill>
                  <a:srgbClr val="0000CC"/>
                </a:solidFill>
              </a:rPr>
              <a:t>والماجستير : </a:t>
            </a:r>
            <a:r>
              <a:rPr lang="ar-SA" sz="2200" dirty="0"/>
              <a:t>دراسات اقليمية تخصص دراسات اسرائيلية من جامعة القدس " أبو ديس " ، </a:t>
            </a:r>
            <a:r>
              <a:rPr lang="ar-SA" sz="2200" dirty="0">
                <a:solidFill>
                  <a:srgbClr val="0000CC"/>
                </a:solidFill>
              </a:rPr>
              <a:t>وماجستير مهني </a:t>
            </a:r>
            <a:r>
              <a:rPr lang="ar-SA" sz="2200" dirty="0"/>
              <a:t>: تدريب وتنمية بشرية من الأكاديمية الدولية  ، </a:t>
            </a:r>
            <a:r>
              <a:rPr lang="ar-SA" sz="2200" dirty="0" err="1">
                <a:solidFill>
                  <a:srgbClr val="0000CC"/>
                </a:solidFill>
              </a:rPr>
              <a:t>والدكتوراة</a:t>
            </a:r>
            <a:r>
              <a:rPr lang="ar-SA" sz="2200" dirty="0">
                <a:solidFill>
                  <a:srgbClr val="0000CC"/>
                </a:solidFill>
              </a:rPr>
              <a:t> </a:t>
            </a:r>
            <a:r>
              <a:rPr lang="ar-SA" sz="2200" dirty="0"/>
              <a:t>: </a:t>
            </a:r>
            <a:r>
              <a:rPr lang="ar-SA" sz="2200" dirty="0" err="1"/>
              <a:t>فى</a:t>
            </a:r>
            <a:r>
              <a:rPr lang="ar-SA" sz="2200" dirty="0"/>
              <a:t> " العلوم السياسية " من معهد البحوث والدراسات العربية بالقاهرة ، والرسالة </a:t>
            </a:r>
            <a:r>
              <a:rPr lang="ar-SA" sz="2200" dirty="0">
                <a:solidFill>
                  <a:srgbClr val="0000CC"/>
                </a:solidFill>
              </a:rPr>
              <a:t>بعنوان " الجوانب الإبداعية في تاريخ الحركة الوطنية الفلسطينية الأسيرة </a:t>
            </a:r>
            <a:r>
              <a:rPr lang="ar-SA" sz="2200" dirty="0"/>
              <a:t>" ، </a:t>
            </a:r>
            <a:r>
              <a:rPr lang="ar-SA" sz="2200" dirty="0">
                <a:solidFill>
                  <a:srgbClr val="0000CC"/>
                </a:solidFill>
              </a:rPr>
              <a:t>ومن مؤلفاته داخل الاعتقال ” </a:t>
            </a:r>
            <a:r>
              <a:rPr lang="ar-SA" sz="2200" dirty="0"/>
              <a:t>نجوم فوق الجبين – عاشق من جنين – الشتات – ما بين السجن والمنفى حتى الشهادة – قلبي والمخيم – لن يموت الحلم – صرخة من أعماق الذاكرة ، </a:t>
            </a:r>
            <a:r>
              <a:rPr lang="ar-SA" sz="2200" b="1" dirty="0">
                <a:solidFill>
                  <a:srgbClr val="C00000"/>
                </a:solidFill>
              </a:rPr>
              <a:t>ويعمل</a:t>
            </a:r>
            <a:r>
              <a:rPr lang="ar-SA" sz="2200" dirty="0">
                <a:solidFill>
                  <a:srgbClr val="C00000"/>
                </a:solidFill>
              </a:rPr>
              <a:t> </a:t>
            </a:r>
            <a:r>
              <a:rPr lang="ar-SA" sz="2200" dirty="0"/>
              <a:t>مديرًا عامًا بهيئة شئون الأسرى والمحررين ، وعضو لجنة مكلف بإدارتها </a:t>
            </a:r>
            <a:r>
              <a:rPr lang="ar-SA" sz="2200" dirty="0" err="1"/>
              <a:t>فى</a:t>
            </a:r>
            <a:r>
              <a:rPr lang="ar-SA" sz="2200" dirty="0"/>
              <a:t> المحافظات الجنوبية ، وناطقاً اعلامياً لها </a:t>
            </a:r>
            <a:r>
              <a:rPr lang="ar-SA" sz="2200" dirty="0" err="1"/>
              <a:t>فى</a:t>
            </a:r>
            <a:r>
              <a:rPr lang="ar-SA" sz="2200" dirty="0"/>
              <a:t> إحدى الفترات ، ومديراً لدائرة القانون </a:t>
            </a:r>
            <a:r>
              <a:rPr lang="ar-SA" sz="2200" dirty="0" err="1"/>
              <a:t>الدولى</a:t>
            </a:r>
            <a:r>
              <a:rPr lang="ar-SA" sz="2200" dirty="0"/>
              <a:t> ، ومستشاراً لوزير الأسرى </a:t>
            </a:r>
            <a:r>
              <a:rPr lang="ar-SA" sz="2200" dirty="0" err="1"/>
              <a:t>فى</a:t>
            </a:r>
            <a:r>
              <a:rPr lang="ar-SA" sz="2200" dirty="0"/>
              <a:t> الشأن </a:t>
            </a:r>
            <a:r>
              <a:rPr lang="ar-SA" sz="2200" dirty="0" err="1"/>
              <a:t>الاسرائيلى</a:t>
            </a:r>
            <a:r>
              <a:rPr lang="ar-SA" sz="2200" dirty="0"/>
              <a:t> ، ومديراً لمركز الأسرى للدراسات والأبحاث الإسرائيلية ، وعمل مديراً للبرامج </a:t>
            </a:r>
            <a:r>
              <a:rPr lang="ar-SA" sz="2200" dirty="0" err="1"/>
              <a:t>فى</a:t>
            </a:r>
            <a:r>
              <a:rPr lang="ar-SA" sz="2200" dirty="0"/>
              <a:t> إذاعة صوت الأسرى ، ومحاضر غير متفرغ </a:t>
            </a:r>
            <a:r>
              <a:rPr lang="ar-SA" sz="2200" dirty="0" err="1"/>
              <a:t>فى</a:t>
            </a:r>
            <a:r>
              <a:rPr lang="ar-SA" sz="2200" dirty="0"/>
              <a:t> الجامعات الفلسطينية ، ومقدم برامج اذاعية </a:t>
            </a:r>
            <a:r>
              <a:rPr lang="ar-SA" sz="2200" dirty="0" err="1"/>
              <a:t>وتلفزيوينة</a:t>
            </a:r>
            <a:r>
              <a:rPr lang="ar-SA" sz="2200" dirty="0"/>
              <a:t> .</a:t>
            </a:r>
            <a:endParaRPr lang="en-US" sz="2200" dirty="0"/>
          </a:p>
          <a:p>
            <a:pPr algn="just"/>
            <a:r>
              <a:rPr lang="en-US" sz="2000" dirty="0"/>
              <a:t> </a:t>
            </a:r>
          </a:p>
        </p:txBody>
      </p:sp>
    </p:spTree>
    <p:extLst>
      <p:ext uri="{BB962C8B-B14F-4D97-AF65-F5344CB8AC3E}">
        <p14:creationId xmlns:p14="http://schemas.microsoft.com/office/powerpoint/2010/main" val="436265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103446" y="476673"/>
            <a:ext cx="9697077" cy="5324535"/>
          </a:xfrm>
          <a:prstGeom prst="rect">
            <a:avLst/>
          </a:prstGeom>
        </p:spPr>
        <p:txBody>
          <a:bodyPr wrap="square">
            <a:spAutoFit/>
          </a:bodyPr>
          <a:lstStyle/>
          <a:p>
            <a:pPr algn="ctr"/>
            <a:r>
              <a:rPr lang="ar-SA" sz="2800" b="1" dirty="0">
                <a:solidFill>
                  <a:srgbClr val="C00000"/>
                </a:solidFill>
                <a:latin typeface="AbdoMaster-ExtraBold" pitchFamily="50" charset="-78"/>
              </a:rPr>
              <a:t> </a:t>
            </a:r>
            <a:endParaRPr lang="en-US" sz="2800" b="1" dirty="0">
              <a:solidFill>
                <a:srgbClr val="C00000"/>
              </a:solidFill>
              <a:latin typeface="AbdoMaster-ExtraBold" pitchFamily="50" charset="-78"/>
            </a:endParaRPr>
          </a:p>
          <a:p>
            <a:pPr algn="ctr"/>
            <a:r>
              <a:rPr lang="ar-SA" sz="2800" b="1" dirty="0">
                <a:solidFill>
                  <a:srgbClr val="C00000"/>
                </a:solidFill>
                <a:latin typeface="AbdoMaster-ExtraBold" pitchFamily="50" charset="-78"/>
              </a:rPr>
              <a:t>الإضرابات المفتوحة عن الطعام </a:t>
            </a:r>
          </a:p>
          <a:p>
            <a:pPr algn="ctr"/>
            <a:endParaRPr lang="ar-SA" sz="2800" b="1" dirty="0">
              <a:solidFill>
                <a:srgbClr val="C00000"/>
              </a:solidFill>
              <a:latin typeface="AbdoMaster-ExtraBold" pitchFamily="50" charset="-78"/>
              <a:cs typeface="AbdoMaster-ExtraBold" pitchFamily="50" charset="-78"/>
            </a:endParaRPr>
          </a:p>
          <a:p>
            <a:r>
              <a:rPr lang="ar-SA" sz="3200" b="1" dirty="0">
                <a:solidFill>
                  <a:srgbClr val="0000CC"/>
                </a:solidFill>
              </a:rPr>
              <a:t>وتصنف من حيث الفترة الزمنية إلى :</a:t>
            </a:r>
          </a:p>
          <a:p>
            <a:r>
              <a:rPr lang="ar-SA" sz="3200" b="1" dirty="0"/>
              <a:t>اضرابات محدودة ، واضرابات غير محدودة </a:t>
            </a:r>
          </a:p>
          <a:p>
            <a:pPr lvl="0"/>
            <a:endParaRPr lang="ar-SA" sz="3200" b="1" dirty="0"/>
          </a:p>
          <a:p>
            <a:pPr lvl="0"/>
            <a:r>
              <a:rPr lang="ar-SA" sz="3200" b="1" dirty="0">
                <a:solidFill>
                  <a:srgbClr val="0000CC"/>
                </a:solidFill>
              </a:rPr>
              <a:t>- وتصنف من حيث المشاركة:</a:t>
            </a:r>
            <a:endParaRPr lang="en-US" sz="3200" dirty="0">
              <a:solidFill>
                <a:srgbClr val="0000CC"/>
              </a:solidFill>
            </a:endParaRPr>
          </a:p>
          <a:p>
            <a:pPr lvl="0"/>
            <a:r>
              <a:rPr lang="ar-SA" sz="3200" b="1" dirty="0"/>
              <a:t>إضرابات جماعية، إضرابات فردية .</a:t>
            </a:r>
          </a:p>
          <a:p>
            <a:pPr lvl="0"/>
            <a:r>
              <a:rPr lang="ar-SA" sz="3200" b="1" dirty="0"/>
              <a:t> </a:t>
            </a:r>
            <a:endParaRPr lang="en-US" sz="3200" dirty="0"/>
          </a:p>
          <a:p>
            <a:r>
              <a:rPr lang="ar-SA" sz="3200" b="1" dirty="0">
                <a:solidFill>
                  <a:srgbClr val="0000CC"/>
                </a:solidFill>
              </a:rPr>
              <a:t>وتصنف من حيث الأهداف إلى </a:t>
            </a:r>
            <a:r>
              <a:rPr lang="ar-SA" sz="3200" b="1" dirty="0"/>
              <a:t>: ( الإضرابات الاحتجاجية ، والإضرابات التضامنية</a:t>
            </a:r>
            <a:r>
              <a:rPr lang="ar-SA" sz="3200" dirty="0"/>
              <a:t> ، و</a:t>
            </a:r>
            <a:r>
              <a:rPr lang="ar-SA" sz="3200" b="1" dirty="0"/>
              <a:t>الإضرابات المطلبية ، الإضرابات السياسية ) .</a:t>
            </a:r>
            <a:endParaRPr lang="en-US" sz="3200" dirty="0"/>
          </a:p>
        </p:txBody>
      </p:sp>
    </p:spTree>
    <p:extLst>
      <p:ext uri="{BB962C8B-B14F-4D97-AF65-F5344CB8AC3E}">
        <p14:creationId xmlns:p14="http://schemas.microsoft.com/office/powerpoint/2010/main" val="911449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103446" y="1988840"/>
            <a:ext cx="9409045" cy="2369880"/>
          </a:xfrm>
          <a:prstGeom prst="rect">
            <a:avLst/>
          </a:prstGeom>
        </p:spPr>
        <p:txBody>
          <a:bodyPr wrap="square">
            <a:spAutoFit/>
          </a:bodyPr>
          <a:lstStyle/>
          <a:p>
            <a:pPr algn="ctr"/>
            <a:r>
              <a:rPr lang="ar-SA" sz="4000" dirty="0">
                <a:solidFill>
                  <a:srgbClr val="FF0000"/>
                </a:solidFill>
                <a:cs typeface="PT Bold Heading" pitchFamily="2" charset="-78"/>
              </a:rPr>
              <a:t>شكراً لمنحى هذه الفرصة الثمينة للالتقاء بكم</a:t>
            </a:r>
          </a:p>
          <a:p>
            <a:pPr algn="ctr"/>
            <a:endParaRPr lang="ar-SA" sz="4000" dirty="0">
              <a:solidFill>
                <a:srgbClr val="FF0000"/>
              </a:solidFill>
              <a:cs typeface="PT Bold Heading" pitchFamily="2" charset="-78"/>
            </a:endParaRPr>
          </a:p>
          <a:p>
            <a:pPr algn="ctr"/>
            <a:r>
              <a:rPr lang="ar-SA" sz="4000" dirty="0">
                <a:solidFill>
                  <a:srgbClr val="0000CC"/>
                </a:solidFill>
                <a:cs typeface="PT Bold Heading" pitchFamily="2" charset="-78"/>
              </a:rPr>
              <a:t>الدكتور رأفت حمدونة</a:t>
            </a:r>
          </a:p>
          <a:p>
            <a:pPr algn="ctr"/>
            <a:endParaRPr lang="en-US" sz="2800" dirty="0">
              <a:cs typeface="PT Bold Heading" pitchFamily="2" charset="-78"/>
            </a:endParaRPr>
          </a:p>
        </p:txBody>
      </p:sp>
    </p:spTree>
    <p:extLst>
      <p:ext uri="{BB962C8B-B14F-4D97-AF65-F5344CB8AC3E}">
        <p14:creationId xmlns:p14="http://schemas.microsoft.com/office/powerpoint/2010/main" val="1851226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صور محاضرة د.رأفت\1.jpg"/>
          <p:cNvPicPr>
            <a:picLocks noChangeAspect="1" noChangeArrowheads="1"/>
          </p:cNvPicPr>
          <p:nvPr/>
        </p:nvPicPr>
        <p:blipFill>
          <a:blip r:embed="rId2" cstate="print"/>
          <a:srcRect/>
          <a:stretch>
            <a:fillRect/>
          </a:stretch>
        </p:blipFill>
        <p:spPr bwMode="auto">
          <a:xfrm>
            <a:off x="1991544" y="0"/>
            <a:ext cx="8496268" cy="576684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صور محاضرة د.رأفت\2.jpg"/>
          <p:cNvPicPr>
            <a:picLocks noChangeAspect="1" noChangeArrowheads="1"/>
          </p:cNvPicPr>
          <p:nvPr/>
        </p:nvPicPr>
        <p:blipFill>
          <a:blip r:embed="rId2" cstate="print"/>
          <a:srcRect/>
          <a:stretch>
            <a:fillRect/>
          </a:stretch>
        </p:blipFill>
        <p:spPr bwMode="auto">
          <a:xfrm>
            <a:off x="1991544" y="332656"/>
            <a:ext cx="8358009" cy="5596232"/>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صور محاضرة د.رأفت\3.jpg"/>
          <p:cNvPicPr>
            <a:picLocks noChangeAspect="1" noChangeArrowheads="1"/>
          </p:cNvPicPr>
          <p:nvPr/>
        </p:nvPicPr>
        <p:blipFill>
          <a:blip r:embed="rId2" cstate="print"/>
          <a:srcRect/>
          <a:stretch>
            <a:fillRect/>
          </a:stretch>
        </p:blipFill>
        <p:spPr bwMode="auto">
          <a:xfrm>
            <a:off x="1991544" y="619533"/>
            <a:ext cx="8690809" cy="5113723"/>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صور محاضرة د.رأفت\4.jpg"/>
          <p:cNvPicPr>
            <a:picLocks noChangeAspect="1" noChangeArrowheads="1"/>
          </p:cNvPicPr>
          <p:nvPr/>
        </p:nvPicPr>
        <p:blipFill>
          <a:blip r:embed="rId2" cstate="print"/>
          <a:srcRect/>
          <a:stretch>
            <a:fillRect/>
          </a:stretch>
        </p:blipFill>
        <p:spPr bwMode="auto">
          <a:xfrm>
            <a:off x="1919536" y="476672"/>
            <a:ext cx="8028120" cy="533561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صور محاضرة د.رأفت\5.jpg"/>
          <p:cNvPicPr>
            <a:picLocks noChangeAspect="1" noChangeArrowheads="1"/>
          </p:cNvPicPr>
          <p:nvPr/>
        </p:nvPicPr>
        <p:blipFill>
          <a:blip r:embed="rId2" cstate="print"/>
          <a:srcRect/>
          <a:stretch>
            <a:fillRect/>
          </a:stretch>
        </p:blipFill>
        <p:spPr bwMode="auto">
          <a:xfrm>
            <a:off x="2567608" y="476672"/>
            <a:ext cx="7848872" cy="522701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esktop\صور محاضرة د.رأفت\6.jpg"/>
          <p:cNvPicPr>
            <a:picLocks noChangeAspect="1" noChangeArrowheads="1"/>
          </p:cNvPicPr>
          <p:nvPr/>
        </p:nvPicPr>
        <p:blipFill>
          <a:blip r:embed="rId2" cstate="print"/>
          <a:srcRect/>
          <a:stretch>
            <a:fillRect/>
          </a:stretch>
        </p:blipFill>
        <p:spPr bwMode="auto">
          <a:xfrm>
            <a:off x="2063552" y="332656"/>
            <a:ext cx="8496944" cy="5550727"/>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Desktop\صور محاضرة د.رأفت\7.jpg"/>
          <p:cNvPicPr>
            <a:picLocks noChangeAspect="1" noChangeArrowheads="1"/>
          </p:cNvPicPr>
          <p:nvPr/>
        </p:nvPicPr>
        <p:blipFill>
          <a:blip r:embed="rId2" cstate="print"/>
          <a:srcRect/>
          <a:stretch>
            <a:fillRect/>
          </a:stretch>
        </p:blipFill>
        <p:spPr bwMode="auto">
          <a:xfrm>
            <a:off x="1919536" y="223463"/>
            <a:ext cx="8715127" cy="555662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user\Desktop\صور محاضرة د.رأفت\8.jpg"/>
          <p:cNvPicPr>
            <a:picLocks noChangeAspect="1" noChangeArrowheads="1"/>
          </p:cNvPicPr>
          <p:nvPr/>
        </p:nvPicPr>
        <p:blipFill>
          <a:blip r:embed="rId2" cstate="print"/>
          <a:srcRect/>
          <a:stretch>
            <a:fillRect/>
          </a:stretch>
        </p:blipFill>
        <p:spPr bwMode="auto">
          <a:xfrm>
            <a:off x="2063552" y="404664"/>
            <a:ext cx="7776864" cy="519001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815413" y="476672"/>
            <a:ext cx="10369152" cy="6463308"/>
          </a:xfrm>
          <a:prstGeom prst="rect">
            <a:avLst/>
          </a:prstGeom>
        </p:spPr>
        <p:txBody>
          <a:bodyPr wrap="square">
            <a:spAutoFit/>
          </a:bodyPr>
          <a:lstStyle/>
          <a:p>
            <a:pPr algn="ctr"/>
            <a:r>
              <a:rPr lang="ar-SA" sz="3600" dirty="0">
                <a:solidFill>
                  <a:srgbClr val="C00000"/>
                </a:solidFill>
                <a:cs typeface="PT Bold Heading" pitchFamily="2" charset="-78"/>
              </a:rPr>
              <a:t>مظاهر تضييق السجان الاسرائيلى على الأسرى الفلسطينيين</a:t>
            </a:r>
          </a:p>
          <a:p>
            <a:pPr algn="justLow"/>
            <a:endParaRPr lang="en-US" sz="3600" dirty="0">
              <a:solidFill>
                <a:srgbClr val="FF0000"/>
              </a:solidFill>
              <a:cs typeface="PT Bold Heading" pitchFamily="2" charset="-78"/>
            </a:endParaRPr>
          </a:p>
          <a:p>
            <a:pPr algn="justLow"/>
            <a:r>
              <a:rPr lang="ar-SA" sz="3300" b="1" dirty="0"/>
              <a:t>أولاً- الوضع القانوني للأسرى في السجون الإسرائيلية: </a:t>
            </a:r>
            <a:endParaRPr lang="en-US" sz="3300" dirty="0"/>
          </a:p>
          <a:p>
            <a:pPr algn="justLow"/>
            <a:r>
              <a:rPr lang="ar-SA" sz="3300" b="1" dirty="0"/>
              <a:t>ثانياً- الحقوق الأساسية للأسرى والمعتقلين وفق الاتفاقيات الدولية:</a:t>
            </a:r>
            <a:endParaRPr lang="en-US" sz="3300" dirty="0"/>
          </a:p>
          <a:p>
            <a:pPr algn="justLow"/>
            <a:r>
              <a:rPr lang="ar-SA" sz="3300" b="1" dirty="0"/>
              <a:t>ثالثاً- أشكال الاعتقال والتحقيق والتعذيب .</a:t>
            </a:r>
          </a:p>
          <a:p>
            <a:pPr lvl="0" algn="justLow"/>
            <a:r>
              <a:rPr lang="ar-SA" sz="3300" b="1" dirty="0"/>
              <a:t>رابعاً - استخدام العملاء – أو ما تسمى بغرف العار</a:t>
            </a:r>
          </a:p>
          <a:p>
            <a:pPr lvl="0" algn="justLow"/>
            <a:r>
              <a:rPr lang="ar-SA" sz="3300" b="1" dirty="0"/>
              <a:t>خامساً - المحاكم العسكرية والأحكام الردعية .</a:t>
            </a:r>
          </a:p>
          <a:p>
            <a:pPr algn="justLow"/>
            <a:r>
              <a:rPr lang="ar-SA" sz="3300" b="1" dirty="0"/>
              <a:t>خامساً – الانتهاكات اليومية بمصادرة حقوق الأسرى أثناء الاعتقال .</a:t>
            </a:r>
            <a:r>
              <a:rPr lang="ar-SA" sz="3000" b="1" dirty="0"/>
              <a:t>	</a:t>
            </a:r>
            <a:endParaRPr lang="en-US" sz="3000" dirty="0"/>
          </a:p>
          <a:p>
            <a:pPr lvl="0"/>
            <a:r>
              <a:rPr lang="ar-SA" sz="3600" b="1" dirty="0"/>
              <a:t> </a:t>
            </a:r>
            <a:endParaRPr lang="en-US" sz="3600" dirty="0"/>
          </a:p>
          <a:p>
            <a:endParaRPr lang="en-US" sz="3600" dirty="0"/>
          </a:p>
          <a:p>
            <a:endParaRPr lang="ar-SA" sz="3600" dirty="0">
              <a:latin typeface="Jazeera"/>
              <a:cs typeface="PT Bold Heading" pitchFamily="2" charset="-78"/>
            </a:endParaRPr>
          </a:p>
          <a:p>
            <a:endParaRPr lang="en-US" sz="3600" dirty="0">
              <a:latin typeface="Jazeera"/>
              <a:cs typeface="PT Bold Heading" pitchFamily="2" charset="-78"/>
            </a:endParaRPr>
          </a:p>
        </p:txBody>
      </p:sp>
    </p:spTree>
    <p:extLst>
      <p:ext uri="{BB962C8B-B14F-4D97-AF65-F5344CB8AC3E}">
        <p14:creationId xmlns:p14="http://schemas.microsoft.com/office/powerpoint/2010/main" val="168043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ser\Desktop\صور محاضرة د.رأفت\9.jpg"/>
          <p:cNvPicPr>
            <a:picLocks noChangeAspect="1" noChangeArrowheads="1"/>
          </p:cNvPicPr>
          <p:nvPr/>
        </p:nvPicPr>
        <p:blipFill>
          <a:blip r:embed="rId2" cstate="print"/>
          <a:srcRect/>
          <a:stretch>
            <a:fillRect/>
          </a:stretch>
        </p:blipFill>
        <p:spPr bwMode="auto">
          <a:xfrm>
            <a:off x="1775520" y="476672"/>
            <a:ext cx="9001000" cy="5058309"/>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user\Desktop\صور محاضرة د.رأفت\10.jpg"/>
          <p:cNvPicPr>
            <a:picLocks noChangeAspect="1" noChangeArrowheads="1"/>
          </p:cNvPicPr>
          <p:nvPr/>
        </p:nvPicPr>
        <p:blipFill>
          <a:blip r:embed="rId2" cstate="print"/>
          <a:srcRect/>
          <a:stretch>
            <a:fillRect/>
          </a:stretch>
        </p:blipFill>
        <p:spPr bwMode="auto">
          <a:xfrm>
            <a:off x="4007768" y="332656"/>
            <a:ext cx="5472608" cy="5545576"/>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user\Desktop\صور محاضرة د.رأفت\11.jpg"/>
          <p:cNvPicPr>
            <a:picLocks noChangeAspect="1" noChangeArrowheads="1"/>
          </p:cNvPicPr>
          <p:nvPr/>
        </p:nvPicPr>
        <p:blipFill>
          <a:blip r:embed="rId2" cstate="print"/>
          <a:srcRect/>
          <a:stretch>
            <a:fillRect/>
          </a:stretch>
        </p:blipFill>
        <p:spPr bwMode="auto">
          <a:xfrm>
            <a:off x="1775520" y="1124744"/>
            <a:ext cx="8085737" cy="3384376"/>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user\Desktop\صور محاضرة د.رأفت\12.jpg"/>
          <p:cNvPicPr>
            <a:picLocks noChangeAspect="1" noChangeArrowheads="1"/>
          </p:cNvPicPr>
          <p:nvPr/>
        </p:nvPicPr>
        <p:blipFill>
          <a:blip r:embed="rId2" cstate="print"/>
          <a:srcRect/>
          <a:stretch>
            <a:fillRect/>
          </a:stretch>
        </p:blipFill>
        <p:spPr bwMode="auto">
          <a:xfrm>
            <a:off x="1703512" y="1268760"/>
            <a:ext cx="9018254" cy="3528392"/>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user\Desktop\صور محاضرة د.رأفت\13.jpg"/>
          <p:cNvPicPr>
            <a:picLocks noChangeAspect="1" noChangeArrowheads="1"/>
          </p:cNvPicPr>
          <p:nvPr/>
        </p:nvPicPr>
        <p:blipFill>
          <a:blip r:embed="rId2" cstate="print"/>
          <a:srcRect/>
          <a:stretch>
            <a:fillRect/>
          </a:stretch>
        </p:blipFill>
        <p:spPr bwMode="auto">
          <a:xfrm>
            <a:off x="1847528" y="404664"/>
            <a:ext cx="8774251" cy="4968552"/>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user\Desktop\صور محاضرة د.رأفت\14.jpg"/>
          <p:cNvPicPr>
            <a:picLocks noChangeAspect="1" noChangeArrowheads="1"/>
          </p:cNvPicPr>
          <p:nvPr/>
        </p:nvPicPr>
        <p:blipFill>
          <a:blip r:embed="rId2" cstate="print"/>
          <a:srcRect/>
          <a:stretch>
            <a:fillRect/>
          </a:stretch>
        </p:blipFill>
        <p:spPr bwMode="auto">
          <a:xfrm>
            <a:off x="4799856" y="404664"/>
            <a:ext cx="3960440" cy="5362338"/>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user\Desktop\صور محاضرة د.رأفت\15.jpg"/>
          <p:cNvPicPr>
            <a:picLocks noChangeAspect="1" noChangeArrowheads="1"/>
          </p:cNvPicPr>
          <p:nvPr/>
        </p:nvPicPr>
        <p:blipFill>
          <a:blip r:embed="rId2" cstate="print"/>
          <a:srcRect/>
          <a:stretch>
            <a:fillRect/>
          </a:stretch>
        </p:blipFill>
        <p:spPr bwMode="auto">
          <a:xfrm>
            <a:off x="2063552" y="332656"/>
            <a:ext cx="7920880" cy="5570168"/>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C:\Users\user\Desktop\صور محاضرة د.رأفت\16.jpg"/>
          <p:cNvPicPr>
            <a:picLocks noChangeAspect="1" noChangeArrowheads="1"/>
          </p:cNvPicPr>
          <p:nvPr/>
        </p:nvPicPr>
        <p:blipFill>
          <a:blip r:embed="rId2" cstate="print"/>
          <a:srcRect/>
          <a:stretch>
            <a:fillRect/>
          </a:stretch>
        </p:blipFill>
        <p:spPr bwMode="auto">
          <a:xfrm>
            <a:off x="1919536" y="512971"/>
            <a:ext cx="7886452" cy="4663868"/>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user\Desktop\صور محاضرة د.رأفت\17.jpg"/>
          <p:cNvPicPr>
            <a:picLocks noChangeAspect="1" noChangeArrowheads="1"/>
          </p:cNvPicPr>
          <p:nvPr/>
        </p:nvPicPr>
        <p:blipFill>
          <a:blip r:embed="rId2" cstate="print"/>
          <a:srcRect/>
          <a:stretch>
            <a:fillRect/>
          </a:stretch>
        </p:blipFill>
        <p:spPr bwMode="auto">
          <a:xfrm>
            <a:off x="1343472" y="476672"/>
            <a:ext cx="9753600" cy="46863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user\Desktop\صور محاضرة د.رأفت\18.jpg"/>
          <p:cNvPicPr>
            <a:picLocks noChangeAspect="1" noChangeArrowheads="1"/>
          </p:cNvPicPr>
          <p:nvPr/>
        </p:nvPicPr>
        <p:blipFill>
          <a:blip r:embed="rId2" cstate="print"/>
          <a:srcRect/>
          <a:stretch>
            <a:fillRect/>
          </a:stretch>
        </p:blipFill>
        <p:spPr bwMode="auto">
          <a:xfrm>
            <a:off x="2063552" y="576412"/>
            <a:ext cx="7776863" cy="525721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815414" y="116633"/>
            <a:ext cx="10561173" cy="5632311"/>
          </a:xfrm>
          <a:prstGeom prst="rect">
            <a:avLst/>
          </a:prstGeom>
        </p:spPr>
        <p:txBody>
          <a:bodyPr wrap="square">
            <a:spAutoFit/>
          </a:bodyPr>
          <a:lstStyle/>
          <a:p>
            <a:pPr algn="ctr"/>
            <a:endParaRPr lang="ar-SA" sz="2800" dirty="0">
              <a:solidFill>
                <a:srgbClr val="FF0000"/>
              </a:solidFill>
              <a:cs typeface="PT Bold Heading" pitchFamily="2" charset="-78"/>
            </a:endParaRPr>
          </a:p>
          <a:p>
            <a:pPr algn="ctr"/>
            <a:endParaRPr lang="ar-SA" sz="2800" dirty="0">
              <a:solidFill>
                <a:srgbClr val="FF0000"/>
              </a:solidFill>
              <a:cs typeface="PT Bold Heading" pitchFamily="2" charset="-78"/>
            </a:endParaRPr>
          </a:p>
          <a:p>
            <a:pPr algn="ctr"/>
            <a:r>
              <a:rPr lang="ar-SA" sz="4000" dirty="0">
                <a:solidFill>
                  <a:srgbClr val="FF0000"/>
                </a:solidFill>
                <a:cs typeface="PT Bold Heading" pitchFamily="2" charset="-78"/>
              </a:rPr>
              <a:t>الوسائل النضالية للأسرى كحالة إبداع في مواجهة الاحتلال</a:t>
            </a:r>
          </a:p>
          <a:p>
            <a:pPr algn="ctr"/>
            <a:endParaRPr lang="en-US" sz="3200" b="1" dirty="0">
              <a:solidFill>
                <a:srgbClr val="FF0000"/>
              </a:solidFill>
              <a:cs typeface="PT Bold Heading" pitchFamily="2" charset="-78"/>
            </a:endParaRPr>
          </a:p>
          <a:p>
            <a:r>
              <a:rPr lang="ar-SA" sz="3200" b="1" dirty="0"/>
              <a:t>الوسائل النضالية:</a:t>
            </a:r>
          </a:p>
          <a:p>
            <a:r>
              <a:rPr lang="ar-SA" sz="3200" b="1" dirty="0"/>
              <a:t>تنقسم إلى قسمين :</a:t>
            </a:r>
          </a:p>
          <a:p>
            <a:endParaRPr lang="en-US" sz="3200" b="1" dirty="0"/>
          </a:p>
          <a:p>
            <a:r>
              <a:rPr lang="ar-SA" sz="3200" b="1" dirty="0"/>
              <a:t>أولاً: وسائل سلمية : تكتيكية واستراتيجية</a:t>
            </a:r>
          </a:p>
          <a:p>
            <a:endParaRPr lang="en-US" sz="3200" b="1" dirty="0"/>
          </a:p>
          <a:p>
            <a:r>
              <a:rPr lang="ar-SA" sz="3200" b="1" dirty="0"/>
              <a:t>ثانياً- وسائل عنيفة : تكتيكية واستراتيجية</a:t>
            </a:r>
            <a:endParaRPr lang="en-US" sz="3200" b="1" dirty="0"/>
          </a:p>
        </p:txBody>
      </p:sp>
    </p:spTree>
    <p:extLst>
      <p:ext uri="{BB962C8B-B14F-4D97-AF65-F5344CB8AC3E}">
        <p14:creationId xmlns:p14="http://schemas.microsoft.com/office/powerpoint/2010/main" val="33992497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user\Desktop\صور محاضرة د.رأفت\19.jpg"/>
          <p:cNvPicPr>
            <a:picLocks noChangeAspect="1" noChangeArrowheads="1"/>
          </p:cNvPicPr>
          <p:nvPr/>
        </p:nvPicPr>
        <p:blipFill>
          <a:blip r:embed="rId2" cstate="print"/>
          <a:srcRect/>
          <a:stretch>
            <a:fillRect/>
          </a:stretch>
        </p:blipFill>
        <p:spPr bwMode="auto">
          <a:xfrm>
            <a:off x="2135559" y="332656"/>
            <a:ext cx="8162949" cy="5328592"/>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user\Desktop\صور محاضرة د.رأفت\20.jpg"/>
          <p:cNvPicPr>
            <a:picLocks noChangeAspect="1" noChangeArrowheads="1"/>
          </p:cNvPicPr>
          <p:nvPr/>
        </p:nvPicPr>
        <p:blipFill>
          <a:blip r:embed="rId2" cstate="print"/>
          <a:srcRect/>
          <a:stretch>
            <a:fillRect/>
          </a:stretch>
        </p:blipFill>
        <p:spPr bwMode="auto">
          <a:xfrm>
            <a:off x="1343473" y="278231"/>
            <a:ext cx="9857870" cy="5311009"/>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user\Desktop\صور محاضرة د.رأفت\21.jpg"/>
          <p:cNvPicPr>
            <a:picLocks noChangeAspect="1" noChangeArrowheads="1"/>
          </p:cNvPicPr>
          <p:nvPr/>
        </p:nvPicPr>
        <p:blipFill>
          <a:blip r:embed="rId2" cstate="print"/>
          <a:srcRect/>
          <a:stretch>
            <a:fillRect/>
          </a:stretch>
        </p:blipFill>
        <p:spPr bwMode="auto">
          <a:xfrm>
            <a:off x="1991544" y="0"/>
            <a:ext cx="7920880" cy="593240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103446" y="476672"/>
            <a:ext cx="10561173" cy="5693866"/>
          </a:xfrm>
          <a:prstGeom prst="rect">
            <a:avLst/>
          </a:prstGeom>
        </p:spPr>
        <p:txBody>
          <a:bodyPr wrap="square">
            <a:spAutoFit/>
          </a:bodyPr>
          <a:lstStyle/>
          <a:p>
            <a:pPr algn="justLow"/>
            <a:endParaRPr lang="en-US" sz="2800" dirty="0">
              <a:solidFill>
                <a:srgbClr val="FF0000"/>
              </a:solidFill>
              <a:cs typeface="PT Bold Heading" pitchFamily="2" charset="-78"/>
            </a:endParaRPr>
          </a:p>
          <a:p>
            <a:pPr algn="justLow"/>
            <a:r>
              <a:rPr lang="ar-SA" sz="2800" dirty="0">
                <a:solidFill>
                  <a:srgbClr val="FF0000"/>
                </a:solidFill>
                <a:cs typeface="PT Bold Heading" pitchFamily="2" charset="-78"/>
              </a:rPr>
              <a:t>أولاً: الوسائل السلمية : </a:t>
            </a:r>
          </a:p>
          <a:p>
            <a:pPr algn="justLow"/>
            <a:r>
              <a:rPr lang="ar-SA" sz="2800" b="1" dirty="0"/>
              <a:t>وتنقسم إلى قسمين تكتيكية واستراتيجية.</a:t>
            </a:r>
            <a:endParaRPr lang="en-US" sz="2800" dirty="0"/>
          </a:p>
          <a:p>
            <a:pPr lvl="0" algn="justLow"/>
            <a:r>
              <a:rPr lang="ar-SA" sz="2800" b="1" dirty="0">
                <a:solidFill>
                  <a:srgbClr val="0000CC"/>
                </a:solidFill>
              </a:rPr>
              <a:t>1- الوسائل السلمية التكتيكية:</a:t>
            </a:r>
            <a:endParaRPr lang="en-US" sz="2800" dirty="0">
              <a:solidFill>
                <a:srgbClr val="0000CC"/>
              </a:solidFill>
            </a:endParaRPr>
          </a:p>
          <a:p>
            <a:pPr algn="justLow"/>
            <a:r>
              <a:rPr lang="ar-SA" sz="2800" b="1" dirty="0"/>
              <a:t>كالمراسلات والحوارات ، إرجاع الوجبات ، مقاطعة رجالات الإدارة ، مقاطعة العيادة:</a:t>
            </a:r>
          </a:p>
          <a:p>
            <a:pPr algn="justLow"/>
            <a:endParaRPr lang="en-US" sz="2800" dirty="0"/>
          </a:p>
          <a:p>
            <a:pPr algn="justLow"/>
            <a:r>
              <a:rPr lang="ar-SA" sz="2800" b="1" dirty="0">
                <a:solidFill>
                  <a:srgbClr val="0000CC"/>
                </a:solidFill>
              </a:rPr>
              <a:t>2- وسائل سلمية استراتيجية: </a:t>
            </a:r>
            <a:endParaRPr lang="en-US" sz="2800" dirty="0">
              <a:solidFill>
                <a:srgbClr val="0000CC"/>
              </a:solidFill>
            </a:endParaRPr>
          </a:p>
          <a:p>
            <a:pPr algn="justLow"/>
            <a:r>
              <a:rPr lang="ar-SA" sz="2800" b="1" dirty="0"/>
              <a:t>كالإضرابات المفتوحة عن الطعام ، والإضراب عن الزيارات ، والإضراب عن الحلاقة ، والإضراب عن " الفورة " النزهة ، الإضراب عن مرافق العمل ، وتجنيد السجانين، و الحرب النفسية وغالباً ما تتطور لتكون عنيفة مثل التهديد بحل التنظيم ، تهديد رجال الإدارة .</a:t>
            </a:r>
            <a:endParaRPr lang="en-US" sz="2800" dirty="0"/>
          </a:p>
          <a:p>
            <a:pPr algn="justLow"/>
            <a:endParaRPr lang="ar-SA" sz="2800" dirty="0">
              <a:solidFill>
                <a:srgbClr val="FF0000"/>
              </a:solidFill>
              <a:cs typeface="PT Bold Heading" pitchFamily="2" charset="-78"/>
            </a:endParaRPr>
          </a:p>
          <a:p>
            <a:pPr algn="justLow"/>
            <a:endParaRPr lang="ar-SA" sz="2800" dirty="0">
              <a:solidFill>
                <a:srgbClr val="FF0000"/>
              </a:solidFill>
              <a:cs typeface="PT Bold Heading" pitchFamily="2" charset="-78"/>
            </a:endParaRPr>
          </a:p>
        </p:txBody>
      </p:sp>
    </p:spTree>
    <p:extLst>
      <p:ext uri="{BB962C8B-B14F-4D97-AF65-F5344CB8AC3E}">
        <p14:creationId xmlns:p14="http://schemas.microsoft.com/office/powerpoint/2010/main" val="59782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911424" y="404665"/>
            <a:ext cx="10561173" cy="5186035"/>
          </a:xfrm>
          <a:prstGeom prst="rect">
            <a:avLst/>
          </a:prstGeom>
        </p:spPr>
        <p:txBody>
          <a:bodyPr wrap="square">
            <a:spAutoFit/>
          </a:bodyPr>
          <a:lstStyle/>
          <a:p>
            <a:pPr algn="justLow"/>
            <a:r>
              <a:rPr lang="ar-SA" sz="2800" dirty="0">
                <a:solidFill>
                  <a:srgbClr val="FF0000"/>
                </a:solidFill>
                <a:cs typeface="PT Bold Heading" pitchFamily="2" charset="-78"/>
              </a:rPr>
              <a:t>ثانياً / الوسائل العنيفة  : </a:t>
            </a:r>
          </a:p>
          <a:p>
            <a:pPr algn="justLow"/>
            <a:endParaRPr lang="ar-SA" sz="2800" dirty="0">
              <a:solidFill>
                <a:srgbClr val="FF0000"/>
              </a:solidFill>
              <a:cs typeface="PT Bold Heading" pitchFamily="2" charset="-78"/>
            </a:endParaRPr>
          </a:p>
          <a:p>
            <a:pPr algn="justLow"/>
            <a:r>
              <a:rPr lang="ar-SA" sz="2500" b="1" dirty="0"/>
              <a:t>وتنقسم إلى قسمين تكتيكية واستراتيجية.</a:t>
            </a:r>
          </a:p>
          <a:p>
            <a:pPr algn="justLow"/>
            <a:endParaRPr lang="en-US" sz="2500" dirty="0"/>
          </a:p>
          <a:p>
            <a:pPr lvl="0" algn="justLow"/>
            <a:r>
              <a:rPr lang="ar-SA" sz="2500" b="1" dirty="0">
                <a:solidFill>
                  <a:srgbClr val="0000CC"/>
                </a:solidFill>
              </a:rPr>
              <a:t>1- الوسائل العنيفة التكتيكية:</a:t>
            </a:r>
            <a:endParaRPr lang="en-US" sz="2500" dirty="0">
              <a:solidFill>
                <a:srgbClr val="0000CC"/>
              </a:solidFill>
            </a:endParaRPr>
          </a:p>
          <a:p>
            <a:pPr algn="justLow"/>
            <a:r>
              <a:rPr lang="ar-SA" sz="2500" b="1" dirty="0"/>
              <a:t>كالتكبير والطرق على الأبواب ، والقضاء على مظاهر الاستفزاز كرفع صور لقادة دولة الاحتلال، العلم الإسرائيلي في الأقسام، ورفض الوقوف على العدد، ورفض العودة للغرف ، ورفض </a:t>
            </a:r>
            <a:r>
              <a:rPr lang="ar-SA" sz="2500" b="1" dirty="0" err="1"/>
              <a:t>التفتيشات</a:t>
            </a:r>
            <a:r>
              <a:rPr lang="ar-SA" sz="2500" b="1" dirty="0"/>
              <a:t> العارية والاقتحامات الليلية ، والاحتكاكات والمشادات اللفظية، واستخدام الحرائق للفرشات والغرف ومرافق العمل ، وغير ذلك من وسائل .</a:t>
            </a:r>
          </a:p>
          <a:p>
            <a:pPr algn="justLow"/>
            <a:endParaRPr lang="en-US" sz="2500" dirty="0"/>
          </a:p>
          <a:p>
            <a:pPr algn="justLow"/>
            <a:r>
              <a:rPr lang="ar-SA" sz="2500" b="1" dirty="0">
                <a:solidFill>
                  <a:srgbClr val="0000CC"/>
                </a:solidFill>
              </a:rPr>
              <a:t>2- وسائل العنيفة الاستراتيجية: </a:t>
            </a:r>
            <a:endParaRPr lang="en-US" sz="2500" dirty="0">
              <a:solidFill>
                <a:srgbClr val="0000CC"/>
              </a:solidFill>
            </a:endParaRPr>
          </a:p>
          <a:p>
            <a:pPr algn="justLow"/>
            <a:r>
              <a:rPr lang="ar-SA" sz="2500" b="1" dirty="0"/>
              <a:t>وذلك بالردع المباشر للسجانين ، بشكل فردي، أو بتغطية وبقرار تنظيمي جماعي يهدف لخلق معادلة رعب مع إدارة السجن .</a:t>
            </a:r>
            <a:endParaRPr lang="ar-SA" sz="2500" dirty="0">
              <a:solidFill>
                <a:srgbClr val="FF0000"/>
              </a:solidFill>
              <a:cs typeface="PT Bold Heading" pitchFamily="2" charset="-78"/>
            </a:endParaRPr>
          </a:p>
        </p:txBody>
      </p:sp>
    </p:spTree>
    <p:extLst>
      <p:ext uri="{BB962C8B-B14F-4D97-AF65-F5344CB8AC3E}">
        <p14:creationId xmlns:p14="http://schemas.microsoft.com/office/powerpoint/2010/main" val="518333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007435" y="476672"/>
            <a:ext cx="9889099" cy="5262979"/>
          </a:xfrm>
          <a:prstGeom prst="rect">
            <a:avLst/>
          </a:prstGeom>
        </p:spPr>
        <p:txBody>
          <a:bodyPr wrap="square">
            <a:spAutoFit/>
          </a:bodyPr>
          <a:lstStyle/>
          <a:p>
            <a:endParaRPr lang="ar-SA" sz="2800" dirty="0">
              <a:cs typeface="PT Bold Heading" pitchFamily="2" charset="-78"/>
            </a:endParaRPr>
          </a:p>
          <a:p>
            <a:pPr algn="ctr"/>
            <a:r>
              <a:rPr lang="ar-SA" sz="2800" dirty="0">
                <a:solidFill>
                  <a:srgbClr val="FF0000"/>
                </a:solidFill>
                <a:cs typeface="PT Bold Heading" pitchFamily="2" charset="-78"/>
              </a:rPr>
              <a:t>عوائق سلطات الاحتلال لطمس الجوانب الإبداعية للأسرى</a:t>
            </a:r>
          </a:p>
          <a:p>
            <a:pPr algn="ctr"/>
            <a:endParaRPr lang="ar-SA" sz="2800" dirty="0">
              <a:solidFill>
                <a:srgbClr val="FF0000"/>
              </a:solidFill>
              <a:cs typeface="PT Bold Heading" pitchFamily="2" charset="-78"/>
            </a:endParaRPr>
          </a:p>
          <a:p>
            <a:r>
              <a:rPr lang="ar-SA" sz="2800" b="1" dirty="0"/>
              <a:t>أولاً- عوائق على المستوى القانوني:</a:t>
            </a:r>
            <a:endParaRPr lang="en-US" sz="2800" dirty="0"/>
          </a:p>
          <a:p>
            <a:r>
              <a:rPr lang="ar-SA" sz="2800" b="1" dirty="0"/>
              <a:t>ثانياً- عوائق معيشية </a:t>
            </a:r>
            <a:r>
              <a:rPr lang="ar-SA" sz="2800" b="1" dirty="0" err="1"/>
              <a:t>واعتقالية</a:t>
            </a:r>
            <a:r>
              <a:rPr lang="ar-SA" sz="2800" b="1" dirty="0"/>
              <a:t>:</a:t>
            </a:r>
            <a:endParaRPr lang="en-US" sz="2800" dirty="0"/>
          </a:p>
          <a:p>
            <a:r>
              <a:rPr lang="ar-SA" sz="2800" b="1" dirty="0"/>
              <a:t>ثالثاً- عوائق على صعيد السلامة النفسية والبيئية:</a:t>
            </a:r>
            <a:endParaRPr lang="en-US" sz="2800" dirty="0"/>
          </a:p>
          <a:p>
            <a:r>
              <a:rPr lang="ar-SA" sz="2800" b="1" dirty="0"/>
              <a:t>رابعاً- عوائق في الجانب التنظيمي:</a:t>
            </a:r>
            <a:endParaRPr lang="en-US" sz="2800" dirty="0"/>
          </a:p>
          <a:p>
            <a:r>
              <a:rPr lang="ar-SA" sz="2800" b="1" dirty="0"/>
              <a:t>خامساً - عوائق فنية وذهنية ورياضية:</a:t>
            </a:r>
            <a:endParaRPr lang="en-US" sz="2800" dirty="0"/>
          </a:p>
          <a:p>
            <a:r>
              <a:rPr lang="ar-SA" sz="2800" b="1" dirty="0"/>
              <a:t>سادساً- عوائق وعقوبات مالية: </a:t>
            </a:r>
            <a:endParaRPr lang="en-US" sz="2800" dirty="0"/>
          </a:p>
          <a:p>
            <a:r>
              <a:rPr lang="ar-SA" sz="2800" b="1" dirty="0"/>
              <a:t>سابعاً- عزل الأسرى عن محيطهم الخارجي:</a:t>
            </a:r>
            <a:endParaRPr lang="en-US" sz="2800" dirty="0"/>
          </a:p>
          <a:p>
            <a:r>
              <a:rPr lang="ar-SA" sz="2800" dirty="0"/>
              <a:t> </a:t>
            </a:r>
            <a:endParaRPr lang="en-US" sz="2800" dirty="0"/>
          </a:p>
          <a:p>
            <a:r>
              <a:rPr lang="en-US" sz="2800" dirty="0"/>
              <a:t> </a:t>
            </a:r>
          </a:p>
        </p:txBody>
      </p:sp>
    </p:spTree>
    <p:extLst>
      <p:ext uri="{BB962C8B-B14F-4D97-AF65-F5344CB8AC3E}">
        <p14:creationId xmlns:p14="http://schemas.microsoft.com/office/powerpoint/2010/main" val="3588428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103445" y="476672"/>
            <a:ext cx="10177131" cy="4401205"/>
          </a:xfrm>
          <a:prstGeom prst="rect">
            <a:avLst/>
          </a:prstGeom>
        </p:spPr>
        <p:txBody>
          <a:bodyPr wrap="square">
            <a:spAutoFit/>
          </a:bodyPr>
          <a:lstStyle/>
          <a:p>
            <a:pPr algn="ctr"/>
            <a:r>
              <a:rPr lang="ar-SA" sz="2800" dirty="0">
                <a:solidFill>
                  <a:srgbClr val="FF0000"/>
                </a:solidFill>
                <a:cs typeface="PT Bold Heading" pitchFamily="2" charset="-78"/>
              </a:rPr>
              <a:t>العوامل التي ساهمت في تنمية الإبداع لدى الحركة الفلسطينية الأسيرة</a:t>
            </a:r>
          </a:p>
          <a:p>
            <a:endParaRPr lang="en-US" sz="2800" dirty="0">
              <a:cs typeface="PT Bold Heading" pitchFamily="2" charset="-78"/>
            </a:endParaRPr>
          </a:p>
          <a:p>
            <a:r>
              <a:rPr lang="ar-SA" sz="3600" b="1" dirty="0">
                <a:solidFill>
                  <a:srgbClr val="0000CC"/>
                </a:solidFill>
              </a:rPr>
              <a:t>أولاً- على صعيد بناء الجبهة الداخلية وذلك :</a:t>
            </a:r>
          </a:p>
          <a:p>
            <a:endParaRPr lang="en-US" sz="2800" dirty="0"/>
          </a:p>
          <a:p>
            <a:r>
              <a:rPr lang="ar-SA" sz="3200" b="1" dirty="0"/>
              <a:t>1 - ببناء الذات الثورية .</a:t>
            </a:r>
            <a:endParaRPr lang="en-US" sz="3200" dirty="0"/>
          </a:p>
          <a:p>
            <a:r>
              <a:rPr lang="ar-SA" sz="3200" b="1" dirty="0"/>
              <a:t>2- بناء المؤسسة التنظيمية .</a:t>
            </a:r>
            <a:endParaRPr lang="en-US" sz="3200" dirty="0"/>
          </a:p>
          <a:p>
            <a:r>
              <a:rPr lang="ar-SA" sz="3200" b="1" dirty="0"/>
              <a:t>3- تقوية العلاقات الفصائلية .</a:t>
            </a:r>
            <a:endParaRPr lang="en-US" sz="3200" dirty="0"/>
          </a:p>
          <a:p>
            <a:r>
              <a:rPr lang="ar-SA" sz="3200" b="1" dirty="0"/>
              <a:t>4- تشكيل المؤسسات </a:t>
            </a:r>
            <a:r>
              <a:rPr lang="ar-SA" sz="3200" b="1" dirty="0" err="1"/>
              <a:t>الاعتقالية</a:t>
            </a:r>
            <a:r>
              <a:rPr lang="ar-SA" sz="3200" b="1" dirty="0"/>
              <a:t>.</a:t>
            </a:r>
            <a:endParaRPr lang="en-US" sz="3200" dirty="0"/>
          </a:p>
          <a:p>
            <a:r>
              <a:rPr lang="ar-SA" sz="3200" b="1" dirty="0"/>
              <a:t>5- تعزيز مفهوم النقد الذاتي.</a:t>
            </a:r>
            <a:endParaRPr lang="en-US" sz="3200" dirty="0"/>
          </a:p>
        </p:txBody>
      </p:sp>
    </p:spTree>
    <p:extLst>
      <p:ext uri="{BB962C8B-B14F-4D97-AF65-F5344CB8AC3E}">
        <p14:creationId xmlns:p14="http://schemas.microsoft.com/office/powerpoint/2010/main" val="2663942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815413" y="692697"/>
            <a:ext cx="10177131" cy="4524315"/>
          </a:xfrm>
          <a:prstGeom prst="rect">
            <a:avLst/>
          </a:prstGeom>
        </p:spPr>
        <p:txBody>
          <a:bodyPr wrap="square">
            <a:spAutoFit/>
          </a:bodyPr>
          <a:lstStyle/>
          <a:p>
            <a:r>
              <a:rPr lang="ar-SA" sz="3600" b="1" dirty="0">
                <a:solidFill>
                  <a:srgbClr val="0000CC"/>
                </a:solidFill>
              </a:rPr>
              <a:t>ثانياً-  الجهود الذاتية للأسرى وذلك ب :</a:t>
            </a:r>
          </a:p>
          <a:p>
            <a:endParaRPr lang="en-US" sz="3600" dirty="0"/>
          </a:p>
          <a:p>
            <a:pPr lvl="0"/>
            <a:r>
              <a:rPr lang="ar-SA" sz="3600" b="1" dirty="0"/>
              <a:t>1- استغلال الوقت . </a:t>
            </a:r>
            <a:endParaRPr lang="en-US" sz="3600" dirty="0"/>
          </a:p>
          <a:p>
            <a:pPr lvl="0"/>
            <a:r>
              <a:rPr lang="ar-SA" sz="3600" b="1" dirty="0"/>
              <a:t>2- الانضباط والرقابة .</a:t>
            </a:r>
            <a:endParaRPr lang="en-US" sz="3600" dirty="0"/>
          </a:p>
          <a:p>
            <a:pPr lvl="0"/>
            <a:r>
              <a:rPr lang="ar-SA" sz="3600" b="1" dirty="0"/>
              <a:t>3- تعزيز الانتماء وروح التحدي .</a:t>
            </a:r>
            <a:endParaRPr lang="en-US" sz="3600" dirty="0"/>
          </a:p>
          <a:p>
            <a:pPr lvl="0"/>
            <a:r>
              <a:rPr lang="ar-SA" sz="3600" b="1" dirty="0"/>
              <a:t>4- الثقافة والتعليم والمنافسة فيهما.</a:t>
            </a:r>
            <a:endParaRPr lang="en-US" sz="3600" dirty="0"/>
          </a:p>
          <a:p>
            <a:pPr lvl="0"/>
            <a:r>
              <a:rPr lang="ar-SA" sz="3600" b="1" dirty="0"/>
              <a:t>5- الاستفادة من خبرة الكادر القادر.</a:t>
            </a:r>
            <a:endParaRPr lang="en-US" sz="3600" dirty="0"/>
          </a:p>
          <a:p>
            <a:pPr lvl="0"/>
            <a:r>
              <a:rPr lang="ar-SA" sz="3600" b="1" dirty="0"/>
              <a:t>6- التفاؤل بالحرية والعمل لما بعدها.</a:t>
            </a:r>
            <a:endParaRPr lang="en-US" sz="3600" dirty="0"/>
          </a:p>
        </p:txBody>
      </p:sp>
    </p:spTree>
    <p:extLst>
      <p:ext uri="{BB962C8B-B14F-4D97-AF65-F5344CB8AC3E}">
        <p14:creationId xmlns:p14="http://schemas.microsoft.com/office/powerpoint/2010/main" val="1954309189"/>
      </p:ext>
    </p:extLst>
  </p:cSld>
  <p:clrMapOvr>
    <a:masterClrMapping/>
  </p:clrMapOvr>
</p:sld>
</file>

<file path=ppt/theme/theme1.xml><?xml version="1.0" encoding="utf-8"?>
<a:theme xmlns:a="http://schemas.openxmlformats.org/drawingml/2006/main" name="عرض تقديمي1">
  <a:themeElements>
    <a:clrScheme name="مخصص 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عرض تقديمي1</Template>
  <TotalTime>2280</TotalTime>
  <Words>925</Words>
  <Application>Microsoft Office PowerPoint</Application>
  <PresentationFormat>Widescreen</PresentationFormat>
  <Paragraphs>169</Paragraphs>
  <Slides>42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AbdoMaster-ExtraBold</vt:lpstr>
      <vt:lpstr>Arial</vt:lpstr>
      <vt:lpstr>Calibri</vt:lpstr>
      <vt:lpstr>Jazeera</vt:lpstr>
      <vt:lpstr>PT Bold Heading</vt:lpstr>
      <vt:lpstr>Times New Roman</vt:lpstr>
      <vt:lpstr>عرض تقديمي1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Dell</dc:creator>
  <cp:lastModifiedBy>Dell</cp:lastModifiedBy>
  <cp:revision>96</cp:revision>
  <dcterms:created xsi:type="dcterms:W3CDTF">2015-01-19T10:37:52Z</dcterms:created>
  <dcterms:modified xsi:type="dcterms:W3CDTF">2018-05-26T10:50:39Z</dcterms:modified>
</cp:coreProperties>
</file>