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1" r:id="rId25"/>
    <p:sldId id="282" r:id="rId26"/>
    <p:sldId id="283" r:id="rId27"/>
    <p:sldId id="284" r:id="rId28"/>
    <p:sldId id="285" r:id="rId29"/>
    <p:sldId id="286" r:id="rId30"/>
    <p:sldId id="287" r:id="rId3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fld id="{B2381406-8E95-4C4C-AB67-223163B9BFD8}" type="datetimeFigureOut">
              <a:rPr lang="ar-SA" smtClean="0"/>
              <a:t>27/11/1440</a:t>
            </a:fld>
            <a:endParaRPr lang="ar-SA"/>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endParaRPr lang="ar-SA"/>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3D9C3C4-E501-42D2-BB8D-47742350717F}"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B2381406-8E95-4C4C-AB67-223163B9BFD8}" type="datetimeFigureOut">
              <a:rPr lang="ar-SA" smtClean="0"/>
              <a:t>27/11/1440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3D9C3C4-E501-42D2-BB8D-47742350717F}"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B2381406-8E95-4C4C-AB67-223163B9BFD8}" type="datetimeFigureOut">
              <a:rPr lang="ar-SA" smtClean="0"/>
              <a:t>27/11/1440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3D9C3C4-E501-42D2-BB8D-47742350717F}"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fld id="{B2381406-8E95-4C4C-AB67-223163B9BFD8}" type="datetimeFigureOut">
              <a:rPr lang="ar-SA" smtClean="0"/>
              <a:t>27/11/1440</a:t>
            </a:fld>
            <a:endParaRPr lang="ar-SA"/>
          </a:p>
        </p:txBody>
      </p:sp>
      <p:sp>
        <p:nvSpPr>
          <p:cNvPr id="5" name="عنصر نائب للتذييل 4"/>
          <p:cNvSpPr>
            <a:spLocks noGrp="1"/>
          </p:cNvSpPr>
          <p:nvPr>
            <p:ph type="ftr" sz="quarter" idx="11"/>
          </p:nvPr>
        </p:nvSpPr>
        <p:spPr>
          <a:xfrm>
            <a:off x="457200" y="6480969"/>
            <a:ext cx="4260056" cy="300831"/>
          </a:xfrm>
        </p:spPr>
        <p:txBody>
          <a:bodyPr/>
          <a:lstStyle/>
          <a:p>
            <a:endParaRPr lang="ar-SA"/>
          </a:p>
        </p:txBody>
      </p:sp>
      <p:sp>
        <p:nvSpPr>
          <p:cNvPr id="6" name="عنصر نائب لرقم الشريحة 5"/>
          <p:cNvSpPr>
            <a:spLocks noGrp="1"/>
          </p:cNvSpPr>
          <p:nvPr>
            <p:ph type="sldNum" sz="quarter" idx="12"/>
          </p:nvPr>
        </p:nvSpPr>
        <p:spPr/>
        <p:txBody>
          <a:bodyPr/>
          <a:lstStyle/>
          <a:p>
            <a:fld id="{C3D9C3C4-E501-42D2-BB8D-47742350717F}"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fld id="{B2381406-8E95-4C4C-AB67-223163B9BFD8}" type="datetimeFigureOut">
              <a:rPr lang="ar-SA" smtClean="0"/>
              <a:t>27/11/1440</a:t>
            </a:fld>
            <a:endParaRPr lang="ar-SA"/>
          </a:p>
        </p:txBody>
      </p:sp>
      <p:sp>
        <p:nvSpPr>
          <p:cNvPr id="5" name="عنصر نائب للتذييل 4"/>
          <p:cNvSpPr>
            <a:spLocks noGrp="1"/>
          </p:cNvSpPr>
          <p:nvPr>
            <p:ph type="ftr" sz="quarter" idx="11"/>
          </p:nvPr>
        </p:nvSpPr>
        <p:spPr>
          <a:xfrm>
            <a:off x="2619376" y="6480969"/>
            <a:ext cx="4260056" cy="300831"/>
          </a:xfrm>
        </p:spPr>
        <p:txBody>
          <a:bodyPr/>
          <a:lstStyle/>
          <a:p>
            <a:endParaRPr lang="ar-SA"/>
          </a:p>
        </p:txBody>
      </p:sp>
      <p:sp>
        <p:nvSpPr>
          <p:cNvPr id="6" name="عنصر نائب لرقم الشريحة 5"/>
          <p:cNvSpPr>
            <a:spLocks noGrp="1"/>
          </p:cNvSpPr>
          <p:nvPr>
            <p:ph type="sldNum" sz="quarter" idx="12"/>
          </p:nvPr>
        </p:nvSpPr>
        <p:spPr>
          <a:xfrm>
            <a:off x="8451056" y="809624"/>
            <a:ext cx="502920" cy="300831"/>
          </a:xfrm>
        </p:spPr>
        <p:txBody>
          <a:bodyPr/>
          <a:lstStyle/>
          <a:p>
            <a:fld id="{C3D9C3C4-E501-42D2-BB8D-47742350717F}" type="slidenum">
              <a:rPr lang="ar-SA" smtClean="0"/>
              <a:t>‹#›</a:t>
            </a:fld>
            <a:endParaRPr lang="ar-SA"/>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fld id="{B2381406-8E95-4C4C-AB67-223163B9BFD8}" type="datetimeFigureOut">
              <a:rPr lang="ar-SA" smtClean="0"/>
              <a:t>27/11/1440</a:t>
            </a:fld>
            <a:endParaRPr lang="ar-SA"/>
          </a:p>
        </p:txBody>
      </p:sp>
      <p:sp>
        <p:nvSpPr>
          <p:cNvPr id="6" name="عنصر نائب للتذييل 5"/>
          <p:cNvSpPr>
            <a:spLocks noGrp="1"/>
          </p:cNvSpPr>
          <p:nvPr>
            <p:ph type="ftr" sz="quarter" idx="11"/>
          </p:nvPr>
        </p:nvSpPr>
        <p:spPr>
          <a:xfrm>
            <a:off x="457200" y="6480969"/>
            <a:ext cx="4260056" cy="301752"/>
          </a:xfrm>
        </p:spPr>
        <p:txBody>
          <a:bodyPr/>
          <a:lstStyle/>
          <a:p>
            <a:endParaRPr lang="ar-SA"/>
          </a:p>
        </p:txBody>
      </p:sp>
      <p:sp>
        <p:nvSpPr>
          <p:cNvPr id="7" name="عنصر نائب لرقم الشريحة 6"/>
          <p:cNvSpPr>
            <a:spLocks noGrp="1"/>
          </p:cNvSpPr>
          <p:nvPr>
            <p:ph type="sldNum" sz="quarter" idx="12"/>
          </p:nvPr>
        </p:nvSpPr>
        <p:spPr>
          <a:xfrm>
            <a:off x="7589520" y="6480969"/>
            <a:ext cx="502920" cy="301752"/>
          </a:xfrm>
        </p:spPr>
        <p:txBody>
          <a:bodyPr/>
          <a:lstStyle/>
          <a:p>
            <a:fld id="{C3D9C3C4-E501-42D2-BB8D-47742350717F}"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fld id="{B2381406-8E95-4C4C-AB67-223163B9BFD8}" type="datetimeFigureOut">
              <a:rPr lang="ar-SA" smtClean="0"/>
              <a:t>27/11/1440</a:t>
            </a:fld>
            <a:endParaRPr lang="ar-SA"/>
          </a:p>
        </p:txBody>
      </p:sp>
      <p:sp>
        <p:nvSpPr>
          <p:cNvPr id="8" name="عنصر نائب للتذييل 7"/>
          <p:cNvSpPr>
            <a:spLocks noGrp="1"/>
          </p:cNvSpPr>
          <p:nvPr>
            <p:ph type="ftr" sz="quarter" idx="11"/>
          </p:nvPr>
        </p:nvSpPr>
        <p:spPr>
          <a:xfrm>
            <a:off x="457200" y="6480969"/>
            <a:ext cx="4261104" cy="301752"/>
          </a:xfrm>
        </p:spPr>
        <p:txBody>
          <a:bodyPr/>
          <a:lstStyle/>
          <a:p>
            <a:endParaRPr lang="ar-SA"/>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fld id="{C3D9C3C4-E501-42D2-BB8D-47742350717F}"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B2381406-8E95-4C4C-AB67-223163B9BFD8}" type="datetimeFigureOut">
              <a:rPr lang="ar-SA" smtClean="0"/>
              <a:t>27/11/1440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3D9C3C4-E501-42D2-BB8D-47742350717F}"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fld id="{B2381406-8E95-4C4C-AB67-223163B9BFD8}" type="datetimeFigureOut">
              <a:rPr lang="ar-SA" smtClean="0"/>
              <a:t>27/11/1440</a:t>
            </a:fld>
            <a:endParaRPr lang="ar-SA"/>
          </a:p>
        </p:txBody>
      </p:sp>
      <p:sp>
        <p:nvSpPr>
          <p:cNvPr id="3" name="عنصر نائب للتذييل 2"/>
          <p:cNvSpPr>
            <a:spLocks noGrp="1"/>
          </p:cNvSpPr>
          <p:nvPr>
            <p:ph type="ftr" sz="quarter" idx="11"/>
          </p:nvPr>
        </p:nvSpPr>
        <p:spPr>
          <a:xfrm>
            <a:off x="457200" y="6481890"/>
            <a:ext cx="4260056" cy="300831"/>
          </a:xfrm>
        </p:spPr>
        <p:txBody>
          <a:bodyPr/>
          <a:lstStyle/>
          <a:p>
            <a:endParaRPr lang="ar-SA"/>
          </a:p>
        </p:txBody>
      </p:sp>
      <p:sp>
        <p:nvSpPr>
          <p:cNvPr id="4" name="عنصر نائب لرقم الشريحة 3"/>
          <p:cNvSpPr>
            <a:spLocks noGrp="1"/>
          </p:cNvSpPr>
          <p:nvPr>
            <p:ph type="sldNum" sz="quarter" idx="12"/>
          </p:nvPr>
        </p:nvSpPr>
        <p:spPr>
          <a:xfrm>
            <a:off x="7589520" y="6480969"/>
            <a:ext cx="502920" cy="301752"/>
          </a:xfrm>
        </p:spPr>
        <p:txBody>
          <a:bodyPr/>
          <a:lstStyle/>
          <a:p>
            <a:fld id="{C3D9C3C4-E501-42D2-BB8D-47742350717F}"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fld id="{B2381406-8E95-4C4C-AB67-223163B9BFD8}" type="datetimeFigureOut">
              <a:rPr lang="ar-SA" smtClean="0"/>
              <a:t>27/11/1440</a:t>
            </a:fld>
            <a:endParaRPr lang="ar-SA"/>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fld id="{C3D9C3C4-E501-42D2-BB8D-47742350717F}"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a:t>انقر فوق الأيقونة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fld id="{B2381406-8E95-4C4C-AB67-223163B9BFD8}" type="datetimeFigureOut">
              <a:rPr lang="ar-SA" smtClean="0"/>
              <a:t>27/11/1440</a:t>
            </a:fld>
            <a:endParaRPr lang="ar-SA"/>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endParaRPr lang="ar-SA"/>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fld id="{C3D9C3C4-E501-42D2-BB8D-47742350717F}"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2381406-8E95-4C4C-AB67-223163B9BFD8}" type="datetimeFigureOut">
              <a:rPr lang="ar-SA" smtClean="0"/>
              <a:t>27/11/1440</a:t>
            </a:fld>
            <a:endParaRPr lang="ar-SA"/>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SA"/>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3D9C3C4-E501-42D2-BB8D-47742350717F}"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40544" y="2463031"/>
            <a:ext cx="8062912" cy="1470025"/>
          </a:xfrm>
        </p:spPr>
        <p:txBody>
          <a:bodyPr>
            <a:normAutofit fontScale="90000"/>
          </a:bodyPr>
          <a:lstStyle/>
          <a:p>
            <a:r>
              <a:rPr lang="ar-SA" b="1" dirty="0"/>
              <a:t>مجالات التطبيع وسبل المواجهة</a:t>
            </a:r>
            <a:br>
              <a:rPr lang="en-US" dirty="0"/>
            </a:br>
            <a:endParaRPr lang="ar-SA" dirty="0"/>
          </a:p>
        </p:txBody>
      </p:sp>
      <p:sp>
        <p:nvSpPr>
          <p:cNvPr id="3" name="عنوان فرعي 2"/>
          <p:cNvSpPr>
            <a:spLocks noGrp="1"/>
          </p:cNvSpPr>
          <p:nvPr>
            <p:ph type="subTitle" idx="1"/>
          </p:nvPr>
        </p:nvSpPr>
        <p:spPr/>
        <p:txBody>
          <a:bodyPr>
            <a:normAutofit/>
          </a:bodyPr>
          <a:lstStyle/>
          <a:p>
            <a:r>
              <a:rPr lang="ar-SA" b="1" dirty="0"/>
              <a:t> </a:t>
            </a:r>
            <a:endParaRPr lang="en-US" dirty="0"/>
          </a:p>
          <a:p>
            <a:endParaRPr lang="en-US" dirty="0"/>
          </a:p>
          <a:p>
            <a:r>
              <a:rPr lang="ar-SA" b="1" dirty="0"/>
              <a:t> </a:t>
            </a:r>
            <a:endParaRPr lang="en-US" dirty="0"/>
          </a:p>
        </p:txBody>
      </p:sp>
      <p:sp>
        <p:nvSpPr>
          <p:cNvPr id="5" name="عنوان 1"/>
          <p:cNvSpPr txBox="1">
            <a:spLocks/>
          </p:cNvSpPr>
          <p:nvPr/>
        </p:nvSpPr>
        <p:spPr>
          <a:xfrm>
            <a:off x="755576" y="3861048"/>
            <a:ext cx="8062912" cy="1470025"/>
          </a:xfrm>
          <a:prstGeom prst="rect">
            <a:avLst/>
          </a:prstGeom>
        </p:spPr>
        <p:txBody>
          <a:bodyPr vert="horz" anchor="b">
            <a:noAutofit/>
          </a:bodyPr>
          <a:lstStyle>
            <a:lvl1pPr marL="484632" algn="r" rtl="1" eaLnBrk="1" latinLnBrk="0" hangingPunct="1">
              <a:spcBef>
                <a:spcPct val="0"/>
              </a:spcBef>
              <a:buNone/>
              <a:defRPr kumimoji="0" sz="44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ctr"/>
            <a:r>
              <a:rPr lang="ar-SA" sz="2500" b="1" dirty="0">
                <a:solidFill>
                  <a:schemeClr val="tx1"/>
                </a:solidFill>
                <a:effectLst/>
              </a:rPr>
              <a:t>ورقة بحثية مقدمة من مؤسسة الثريا للاتصال والإعلام  لدبلوم أكاديمية اللاجئين </a:t>
            </a:r>
            <a:endParaRPr lang="en-US" sz="2500" b="1" dirty="0">
              <a:solidFill>
                <a:schemeClr val="tx1"/>
              </a:solidFill>
              <a:effectLst/>
            </a:endParaRPr>
          </a:p>
          <a:p>
            <a:pPr algn="ctr"/>
            <a:r>
              <a:rPr lang="ar-SA" sz="2500" b="1" dirty="0">
                <a:solidFill>
                  <a:schemeClr val="tx1"/>
                </a:solidFill>
                <a:effectLst/>
              </a:rPr>
              <a:t> </a:t>
            </a:r>
          </a:p>
        </p:txBody>
      </p:sp>
      <p:sp>
        <p:nvSpPr>
          <p:cNvPr id="6" name="مربع نص 5"/>
          <p:cNvSpPr txBox="1"/>
          <p:nvPr/>
        </p:nvSpPr>
        <p:spPr>
          <a:xfrm>
            <a:off x="2246917" y="5847655"/>
            <a:ext cx="4341307" cy="461665"/>
          </a:xfrm>
          <a:prstGeom prst="rect">
            <a:avLst/>
          </a:prstGeom>
          <a:noFill/>
        </p:spPr>
        <p:txBody>
          <a:bodyPr wrap="square" rtlCol="1">
            <a:spAutoFit/>
          </a:bodyPr>
          <a:lstStyle/>
          <a:p>
            <a:pPr algn="ctr"/>
            <a:r>
              <a:rPr lang="ar-SA" sz="2400" dirty="0">
                <a:solidFill>
                  <a:schemeClr val="bg1"/>
                </a:solidFill>
              </a:rPr>
              <a:t>إعداد: نهال الجعيدي0</a:t>
            </a:r>
          </a:p>
        </p:txBody>
      </p:sp>
      <p:sp>
        <p:nvSpPr>
          <p:cNvPr id="7" name="مربع نص 6"/>
          <p:cNvSpPr txBox="1"/>
          <p:nvPr/>
        </p:nvSpPr>
        <p:spPr>
          <a:xfrm>
            <a:off x="2390933" y="1340768"/>
            <a:ext cx="4341307" cy="461665"/>
          </a:xfrm>
          <a:prstGeom prst="rect">
            <a:avLst/>
          </a:prstGeom>
          <a:noFill/>
        </p:spPr>
        <p:txBody>
          <a:bodyPr wrap="square" rtlCol="1">
            <a:spAutoFit/>
          </a:bodyPr>
          <a:lstStyle/>
          <a:p>
            <a:pPr algn="ctr"/>
            <a:r>
              <a:rPr lang="ar-SA" sz="2400" dirty="0"/>
              <a:t>إعداد: نهال </a:t>
            </a:r>
            <a:r>
              <a:rPr lang="ar-SA" sz="2400" dirty="0" err="1"/>
              <a:t>الجعيدي</a:t>
            </a:r>
            <a:endParaRPr lang="ar-SA" sz="2400" dirty="0"/>
          </a:p>
        </p:txBody>
      </p:sp>
      <p:sp>
        <p:nvSpPr>
          <p:cNvPr id="8" name="مستطيل 7"/>
          <p:cNvSpPr/>
          <p:nvPr/>
        </p:nvSpPr>
        <p:spPr>
          <a:xfrm>
            <a:off x="3237550" y="6372036"/>
            <a:ext cx="2486578" cy="369332"/>
          </a:xfrm>
          <a:prstGeom prst="rect">
            <a:avLst/>
          </a:prstGeom>
        </p:spPr>
        <p:txBody>
          <a:bodyPr wrap="none">
            <a:spAutoFit/>
          </a:bodyPr>
          <a:lstStyle/>
          <a:p>
            <a:pPr algn="ctr"/>
            <a:r>
              <a:rPr lang="ar-SA" b="1" dirty="0">
                <a:solidFill>
                  <a:schemeClr val="bg1"/>
                </a:solidFill>
              </a:rPr>
              <a:t>السبت 27/7/2019م </a:t>
            </a:r>
            <a:endParaRPr lang="en-US" b="1" dirty="0">
              <a:solidFill>
                <a:schemeClr val="bg1"/>
              </a:solidFill>
            </a:endParaRPr>
          </a:p>
        </p:txBody>
      </p:sp>
    </p:spTree>
    <p:extLst>
      <p:ext uri="{BB962C8B-B14F-4D97-AF65-F5344CB8AC3E}">
        <p14:creationId xmlns:p14="http://schemas.microsoft.com/office/powerpoint/2010/main" val="1074798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06896" y="-243408"/>
            <a:ext cx="8229600" cy="1399032"/>
          </a:xfrm>
        </p:spPr>
        <p:txBody>
          <a:bodyPr>
            <a:normAutofit/>
          </a:bodyPr>
          <a:lstStyle/>
          <a:p>
            <a:pPr algn="r"/>
            <a:r>
              <a:rPr lang="ar-SA" sz="3000" b="1" dirty="0">
                <a:effectLst/>
              </a:rPr>
              <a:t>نماذج من التطبيع الاقتصادي : </a:t>
            </a:r>
            <a:endParaRPr lang="ar-SA" sz="3000" dirty="0"/>
          </a:p>
        </p:txBody>
      </p:sp>
      <p:sp>
        <p:nvSpPr>
          <p:cNvPr id="3" name="عنصر نائب للمحتوى 2"/>
          <p:cNvSpPr>
            <a:spLocks noGrp="1"/>
          </p:cNvSpPr>
          <p:nvPr>
            <p:ph idx="1"/>
          </p:nvPr>
        </p:nvSpPr>
        <p:spPr>
          <a:xfrm>
            <a:off x="457200" y="908720"/>
            <a:ext cx="8229600" cy="5546088"/>
          </a:xfrm>
        </p:spPr>
        <p:txBody>
          <a:bodyPr>
            <a:normAutofit fontScale="92500" lnSpcReduction="20000"/>
          </a:bodyPr>
          <a:lstStyle/>
          <a:p>
            <a:pPr lvl="0"/>
            <a:r>
              <a:rPr lang="ar-SA" dirty="0"/>
              <a:t>فقد ارتفع حجم الصادرات الصهيونية اتجاه المغرب حسب صحيفة يديعوت أحرنوت الإسرائيلية بنسبة 18 بالمائة خلال سنة 2001 في مقارنة مع سنة 2000، كما بلغت قيمة هذه المعاملات ما يقارب 110 مليون درهم .</a:t>
            </a:r>
            <a:endParaRPr lang="en-US" dirty="0"/>
          </a:p>
          <a:p>
            <a:pPr lvl="0"/>
            <a:r>
              <a:rPr lang="ar-SA" dirty="0"/>
              <a:t>استيراد بذور الخضراوات كالطماطم والفلفل والبطيخ، التي تحمل أسماء صهيونية مثل: ديانا دانيلا </a:t>
            </a:r>
            <a:r>
              <a:rPr lang="ar-SA" dirty="0" err="1"/>
              <a:t>كابريلا</a:t>
            </a:r>
            <a:r>
              <a:rPr lang="ar-SA" dirty="0"/>
              <a:t> ، وكذلك وجود شركات صهيونية لتسويق المنتوجات الزراعية شركة </a:t>
            </a:r>
            <a:r>
              <a:rPr lang="ar-SA" dirty="0" err="1"/>
              <a:t>حازيرا</a:t>
            </a:r>
            <a:r>
              <a:rPr lang="ar-SA" dirty="0"/>
              <a:t> للبذور وشركة </a:t>
            </a:r>
            <a:r>
              <a:rPr lang="ar-SA" dirty="0" err="1"/>
              <a:t>زراييم</a:t>
            </a:r>
            <a:r>
              <a:rPr lang="ar-SA" dirty="0"/>
              <a:t> وشركة بركا وشركة </a:t>
            </a:r>
            <a:r>
              <a:rPr lang="ar-SA" dirty="0" err="1"/>
              <a:t>سوبروما</a:t>
            </a:r>
            <a:r>
              <a:rPr lang="ar-SA" dirty="0"/>
              <a:t> وشركة </a:t>
            </a:r>
            <a:r>
              <a:rPr lang="ar-SA" dirty="0" err="1"/>
              <a:t>ريغافيم</a:t>
            </a:r>
            <a:r>
              <a:rPr lang="ar-SA" dirty="0"/>
              <a:t> ، بأنظمة الري والأسمدة التي كتب عليها بخط واضح </a:t>
            </a:r>
            <a:r>
              <a:rPr lang="en-US" dirty="0"/>
              <a:t>Made in </a:t>
            </a:r>
            <a:r>
              <a:rPr lang="en-US" dirty="0" err="1"/>
              <a:t>isrea</a:t>
            </a:r>
            <a:endParaRPr lang="en-US" dirty="0"/>
          </a:p>
          <a:p>
            <a:pPr lvl="0"/>
            <a:r>
              <a:rPr lang="ar-SA" dirty="0"/>
              <a:t>بلغت حجم المبيعات الصهيونية من الطماطم 80 بالمائة في منطقة سوس ماسة، يضاف إلى ذلك الشتائل خاصة شجر التفاح</a:t>
            </a:r>
            <a:endParaRPr lang="en-US" dirty="0"/>
          </a:p>
          <a:p>
            <a:endParaRPr lang="ar-SA" dirty="0"/>
          </a:p>
        </p:txBody>
      </p:sp>
    </p:spTree>
    <p:extLst>
      <p:ext uri="{BB962C8B-B14F-4D97-AF65-F5344CB8AC3E}">
        <p14:creationId xmlns:p14="http://schemas.microsoft.com/office/powerpoint/2010/main" val="4248800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8229600" cy="6194160"/>
          </a:xfrm>
        </p:spPr>
        <p:txBody>
          <a:bodyPr>
            <a:normAutofit fontScale="85000" lnSpcReduction="20000"/>
          </a:bodyPr>
          <a:lstStyle/>
          <a:p>
            <a:pPr lvl="0"/>
            <a:r>
              <a:rPr lang="ar-SA" dirty="0"/>
              <a:t>توافدت على السوق المغربية مؤخرا وبالضبط في مدينة تطوان سلع ومنتوجات صهيونية عن طريق سبتة المحتلة المواد حفاظات الأطفال (</a:t>
            </a:r>
            <a:r>
              <a:rPr lang="en-US" dirty="0"/>
              <a:t>Mon </a:t>
            </a:r>
            <a:r>
              <a:rPr lang="en-US" dirty="0" err="1"/>
              <a:t>bébé</a:t>
            </a:r>
            <a:r>
              <a:rPr lang="en-US" dirty="0"/>
              <a:t> 80</a:t>
            </a:r>
            <a:r>
              <a:rPr lang="ar-SA" dirty="0"/>
              <a:t>) ومواد النظافة والعجائن والمربي، إلى جانب عملية نقل الرمال المغربية إلى الكيان الصهيوني عبر لاس بالماس، التي قامت بها شركة </a:t>
            </a:r>
            <a:r>
              <a:rPr lang="en-US" dirty="0" err="1"/>
              <a:t>Maroc</a:t>
            </a:r>
            <a:r>
              <a:rPr lang="en-US" dirty="0"/>
              <a:t> </a:t>
            </a:r>
            <a:r>
              <a:rPr lang="en-US" dirty="0" err="1"/>
              <a:t>rédismà</a:t>
            </a:r>
            <a:r>
              <a:rPr lang="ar-SA" dirty="0"/>
              <a:t> مع مؤسسات صهيونية.</a:t>
            </a:r>
            <a:r>
              <a:rPr lang="en-US" dirty="0"/>
              <a:t> </a:t>
            </a:r>
          </a:p>
          <a:p>
            <a:pPr marL="64008" lvl="0" indent="0">
              <a:buNone/>
            </a:pPr>
            <a:endParaRPr lang="en-US" dirty="0"/>
          </a:p>
          <a:p>
            <a:pPr lvl="0"/>
            <a:r>
              <a:rPr lang="ar-SA" dirty="0"/>
              <a:t>أبرمت شركة اتصالات المغرب اتفاقيات مع العديد من الشركات الصهيونية في مجال الهاتف المحمول ومن بين هذه الشركات شركة "</a:t>
            </a:r>
            <a:r>
              <a:rPr lang="ar-SA" dirty="0" err="1"/>
              <a:t>كونفيرس</a:t>
            </a:r>
            <a:r>
              <a:rPr lang="ar-SA" dirty="0"/>
              <a:t> </a:t>
            </a:r>
            <a:r>
              <a:rPr lang="en-US" dirty="0"/>
              <a:t>Converse</a:t>
            </a:r>
            <a:r>
              <a:rPr lang="ar-SA" dirty="0"/>
              <a:t>" التي تكلفت بمهام الصيانة عن طريق المناولة من الشركة الإيطالية </a:t>
            </a:r>
            <a:r>
              <a:rPr lang="en-US" dirty="0" err="1"/>
              <a:t>olivertte</a:t>
            </a:r>
            <a:r>
              <a:rPr lang="ar-SA" dirty="0"/>
              <a:t> وشركة </a:t>
            </a:r>
            <a:r>
              <a:rPr lang="en-US" dirty="0" err="1"/>
              <a:t>Geltik</a:t>
            </a:r>
            <a:r>
              <a:rPr lang="ar-SA" dirty="0"/>
              <a:t> المتخصصة في أعمدة الهوائيات والتي يوجد مقرها بتل أبيب وشركة "راد" </a:t>
            </a:r>
            <a:r>
              <a:rPr lang="en-US" dirty="0"/>
              <a:t>rad</a:t>
            </a:r>
            <a:r>
              <a:rPr lang="ar-SA" dirty="0"/>
              <a:t> التي قامت ببيع أجهزة تحويل الإشارات الرقمية إلى إشارات هاتفية</a:t>
            </a:r>
          </a:p>
          <a:p>
            <a:pPr marL="64008" lvl="0" indent="0">
              <a:buNone/>
            </a:pPr>
            <a:endParaRPr lang="en-US" dirty="0"/>
          </a:p>
          <a:p>
            <a:pPr lvl="0"/>
            <a:r>
              <a:rPr lang="ar-SA" dirty="0"/>
              <a:t>تعمل الشركات الإسرائيلية في الأسواق الخليجية بحرية من خلال الشراكات التي تقيمها مع الشركات الأمريكية.</a:t>
            </a:r>
            <a:endParaRPr lang="en-US" dirty="0"/>
          </a:p>
          <a:p>
            <a:pPr marL="64008" indent="0">
              <a:buNone/>
            </a:pPr>
            <a:endParaRPr lang="en-US" dirty="0"/>
          </a:p>
          <a:p>
            <a:endParaRPr lang="ar-SA" dirty="0"/>
          </a:p>
        </p:txBody>
      </p:sp>
    </p:spTree>
    <p:extLst>
      <p:ext uri="{BB962C8B-B14F-4D97-AF65-F5344CB8AC3E}">
        <p14:creationId xmlns:p14="http://schemas.microsoft.com/office/powerpoint/2010/main" val="1048602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8229600" cy="6696744"/>
          </a:xfrm>
        </p:spPr>
        <p:txBody>
          <a:bodyPr>
            <a:normAutofit fontScale="85000" lnSpcReduction="20000"/>
          </a:bodyPr>
          <a:lstStyle/>
          <a:p>
            <a:pPr lvl="0"/>
            <a:r>
              <a:rPr lang="ar-SA" dirty="0"/>
              <a:t>أن الشركات الإسرائيلية هي جزء لا يتجزأ من الشركات الأمريكية العالمية التي تنشط في الأسواق الخليجية، منوها إلى أن السلطات الخليجية تغض الطرف عن أنشطة هذه الشركات، رغم إدراكها بأنها شركات إسرائيلية.</a:t>
            </a:r>
            <a:endParaRPr lang="en-US" dirty="0"/>
          </a:p>
          <a:p>
            <a:pPr marL="64008" indent="0">
              <a:buNone/>
            </a:pPr>
            <a:endParaRPr lang="en-US" dirty="0"/>
          </a:p>
          <a:p>
            <a:r>
              <a:rPr lang="ar-SA" dirty="0"/>
              <a:t>نجد إن حرب الخليج عام 1991 قد شكّلت منعطفاّ هاماً بالنسبة لصناعات إسرائيل العسكرية لأنها مكّنتها من بيع الأسلحة الإسرائيلية على نطاق واسع للولايات المتحدة وحلفائها العرب، فمثلا اشترت السعودية منها منصّات إطلاق صواريخ </a:t>
            </a:r>
            <a:r>
              <a:rPr lang="ar-SA" dirty="0" err="1"/>
              <a:t>توماهوك</a:t>
            </a:r>
            <a:r>
              <a:rPr lang="ar-SA" dirty="0"/>
              <a:t>، وقذائف مُضادّة للدروع، وطائرات استطلاع من دون طيّار، وأجهزة ملاحة، فضلاً عن 14 جسراً عسكرياً صنّعتها شركة تاس الإسرائيلية سعر الجسر الواحد مليون دولار، ويضيف الخبيران الأمنيّان (</a:t>
            </a:r>
            <a:r>
              <a:rPr lang="ar-SA" dirty="0" err="1"/>
              <a:t>ميلمان</a:t>
            </a:r>
            <a:r>
              <a:rPr lang="ar-SA" dirty="0"/>
              <a:t>، </a:t>
            </a:r>
            <a:r>
              <a:rPr lang="ar-SA" dirty="0" err="1"/>
              <a:t>رافيف</a:t>
            </a:r>
            <a:r>
              <a:rPr lang="ar-SA" dirty="0"/>
              <a:t>) "أن إسرائيل شحنت للسعودية مناظير للرؤية الليلية ومعدّات لزرع الألغام وقد أمر الجنرال </a:t>
            </a:r>
            <a:r>
              <a:rPr lang="ar-SA" dirty="0" err="1"/>
              <a:t>شوارتز</a:t>
            </a:r>
            <a:r>
              <a:rPr lang="ar-SA" dirty="0"/>
              <a:t> كوف قائد قوات التحالف الغربي ضدّ العراق وقتها، بإزالة جميع الكتابات العبرية المنقوشة على الأسلحة حتى لا يكتشف أحد منشأها"</a:t>
            </a:r>
            <a:endParaRPr lang="en-US" dirty="0"/>
          </a:p>
        </p:txBody>
      </p:sp>
    </p:spTree>
    <p:extLst>
      <p:ext uri="{BB962C8B-B14F-4D97-AF65-F5344CB8AC3E}">
        <p14:creationId xmlns:p14="http://schemas.microsoft.com/office/powerpoint/2010/main" val="1692390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20080"/>
            <a:ext cx="8229600" cy="6597352"/>
          </a:xfrm>
        </p:spPr>
        <p:txBody>
          <a:bodyPr>
            <a:normAutofit fontScale="77500" lnSpcReduction="20000"/>
          </a:bodyPr>
          <a:lstStyle/>
          <a:p>
            <a:pPr lvl="0"/>
            <a:r>
              <a:rPr lang="ar-SA" dirty="0"/>
              <a:t>الكاتب ألكسندر بلاي في (</a:t>
            </a:r>
            <a:r>
              <a:rPr lang="ar-SA" dirty="0" err="1"/>
              <a:t>جيروزاليم</a:t>
            </a:r>
            <a:r>
              <a:rPr lang="ar-SA" dirty="0"/>
              <a:t> </a:t>
            </a:r>
            <a:r>
              <a:rPr lang="ar-SA" dirty="0" err="1"/>
              <a:t>كوارتلي</a:t>
            </a:r>
            <a:r>
              <a:rPr lang="ar-SA" dirty="0"/>
              <a:t>) يقول: " إن النفط يغادر الموانئ السعودية وما أن يصل إلى عرض البحر حتى يتم تغيير مسار القافلة وتفريغ حمولتها في عرض البحر، وتزييف أوراقها وتحويل الحمولة إلى الموانئ الإسرائيلية، يتم هذا منذ التسعينات ولايزال مستمراً وسرّياً حتى اليوم" .</a:t>
            </a:r>
            <a:endParaRPr lang="en-US" dirty="0"/>
          </a:p>
          <a:p>
            <a:pPr marL="64008" indent="0">
              <a:buNone/>
            </a:pPr>
            <a:endParaRPr lang="en-US" dirty="0"/>
          </a:p>
          <a:p>
            <a:pPr lvl="0"/>
            <a:r>
              <a:rPr lang="ar-SA" dirty="0"/>
              <a:t>قامت الشركات والحكومة السعودية باستيراد أجهزة كمبيوتر إسرائيلية ماركة (ياردين) لريّ حدائق الأمراء والحدائق العامة (يديعوت </a:t>
            </a:r>
            <a:r>
              <a:rPr lang="ar-SA" dirty="0" err="1"/>
              <a:t>أحرونوت</a:t>
            </a:r>
            <a:r>
              <a:rPr lang="ar-SA" dirty="0"/>
              <a:t> 16/12/1993)، ومنها عقد اتفاقيات رسمية لتصدير الحمضيات الإسرائيلية (برتقال-ليمون) عبر الأردن (معاريف 4/1/1995)، بينما تذكر صحيفة معاريف في 29/10/1993 أن شركة سعودية اتصلت بمكتب المجلس المحلي لمستوطنة (</a:t>
            </a:r>
            <a:r>
              <a:rPr lang="ar-SA" dirty="0" err="1"/>
              <a:t>كرنى</a:t>
            </a:r>
            <a:r>
              <a:rPr lang="ar-SA" dirty="0"/>
              <a:t> شمرون) وأبدت استعدادها لشراء شقق سكنية في المستوطنة، ليس هذا فقط بل إن المفاوضات التي جرت مع دولة قطر لتزويد إسرائيل بالغاز الطبيعي قد خلقت تنافساً بين رجال الأعمال العرب بحيث أبدى رجال الأعمال السعوديين الذين يقومون باستمرار في زيارة لإسرائيل اهتماماً على ما يبدو ليس فقط بعقد صفقات نفط بل أيضاً ببيع الغاز الطبيعي (</a:t>
            </a:r>
            <a:r>
              <a:rPr lang="ar-SA" dirty="0" err="1"/>
              <a:t>دافار</a:t>
            </a:r>
            <a:r>
              <a:rPr lang="ar-SA" dirty="0"/>
              <a:t> 1/2/94).</a:t>
            </a:r>
            <a:endParaRPr lang="en-US" dirty="0"/>
          </a:p>
          <a:p>
            <a:pPr marL="64008" indent="0">
              <a:buNone/>
            </a:pPr>
            <a:endParaRPr lang="ar-SA" dirty="0"/>
          </a:p>
        </p:txBody>
      </p:sp>
    </p:spTree>
    <p:extLst>
      <p:ext uri="{BB962C8B-B14F-4D97-AF65-F5344CB8AC3E}">
        <p14:creationId xmlns:p14="http://schemas.microsoft.com/office/powerpoint/2010/main" val="3673515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340768"/>
            <a:ext cx="8229600" cy="4572000"/>
          </a:xfrm>
        </p:spPr>
        <p:txBody>
          <a:bodyPr>
            <a:normAutofit lnSpcReduction="10000"/>
          </a:bodyPr>
          <a:lstStyle/>
          <a:p>
            <a:r>
              <a:rPr lang="ar-SA" dirty="0"/>
              <a:t>في شركة "قطر للغاز المسال المحدودة" للاتفاق على آلية لاستئناف المفاوضات حول امكانية تزويد قطر اسرائيل بالغاز الطبيعي، يشار الى ان الاتصالات الرسمية الاخيرة بين قطر واسرائيل حول هذه المسألة توقفت في العام 2008 وادارتها </a:t>
            </a:r>
            <a:r>
              <a:rPr lang="ar-SA" dirty="0" err="1"/>
              <a:t>انذاك</a:t>
            </a:r>
            <a:r>
              <a:rPr lang="ar-SA" dirty="0"/>
              <a:t> تسيفي ليفني، وفي الاشهر الاخيرة كانت هناك اتصالات وصفها مسؤولون اسرائيليون بـ "جس النبض القطري" لتوريد الغاز المسال، لكن هناك نية باستئناف الاتصالات وتسريعها للوصول الى نتائج فعلية</a:t>
            </a:r>
          </a:p>
        </p:txBody>
      </p:sp>
    </p:spTree>
    <p:extLst>
      <p:ext uri="{BB962C8B-B14F-4D97-AF65-F5344CB8AC3E}">
        <p14:creationId xmlns:p14="http://schemas.microsoft.com/office/powerpoint/2010/main" val="3756903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27584" y="-92546"/>
            <a:ext cx="8229600" cy="1145282"/>
          </a:xfrm>
        </p:spPr>
        <p:txBody>
          <a:bodyPr>
            <a:normAutofit/>
          </a:bodyPr>
          <a:lstStyle/>
          <a:p>
            <a:pPr algn="r"/>
            <a:r>
              <a:rPr lang="ar-SA" sz="3000" b="1" dirty="0">
                <a:effectLst/>
              </a:rPr>
              <a:t>التطبيع</a:t>
            </a:r>
            <a:r>
              <a:rPr lang="ar-SA" sz="3000" b="1" u="sng" dirty="0">
                <a:effectLst/>
              </a:rPr>
              <a:t> </a:t>
            </a:r>
            <a:r>
              <a:rPr lang="ar-SA" sz="3000" b="1" dirty="0">
                <a:effectLst/>
              </a:rPr>
              <a:t>الإعلامي:</a:t>
            </a:r>
            <a:endParaRPr lang="ar-SA" sz="3000" dirty="0"/>
          </a:p>
        </p:txBody>
      </p:sp>
      <p:sp>
        <p:nvSpPr>
          <p:cNvPr id="3" name="عنصر نائب للمحتوى 2"/>
          <p:cNvSpPr>
            <a:spLocks noGrp="1"/>
          </p:cNvSpPr>
          <p:nvPr>
            <p:ph idx="1"/>
          </p:nvPr>
        </p:nvSpPr>
        <p:spPr>
          <a:xfrm>
            <a:off x="457200" y="1267288"/>
            <a:ext cx="8229600" cy="5402072"/>
          </a:xfrm>
        </p:spPr>
        <p:txBody>
          <a:bodyPr/>
          <a:lstStyle/>
          <a:p>
            <a:r>
              <a:rPr lang="ar-SA" dirty="0"/>
              <a:t>التطبيع الإعلامي هو أي اتصال أو تعامل على مستوى الصحفيين والمؤسسات الإعلامية العربية والناطقة بالعربية مع دولة </a:t>
            </a:r>
            <a:r>
              <a:rPr lang="ar-SA" dirty="0" err="1"/>
              <a:t>الإحتلال</a:t>
            </a:r>
            <a:r>
              <a:rPr lang="ar-SA" dirty="0"/>
              <a:t> أو أحد ممثليها.</a:t>
            </a:r>
            <a:endParaRPr lang="en-US" dirty="0"/>
          </a:p>
          <a:p>
            <a:r>
              <a:rPr lang="ar-SA" dirty="0"/>
              <a:t>ويهدف التطبيع الإعلامي لنقل رواية </a:t>
            </a:r>
            <a:r>
              <a:rPr lang="ar-SA" dirty="0" err="1"/>
              <a:t>الإحتلال</a:t>
            </a:r>
            <a:r>
              <a:rPr lang="ar-SA" dirty="0"/>
              <a:t> من خلال المنصات العربية الإعلامية لتلميع وتجميل صورة الاحتلال، اضعاف الرواية الفلسطينية ، لإضفاء الشرعية على وجود الاحتلال وعزل القضية الفلسطينية من حاضنتها العربية </a:t>
            </a:r>
          </a:p>
        </p:txBody>
      </p:sp>
    </p:spTree>
    <p:extLst>
      <p:ext uri="{BB962C8B-B14F-4D97-AF65-F5344CB8AC3E}">
        <p14:creationId xmlns:p14="http://schemas.microsoft.com/office/powerpoint/2010/main" val="2539228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11760" y="267494"/>
            <a:ext cx="6275040" cy="929258"/>
          </a:xfrm>
        </p:spPr>
        <p:txBody>
          <a:bodyPr>
            <a:normAutofit/>
          </a:bodyPr>
          <a:lstStyle/>
          <a:p>
            <a:pPr algn="r"/>
            <a:r>
              <a:rPr lang="ar-SA" sz="3000" b="1" dirty="0">
                <a:effectLst/>
              </a:rPr>
              <a:t>أمثلة التطبيع الإعلامي :</a:t>
            </a:r>
            <a:endParaRPr lang="ar-SA" sz="3000" dirty="0"/>
          </a:p>
        </p:txBody>
      </p:sp>
      <p:sp>
        <p:nvSpPr>
          <p:cNvPr id="3" name="عنصر نائب للمحتوى 2"/>
          <p:cNvSpPr>
            <a:spLocks noGrp="1"/>
          </p:cNvSpPr>
          <p:nvPr>
            <p:ph idx="1"/>
          </p:nvPr>
        </p:nvSpPr>
        <p:spPr>
          <a:xfrm>
            <a:off x="457200" y="1124744"/>
            <a:ext cx="8229600" cy="5330064"/>
          </a:xfrm>
        </p:spPr>
        <p:txBody>
          <a:bodyPr>
            <a:normAutofit fontScale="85000" lnSpcReduction="20000"/>
          </a:bodyPr>
          <a:lstStyle/>
          <a:p>
            <a:pPr lvl="0"/>
            <a:r>
              <a:rPr lang="ar-SA" dirty="0"/>
              <a:t>عرض الرواية الإسرائيلية في مقابل الرواية الفلسطينية وافساح المجال لها .</a:t>
            </a:r>
            <a:endParaRPr lang="en-US" dirty="0"/>
          </a:p>
          <a:p>
            <a:pPr lvl="0"/>
            <a:r>
              <a:rPr lang="ar-SA" dirty="0"/>
              <a:t>استضافة الشخصيات الإسرائيلية على الفضائيات العربية .</a:t>
            </a:r>
            <a:endParaRPr lang="en-US" dirty="0"/>
          </a:p>
          <a:p>
            <a:pPr lvl="0"/>
            <a:r>
              <a:rPr lang="ar-SA" dirty="0"/>
              <a:t>التفاعل مع الصفحات الاسرائيلية على مواقع التواصل الاجتماعي .</a:t>
            </a:r>
            <a:endParaRPr lang="en-US" dirty="0"/>
          </a:p>
          <a:p>
            <a:pPr lvl="0"/>
            <a:r>
              <a:rPr lang="ar-SA" dirty="0"/>
              <a:t>القناة الثانية المغربية في هذا الشأن بإذاعتها لأفلام صهيونية، واستضافتها لوجوه مشبوهة وأحيانا صهيونية مثل "بريز" بالإضافة إلى الأدوار الأخرى التي تضطلع بها بعض المجلات والصحف الصادرة بالمغرب بدعم من الحركة الماسونية العالمية.</a:t>
            </a:r>
            <a:endParaRPr lang="en-US" dirty="0"/>
          </a:p>
          <a:p>
            <a:pPr lvl="0"/>
            <a:r>
              <a:rPr lang="ar-SA" dirty="0"/>
              <a:t>استخدام ا لمصطلحات "اسرائيلية" بدل التسميات العربية، ومن الأمثلة على ذلك: "إسرائيل" بدال عن فلسطين المحتلة، "اورشليم" بدال عن القدس، "حائط المبكى" بدال عن حائط البراق .</a:t>
            </a:r>
            <a:endParaRPr lang="en-US" dirty="0"/>
          </a:p>
        </p:txBody>
      </p:sp>
    </p:spTree>
    <p:extLst>
      <p:ext uri="{BB962C8B-B14F-4D97-AF65-F5344CB8AC3E}">
        <p14:creationId xmlns:p14="http://schemas.microsoft.com/office/powerpoint/2010/main" val="1822868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906128"/>
          </a:xfrm>
        </p:spPr>
        <p:txBody>
          <a:bodyPr>
            <a:normAutofit/>
          </a:bodyPr>
          <a:lstStyle/>
          <a:p>
            <a:r>
              <a:rPr lang="ar-SA" dirty="0"/>
              <a:t>التطبيع  الثقافي هو المشاركة في أي مشروع أو مبادرة أو نشاط ثقافي محلي أو دولي، يجمع بشكل مباشر أو غير مباشر بين مثقفين أو فنانين أو أكاديميين (افراد أو مؤسسات) فلسطينيين أو عرب مع الإسرائيليين، لأن من شأن هذه اللقاءات أن تساهم في منح "إسرائيل" صفة شرعية وطبيعية في المنطقة، رغم أنها دولة مارقة تمارس الاحتلال والعدوان والتمييز العنصري، ولا تتوقف عن قتل الأبرياء وتدمير بيوتهم.</a:t>
            </a:r>
            <a:endParaRPr lang="en-US" dirty="0"/>
          </a:p>
          <a:p>
            <a:r>
              <a:rPr lang="ar-SA" dirty="0"/>
              <a:t>ومن هذه الزاوية يُعتبر التطبيع جريمة، يجب تحذير الجميع من الوقوع فيها، ومحاسبة الضالعين فيها، والمروجين لها.</a:t>
            </a:r>
            <a:endParaRPr lang="en-US" dirty="0"/>
          </a:p>
          <a:p>
            <a:endParaRPr lang="ar-SA" dirty="0"/>
          </a:p>
        </p:txBody>
      </p:sp>
    </p:spTree>
    <p:extLst>
      <p:ext uri="{BB962C8B-B14F-4D97-AF65-F5344CB8AC3E}">
        <p14:creationId xmlns:p14="http://schemas.microsoft.com/office/powerpoint/2010/main" val="3852149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94928" y="-171400"/>
            <a:ext cx="8229600" cy="1399032"/>
          </a:xfrm>
        </p:spPr>
        <p:txBody>
          <a:bodyPr>
            <a:normAutofit/>
          </a:bodyPr>
          <a:lstStyle/>
          <a:p>
            <a:pPr algn="r"/>
            <a:r>
              <a:rPr lang="ar-SA" sz="3000" b="1" dirty="0">
                <a:effectLst/>
              </a:rPr>
              <a:t>نماذج من التطبيع الثقافي:</a:t>
            </a:r>
            <a:endParaRPr lang="ar-SA" sz="3000" dirty="0"/>
          </a:p>
        </p:txBody>
      </p:sp>
      <p:sp>
        <p:nvSpPr>
          <p:cNvPr id="3" name="عنصر نائب للمحتوى 2"/>
          <p:cNvSpPr>
            <a:spLocks noGrp="1"/>
          </p:cNvSpPr>
          <p:nvPr>
            <p:ph idx="1"/>
          </p:nvPr>
        </p:nvSpPr>
        <p:spPr>
          <a:xfrm>
            <a:off x="457200" y="1268760"/>
            <a:ext cx="8229600" cy="4572000"/>
          </a:xfrm>
        </p:spPr>
        <p:txBody>
          <a:bodyPr>
            <a:normAutofit lnSpcReduction="10000"/>
          </a:bodyPr>
          <a:lstStyle/>
          <a:p>
            <a:r>
              <a:rPr lang="ar-SA" dirty="0"/>
              <a:t>في عام 1994 زار الكاتب المسرحي المصري علي سالم "إسرائيل"، والتقى بعدد من الشخصيات اليهودية، وألف بعد عودته ا كتاب بعنوان "رحلة إلى إسرائيل" برر فيه زيارته بمحاولة التعرف على الآخر وماذا يريد. ا وتقدير لجهوده، ودوره في الدعوة إلى التطبيع الثقافي منحته جامعة بن غوريون الدكتوراه الفخرية. وبعد وفاته أقامت له جامعة تل أبيب احتفالية </a:t>
            </a:r>
            <a:r>
              <a:rPr lang="ar-SA" dirty="0" err="1"/>
              <a:t>تأبينية</a:t>
            </a:r>
            <a:r>
              <a:rPr lang="ar-SA" dirty="0"/>
              <a:t> ، وكانت ردة الفعل العربية على عمله اتهامه بالعمالة وطرده من جمعية الأدباء المصرية.</a:t>
            </a:r>
            <a:endParaRPr lang="en-US" dirty="0"/>
          </a:p>
          <a:p>
            <a:endParaRPr lang="ar-SA" dirty="0"/>
          </a:p>
        </p:txBody>
      </p:sp>
    </p:spTree>
    <p:extLst>
      <p:ext uri="{BB962C8B-B14F-4D97-AF65-F5344CB8AC3E}">
        <p14:creationId xmlns:p14="http://schemas.microsoft.com/office/powerpoint/2010/main" val="2433568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6050144"/>
          </a:xfrm>
        </p:spPr>
        <p:txBody>
          <a:bodyPr>
            <a:normAutofit lnSpcReduction="10000"/>
          </a:bodyPr>
          <a:lstStyle/>
          <a:p>
            <a:r>
              <a:rPr lang="ar-SA" dirty="0"/>
              <a:t>مخيمات التطبيع "بذور السلام" : منظمة شبابية عالمية تم تأسيسها عام 1993م ،والفكرة ترجع لصحفي أمريكي طرحها في عشاء جمعه بسياسيين صهاينة ومصريين وفلسطينيين ، وتتلخص الفكرة في حضور 15 طالب من كل جانب من أعمار 14_16 سنة بحيث يعيشوا سويا طوال فترة المخيم في الأنشطة والنقاشات الخاصة بما يسمى الصراع العربي الاسرائيلي وخلق صداقة قوية بينهما .</a:t>
            </a:r>
          </a:p>
          <a:p>
            <a:pPr marL="64008" indent="0">
              <a:buNone/>
            </a:pPr>
            <a:endParaRPr lang="en-US" dirty="0"/>
          </a:p>
          <a:p>
            <a:r>
              <a:rPr lang="ar-SA" dirty="0"/>
              <a:t>•	أقام المخرج اللبناني زياد دويري أشهر طويلة في "إسرائيل"، وصَّور فيلمه "الصدمة" مع ممثلين إسرائيليين، ومنتج ومنفذ إسرائيلي وفيلم "قضية 23."</a:t>
            </a:r>
            <a:endParaRPr lang="en-US" dirty="0"/>
          </a:p>
          <a:p>
            <a:endParaRPr lang="ar-SA" dirty="0"/>
          </a:p>
        </p:txBody>
      </p:sp>
    </p:spTree>
    <p:extLst>
      <p:ext uri="{BB962C8B-B14F-4D97-AF65-F5344CB8AC3E}">
        <p14:creationId xmlns:p14="http://schemas.microsoft.com/office/powerpoint/2010/main" val="2448605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a:t>مقدمة:</a:t>
            </a:r>
          </a:p>
        </p:txBody>
      </p:sp>
      <p:sp>
        <p:nvSpPr>
          <p:cNvPr id="3" name="عنصر نائب للمحتوى 2"/>
          <p:cNvSpPr>
            <a:spLocks noGrp="1"/>
          </p:cNvSpPr>
          <p:nvPr>
            <p:ph idx="1"/>
          </p:nvPr>
        </p:nvSpPr>
        <p:spPr>
          <a:xfrm>
            <a:off x="457200" y="1268760"/>
            <a:ext cx="8229600" cy="5589240"/>
          </a:xfrm>
        </p:spPr>
        <p:txBody>
          <a:bodyPr>
            <a:normAutofit/>
          </a:bodyPr>
          <a:lstStyle/>
          <a:p>
            <a:r>
              <a:rPr lang="ar-SA" dirty="0"/>
              <a:t>فشلت "اسرائيل" خلال السبعة عقود المنصرمة في أن تصبح دولة طبيعية في المنطقة ، ورغم كل المحاولات لتطبيع علاقاتها مع الدول العربية وتوقيع معاهدات " سلام " مع عدد منها إلا أن الرفض الشعبي لوجودها باعتبارها دولة احتلال تمارس </a:t>
            </a:r>
            <a:r>
              <a:rPr lang="ar-SA" dirty="0" err="1"/>
              <a:t>الأبرتهايد</a:t>
            </a:r>
            <a:r>
              <a:rPr lang="ar-SA" dirty="0"/>
              <a:t> والتطهير العرقي على الشعب الفلسطيني مازالت هي الصورة السائدة على الرغم من هرولة الأنظمة العربية نحو التطبيع الهادف إلى تثبيت الواقع الاحتلالي بغض النظر عن مسألة الحق والأحقية و القانون والتشريع.</a:t>
            </a:r>
            <a:endParaRPr lang="en-US" dirty="0"/>
          </a:p>
          <a:p>
            <a:endParaRPr lang="ar-SA" dirty="0"/>
          </a:p>
        </p:txBody>
      </p:sp>
    </p:spTree>
    <p:extLst>
      <p:ext uri="{BB962C8B-B14F-4D97-AF65-F5344CB8AC3E}">
        <p14:creationId xmlns:p14="http://schemas.microsoft.com/office/powerpoint/2010/main" val="161841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6632"/>
            <a:ext cx="8229600" cy="6912768"/>
          </a:xfrm>
        </p:spPr>
        <p:txBody>
          <a:bodyPr>
            <a:normAutofit fontScale="85000" lnSpcReduction="20000"/>
          </a:bodyPr>
          <a:lstStyle/>
          <a:p>
            <a:r>
              <a:rPr lang="ar-SA" dirty="0"/>
              <a:t>تطوير مناهج التعليم في الوطن العربي، بحجة تطوير المناهج الدراسية، وعصرنتها لمواكبة التطورات العلمية والتكنولوجية، وتجاوز مواطن الضعف والخلل تبنت أغلب الأقطار العربية سياسة تربوية محددة الأسس لتنسجم مع الرؤية الإسرائيلية للصراع العربي-الصهيوني. غير أن المتفحص لمحتواها يلاحظ بأن ذلك التغيير قد أحدث زلزال قويا في الثوابت. وعلى هذا الأساس تم تقليص المقررات الخاصة بالقضية الفلسطينية كما حدث في مصر، وحذف محور حول فلسطين من منهاج التاريخ الدراسي في لبنان للعام الدراسي 2016-2017 .وفي الأردن استهدفت التعديلات التي مست مناهج التعليم إلغاء المواد الإسلامية التي تتحدث عن كره الصهاينة للعرب والمسلمين، والمجازر التي ارتكبتها "إسرائيل"، وفي الجزائر أثار استبدال اسم فلسطين بـ "إسرائيل" في كتاب الجغرافيا للسنة الثانية من التعليم المتوسط ردود فعل ساخطة ومستنكرة من قبل جمعيات أولياء التلاميذ، ونقابات التربية، وجمعية العلماء المسلمين الجزائريين وبعض الأحزاب السياسية، كما تم إدراج اسم "اورشليم" على خريطة فلسطين عوض الإشارة إلى مدينة القدس. وفي المغرب سارت وزارة التربية الوطنية على نفس المنوال، وتم حذف الآيات القرآنية التي تدعو إلى الجهاد.</a:t>
            </a:r>
            <a:endParaRPr lang="en-US" dirty="0"/>
          </a:p>
          <a:p>
            <a:endParaRPr lang="ar-SA" dirty="0"/>
          </a:p>
        </p:txBody>
      </p:sp>
    </p:spTree>
    <p:extLst>
      <p:ext uri="{BB962C8B-B14F-4D97-AF65-F5344CB8AC3E}">
        <p14:creationId xmlns:p14="http://schemas.microsoft.com/office/powerpoint/2010/main" val="1395781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88640"/>
            <a:ext cx="8229600" cy="6741368"/>
          </a:xfrm>
        </p:spPr>
        <p:txBody>
          <a:bodyPr>
            <a:normAutofit fontScale="85000" lnSpcReduction="20000"/>
          </a:bodyPr>
          <a:lstStyle/>
          <a:p>
            <a:r>
              <a:rPr lang="ar-SA" dirty="0"/>
              <a:t>حوار الأديان والتعايش بين الشعوب والحضارات. بحجة ترسيخ مناخ الثقة المتبادل، والتعايش، والقبول بالآخر، والتسامح بين الشعوب والأديان تعقد سنويا مؤتمرات ظاهرها إنساني، وباطنها سياسي يتعلق بالتطبيع بين العرب والمسلمين من جهة، و"إسرائيل" من جهة أخرى، لعل من أبرزها مؤتمر سانت </a:t>
            </a:r>
            <a:r>
              <a:rPr lang="ar-SA" dirty="0" err="1"/>
              <a:t>ايجيديو</a:t>
            </a:r>
            <a:r>
              <a:rPr lang="ar-SA" dirty="0"/>
              <a:t> في </a:t>
            </a:r>
            <a:r>
              <a:rPr lang="ar-SA" dirty="0" err="1"/>
              <a:t>ميالنو</a:t>
            </a:r>
            <a:r>
              <a:rPr lang="ar-SA" dirty="0"/>
              <a:t> بإيطاليا عام 2004 تحت عنوان "الأديان والثقافات: شجاعة إنسانية وروحية جديدة"، والمؤتمر الثاني الذي نظمه "المركز الدولي لحوار الأديان" في الدوحة عام 2008 تحت عنوان "القيم الدينية بين المسالمة واحترام الحياة". كما يشكل مركز حمد العالمي للحوار بين الأديان والتعايش السلمي، و"مركز الملك عبد اهلل للحوار بين اتباع الديانات والثقافات" استثمار حقيقي لـ "إسرائيل" والغرب من أجل التطبيع. فمن خلالها يتم استدعاء الصراع العربي- الإسرائيلي لكسر الحواجز النفسية، ولمحو الذاكرة، والتاريخ، والحقوق الفلسطينية، والحصول بالتالي على تطبيع، واعتراف عربي- إسلامي بالكيان الصهيوني. ولذلك فإن معظم مؤتمرات حوار الأديان والثقافات، والحضارات كان وسيبقى واجهة </a:t>
            </a:r>
            <a:r>
              <a:rPr lang="ar-SA" dirty="0" err="1"/>
              <a:t>لشرعنة</a:t>
            </a:r>
            <a:r>
              <a:rPr lang="ar-SA" dirty="0"/>
              <a:t> وجود "إسرائيل" في المنطقة .</a:t>
            </a:r>
            <a:endParaRPr lang="en-US" dirty="0"/>
          </a:p>
          <a:p>
            <a:endParaRPr lang="ar-SA" dirty="0"/>
          </a:p>
        </p:txBody>
      </p:sp>
    </p:spTree>
    <p:extLst>
      <p:ext uri="{BB962C8B-B14F-4D97-AF65-F5344CB8AC3E}">
        <p14:creationId xmlns:p14="http://schemas.microsoft.com/office/powerpoint/2010/main" val="1920090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r>
              <a:rPr lang="ar-SA" dirty="0"/>
              <a:t>قيام "المركز العالمي للأبحاث حول اليهود المغاربة" بالتنسيق مع النسيج الأكاديمي المغربي عبر توقيع اتفاقيات للتعاون مع العديد من الكليات بكل من الرباط وفاس والقنيطرة، فضلا عن الدور الذي تقوم به</a:t>
            </a:r>
          </a:p>
        </p:txBody>
      </p:sp>
    </p:spTree>
    <p:extLst>
      <p:ext uri="{BB962C8B-B14F-4D97-AF65-F5344CB8AC3E}">
        <p14:creationId xmlns:p14="http://schemas.microsoft.com/office/powerpoint/2010/main" val="351676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71600" y="517800"/>
            <a:ext cx="8229600" cy="1399032"/>
          </a:xfrm>
        </p:spPr>
        <p:txBody>
          <a:bodyPr>
            <a:normAutofit/>
          </a:bodyPr>
          <a:lstStyle/>
          <a:p>
            <a:pPr algn="r"/>
            <a:r>
              <a:rPr lang="ar-SA" sz="3000" b="1" dirty="0">
                <a:effectLst/>
              </a:rPr>
              <a:t>التطبيع السياسي حاضنة طبيعية للتطبيع:</a:t>
            </a:r>
            <a:endParaRPr lang="ar-SA" sz="3000" dirty="0"/>
          </a:p>
        </p:txBody>
      </p:sp>
      <p:sp>
        <p:nvSpPr>
          <p:cNvPr id="3" name="عنصر نائب للمحتوى 2"/>
          <p:cNvSpPr>
            <a:spLocks noGrp="1"/>
          </p:cNvSpPr>
          <p:nvPr>
            <p:ph idx="1"/>
          </p:nvPr>
        </p:nvSpPr>
        <p:spPr>
          <a:xfrm>
            <a:off x="457200" y="2098832"/>
            <a:ext cx="8229600" cy="3346392"/>
          </a:xfrm>
        </p:spPr>
        <p:txBody>
          <a:bodyPr/>
          <a:lstStyle/>
          <a:p>
            <a:r>
              <a:rPr lang="ar-SA" dirty="0"/>
              <a:t>يجب الانتباه إلى أن كل مجالات التطبيع ترتكز على التطبيع السياسي، وبدون تطبيع سياسي فإن التطبيع سيبقى غير قابل للتنفيذ، ولهذا فإن مقاومة التطبيع السياسي، الذي هو الحاضنة المعنوية والقانونية للتطبيع ، مقدمة ضرورية لوقف التطبيع </a:t>
            </a:r>
          </a:p>
        </p:txBody>
      </p:sp>
    </p:spTree>
    <p:extLst>
      <p:ext uri="{BB962C8B-B14F-4D97-AF65-F5344CB8AC3E}">
        <p14:creationId xmlns:p14="http://schemas.microsoft.com/office/powerpoint/2010/main" val="5070386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55976" y="-20538"/>
            <a:ext cx="4618856" cy="929258"/>
          </a:xfrm>
        </p:spPr>
        <p:txBody>
          <a:bodyPr>
            <a:normAutofit/>
          </a:bodyPr>
          <a:lstStyle/>
          <a:p>
            <a:pPr algn="r"/>
            <a:r>
              <a:rPr lang="ar-SA" sz="3000" b="1" dirty="0">
                <a:effectLst/>
              </a:rPr>
              <a:t>مبررات المطبعين:</a:t>
            </a:r>
            <a:endParaRPr lang="ar-SA" sz="3000" dirty="0"/>
          </a:p>
        </p:txBody>
      </p:sp>
      <p:sp>
        <p:nvSpPr>
          <p:cNvPr id="3" name="عنصر نائب للمحتوى 2"/>
          <p:cNvSpPr>
            <a:spLocks noGrp="1"/>
          </p:cNvSpPr>
          <p:nvPr>
            <p:ph idx="1"/>
          </p:nvPr>
        </p:nvSpPr>
        <p:spPr>
          <a:xfrm>
            <a:off x="457200" y="836712"/>
            <a:ext cx="8229600" cy="5618096"/>
          </a:xfrm>
        </p:spPr>
        <p:txBody>
          <a:bodyPr>
            <a:normAutofit fontScale="77500" lnSpcReduction="20000"/>
          </a:bodyPr>
          <a:lstStyle/>
          <a:p>
            <a:pPr lvl="0"/>
            <a:r>
              <a:rPr lang="ar-SA" dirty="0"/>
              <a:t>تحقيق اختراق للمجتمع الإسرائيلي، وكسب تأييد شرائح يمكن أن تقف مع الحق الفلسطيني. وإذا افترضنا سلامة القصد عند أصحاب هذا الرأي فإن الوقائع على الأرض، والتجارب السابقة تًفيد بأن هذا الاختراق غير ممكن، لمجموعة من الأسباب تتمثل في: </a:t>
            </a:r>
            <a:endParaRPr lang="en-US" dirty="0"/>
          </a:p>
          <a:p>
            <a:pPr lvl="0"/>
            <a:r>
              <a:rPr lang="ar-SA" dirty="0"/>
              <a:t>أولاً: المجتمع الإسرائيلي مقسم إلى شرائح مغلقة على ذاتها، ولا تتأثر ببعضها البعض، وغير مستعدة للاستماع للعرب. </a:t>
            </a:r>
            <a:endParaRPr lang="en-US" dirty="0"/>
          </a:p>
          <a:p>
            <a:pPr lvl="0"/>
            <a:r>
              <a:rPr lang="ar-SA" dirty="0"/>
              <a:t>ثانياً: المجموعة التي يمكن أن تتأثر بخطاب المطبعين العرب هي قليلة جداً جداً، ومنبوذة داخل المجتمع الإسرائيلي، ومحبطة أيضاً.</a:t>
            </a:r>
            <a:endParaRPr lang="en-US" dirty="0"/>
          </a:p>
          <a:p>
            <a:pPr lvl="0"/>
            <a:r>
              <a:rPr lang="ar-SA" dirty="0"/>
              <a:t> ثالثاً: برزت مجموعة من الشخصيات التي خالفت الرواية الصهيونية بشأن الصراع، فحوربت، ولم تتمكن من الصمود، ومن أمثلة ذلك بني موريس الذي تراجع عن آرائه حتى يتخلص من النبذ، وإيلان بابيه الذي تمسك بمواقفه، لكنه سافر إلى إنجلترا، واستقر هناك حتى يتخلص من الضغط الصهيوني.</a:t>
            </a:r>
            <a:endParaRPr lang="en-US" dirty="0"/>
          </a:p>
          <a:p>
            <a:endParaRPr lang="ar-SA" dirty="0"/>
          </a:p>
        </p:txBody>
      </p:sp>
    </p:spTree>
    <p:extLst>
      <p:ext uri="{BB962C8B-B14F-4D97-AF65-F5344CB8AC3E}">
        <p14:creationId xmlns:p14="http://schemas.microsoft.com/office/powerpoint/2010/main" val="160232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6050144"/>
          </a:xfrm>
        </p:spPr>
        <p:txBody>
          <a:bodyPr>
            <a:normAutofit/>
          </a:bodyPr>
          <a:lstStyle/>
          <a:p>
            <a:pPr lvl="0"/>
            <a:r>
              <a:rPr lang="ar-SA" dirty="0"/>
              <a:t>التأكيد على رفض التطبيع مع الدول، باعتبار أن هذا هو هدف إسرائيل، أما الأفراد فلا يعنون "إسرائيل"، وهي تدرك أن الحواجز النفسية تمنع الغالبية العظمى من الجماهير من الانخراط في التطبيع، ولهذا يعتبرون أن المثقفين يمكن أن يساهموا في التأثير على المجتمع الإسرائيلي. لكن هذا غير صحيح، ولو كانت إسرائيل غير مهتمة بالتطبيع مع الأفراد والجماهير، فلماذا تخصص ناطقين يتحدثون باسمها باللغة العربية؟ ولماذا يستغل هؤلاء كل فرصة للظهور على الفضائيات العربية؟ ولماذا أنشأت "إسرائيل" قناة </a:t>
            </a:r>
            <a:r>
              <a:rPr lang="en-US" dirty="0"/>
              <a:t>I24</a:t>
            </a:r>
            <a:r>
              <a:rPr lang="ar-SA" dirty="0"/>
              <a:t>؟</a:t>
            </a:r>
            <a:endParaRPr lang="en-US" dirty="0"/>
          </a:p>
          <a:p>
            <a:endParaRPr lang="ar-SA" dirty="0"/>
          </a:p>
        </p:txBody>
      </p:sp>
    </p:spTree>
    <p:extLst>
      <p:ext uri="{BB962C8B-B14F-4D97-AF65-F5344CB8AC3E}">
        <p14:creationId xmlns:p14="http://schemas.microsoft.com/office/powerpoint/2010/main" val="25029904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906128"/>
          </a:xfrm>
        </p:spPr>
        <p:txBody>
          <a:bodyPr/>
          <a:lstStyle/>
          <a:p>
            <a:pPr lvl="0"/>
            <a:r>
              <a:rPr lang="ar-SA" dirty="0"/>
              <a:t>خشية ضياع فرص الاستفادة من مشاريع بحثية على مستوى العالم، وهنا تجدر الإشارة إلى أن العديد من المشاريع البحثية الممولة عالمياً، تشترط على المشاركين فيها، والراغبين في الاستفادة منها أن يقبلوا إقامة شراكات مع جامعات "إسرائيلية"، ويعتبر هؤلاء أن بإمكانهم المشاركة في هذه المشاريع البحثية، دون أن يلتقوا مع باحثين إسرائيليين، ودون أن يقوموا بتنفيذ فعاليات مشتركة مع الإسرائيليين.</a:t>
            </a:r>
            <a:endParaRPr lang="en-US" dirty="0"/>
          </a:p>
          <a:p>
            <a:endParaRPr lang="ar-SA" dirty="0"/>
          </a:p>
        </p:txBody>
      </p:sp>
    </p:spTree>
    <p:extLst>
      <p:ext uri="{BB962C8B-B14F-4D97-AF65-F5344CB8AC3E}">
        <p14:creationId xmlns:p14="http://schemas.microsoft.com/office/powerpoint/2010/main" val="26911087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6050144"/>
          </a:xfrm>
        </p:spPr>
        <p:txBody>
          <a:bodyPr>
            <a:normAutofit fontScale="92500"/>
          </a:bodyPr>
          <a:lstStyle/>
          <a:p>
            <a:pPr lvl="0"/>
            <a:r>
              <a:rPr lang="ar-SA" dirty="0"/>
              <a:t>قبول الأنظمة العربية للاحتلال الاسرائيلي واعتبارها شريك سلام ، وحليف استراتيجي .</a:t>
            </a:r>
            <a:endParaRPr lang="en-US" dirty="0"/>
          </a:p>
          <a:p>
            <a:pPr lvl="0"/>
            <a:r>
              <a:rPr lang="ar-SA" dirty="0"/>
              <a:t>ضعف أداء مؤسسات السلطة الوطنية الفلسطينية كالخارجية والسفارات والقنصليات  في كسب حلفاء جدد أو المحافظة على الحلفاء القدامى  و خسارة دول وازنة كالصين والهند .</a:t>
            </a:r>
            <a:endParaRPr lang="en-US" dirty="0"/>
          </a:p>
          <a:p>
            <a:pPr lvl="0"/>
            <a:r>
              <a:rPr lang="ar-SA" dirty="0"/>
              <a:t>انشغال الشعوب العربية بعد نجاح الثورات المضادة في همومهم الداخلية على حساب قضية الامة القضية الفلسطينية .</a:t>
            </a:r>
            <a:endParaRPr lang="en-US" dirty="0"/>
          </a:p>
          <a:p>
            <a:pPr lvl="0"/>
            <a:r>
              <a:rPr lang="ar-SA" dirty="0"/>
              <a:t>الدعم والمساندة والتبني والحماية للمطبعين من قبل الأنظمة العربية .</a:t>
            </a:r>
            <a:endParaRPr lang="en-US" dirty="0"/>
          </a:p>
          <a:p>
            <a:pPr lvl="0"/>
            <a:r>
              <a:rPr lang="ar-SA" dirty="0"/>
              <a:t>فشل المجالس التشريعية والأمة من اصدار قوانين تجرم التعامل مع الاحتلال بأي شكل من الأشكال .</a:t>
            </a:r>
            <a:endParaRPr lang="en-US" dirty="0"/>
          </a:p>
          <a:p>
            <a:endParaRPr lang="ar-SA" dirty="0"/>
          </a:p>
        </p:txBody>
      </p:sp>
    </p:spTree>
    <p:extLst>
      <p:ext uri="{BB962C8B-B14F-4D97-AF65-F5344CB8AC3E}">
        <p14:creationId xmlns:p14="http://schemas.microsoft.com/office/powerpoint/2010/main" val="28470262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3000" b="1" dirty="0">
                <a:effectLst/>
              </a:rPr>
              <a:t>سبل مواجهة التطبيع :</a:t>
            </a:r>
            <a:endParaRPr lang="ar-SA" sz="3000" dirty="0"/>
          </a:p>
        </p:txBody>
      </p:sp>
      <p:sp>
        <p:nvSpPr>
          <p:cNvPr id="3" name="عنصر نائب للمحتوى 2"/>
          <p:cNvSpPr>
            <a:spLocks noGrp="1"/>
          </p:cNvSpPr>
          <p:nvPr>
            <p:ph idx="1"/>
          </p:nvPr>
        </p:nvSpPr>
        <p:spPr>
          <a:xfrm>
            <a:off x="457200" y="1340768"/>
            <a:ext cx="8229600" cy="5114040"/>
          </a:xfrm>
        </p:spPr>
        <p:txBody>
          <a:bodyPr>
            <a:normAutofit fontScale="85000" lnSpcReduction="20000"/>
          </a:bodyPr>
          <a:lstStyle/>
          <a:p>
            <a:pPr lvl="0"/>
            <a:r>
              <a:rPr lang="ar-SA" dirty="0"/>
              <a:t>مواجهة التطبيع السياسي والأمني من خلال قيام البرلمانات والنقابات بدورها السياسي الوطني بلجم القيادة السياسية في بلدانهم ووقف الهرولة نحو التطبيع .</a:t>
            </a:r>
            <a:endParaRPr lang="en-US" dirty="0"/>
          </a:p>
          <a:p>
            <a:pPr lvl="0"/>
            <a:r>
              <a:rPr lang="ar-SA" dirty="0"/>
              <a:t>العمل على التحلل من كل الاتفاقيات العربية الإسرائيلية سواء السياسية أو الاقتصادية ، والأولى أن تبادر السلطة الوطنية الفلسطينية لذلك، كونها المتضرر الأكبر من وجود المشروع الصهيوني ، وبذلك تكون قد أعادت القضية الفلسطينية في مسارها الصحيح ، وإعطاء قوة أكبر للأصوات </a:t>
            </a:r>
            <a:r>
              <a:rPr lang="ar-SA" dirty="0" err="1"/>
              <a:t>المنادية</a:t>
            </a:r>
            <a:r>
              <a:rPr lang="ar-SA" dirty="0"/>
              <a:t> بوقف التطبيع العربي .</a:t>
            </a:r>
            <a:endParaRPr lang="en-US" dirty="0"/>
          </a:p>
          <a:p>
            <a:pPr lvl="0"/>
            <a:r>
              <a:rPr lang="ar-SA" dirty="0"/>
              <a:t>مواجهة كافة الاجراءات الرسمية التي تهدف إلى تمرير السلوك </a:t>
            </a:r>
            <a:r>
              <a:rPr lang="ar-SA" dirty="0" err="1"/>
              <a:t>التطبيعي</a:t>
            </a:r>
            <a:r>
              <a:rPr lang="ar-SA" dirty="0"/>
              <a:t> في أذهان ووجدان الأجيال كتعديل المناهج التعليمية .</a:t>
            </a:r>
            <a:endParaRPr lang="en-US" dirty="0"/>
          </a:p>
          <a:p>
            <a:pPr lvl="0"/>
            <a:r>
              <a:rPr lang="ar-SA" dirty="0"/>
              <a:t>باستصدار قوانين تمنع جميع المعاملات مع الكيان الصهيوني وفي كل المجالات .</a:t>
            </a:r>
            <a:endParaRPr lang="en-US" dirty="0"/>
          </a:p>
          <a:p>
            <a:endParaRPr lang="ar-SA" dirty="0"/>
          </a:p>
        </p:txBody>
      </p:sp>
    </p:spTree>
    <p:extLst>
      <p:ext uri="{BB962C8B-B14F-4D97-AF65-F5344CB8AC3E}">
        <p14:creationId xmlns:p14="http://schemas.microsoft.com/office/powerpoint/2010/main" val="4126869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8229600" cy="6597352"/>
          </a:xfrm>
        </p:spPr>
        <p:txBody>
          <a:bodyPr>
            <a:normAutofit fontScale="85000" lnSpcReduction="20000"/>
          </a:bodyPr>
          <a:lstStyle/>
          <a:p>
            <a:pPr lvl="0"/>
            <a:r>
              <a:rPr lang="ar-SA" dirty="0"/>
              <a:t>تقوية المناعة الشعبية الرافضة للتطبيع من خلال:</a:t>
            </a:r>
            <a:endParaRPr lang="en-US" dirty="0"/>
          </a:p>
          <a:p>
            <a:pPr lvl="0"/>
            <a:r>
              <a:rPr lang="ar-SA" dirty="0"/>
              <a:t>مقاطعة البضائع الإسرائيلية وتوفير بديل لكل المنتجات الإسرائيلية وبشكل أكثر جودة وبأسعار منافسة ، و تفعيل السوق العربية المشتركة وكذا خلق سوق إسلامية قوية تغني عن الارتهان للسوق الصهيونية والأمريكية.</a:t>
            </a:r>
            <a:endParaRPr lang="en-US" dirty="0"/>
          </a:p>
          <a:p>
            <a:pPr lvl="0"/>
            <a:r>
              <a:rPr lang="ar-SA" dirty="0"/>
              <a:t>توظيف الإعلام الإلكتروني الاجتماعي وفق تخطيط </a:t>
            </a:r>
            <a:r>
              <a:rPr lang="ar-SA" dirty="0" err="1"/>
              <a:t>ممنهج</a:t>
            </a:r>
            <a:r>
              <a:rPr lang="ar-SA" dirty="0"/>
              <a:t> في فضح جرائم الاحتلال وبأهدافه التوسعية على حساب الدول العربية وأنها لن  تكون حليف استراتيجي للعرب اطلاقا في مواجهة ايران بل ستكون سيف مسلط على رقابهم تحت ذريعة الخطر الايراني للوصول لأن تكون القوة الإقليمية الأولى في المنطقة. </a:t>
            </a:r>
            <a:endParaRPr lang="en-US" dirty="0"/>
          </a:p>
          <a:p>
            <a:pPr lvl="0"/>
            <a:r>
              <a:rPr lang="ar-SA" dirty="0"/>
              <a:t>المساهمة في نشر كل الأفكار والكتابات والتصريحات الاسرائيلية العنصرية و التي تدعو إلى التطهير العرقي ضد العرب </a:t>
            </a:r>
            <a:endParaRPr lang="en-US" dirty="0"/>
          </a:p>
          <a:p>
            <a:pPr lvl="0"/>
            <a:r>
              <a:rPr lang="ar-SA" dirty="0"/>
              <a:t>اقامة الأنشطة كالمؤتمرات والأمسيات والأيام الدراسية والمسابقات الثقافية في المدارس والجامعات والنقابات والجمعيات الهادفة لتثبت الحق الفلسطيني في أذهان الشعوب العربية وتساهم في توظيف كل الطاقات خلف الحق الفلسطيني ومناهضة الاحتلال .</a:t>
            </a:r>
            <a:endParaRPr lang="en-US" dirty="0"/>
          </a:p>
          <a:p>
            <a:endParaRPr lang="ar-SA" dirty="0"/>
          </a:p>
        </p:txBody>
      </p:sp>
    </p:spTree>
    <p:extLst>
      <p:ext uri="{BB962C8B-B14F-4D97-AF65-F5344CB8AC3E}">
        <p14:creationId xmlns:p14="http://schemas.microsoft.com/office/powerpoint/2010/main" val="3523201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6050144"/>
          </a:xfrm>
        </p:spPr>
        <p:txBody>
          <a:bodyPr>
            <a:normAutofit lnSpcReduction="10000"/>
          </a:bodyPr>
          <a:lstStyle/>
          <a:p>
            <a:r>
              <a:rPr lang="ar-SA" b="1" dirty="0">
                <a:solidFill>
                  <a:schemeClr val="accent1">
                    <a:lumMod val="40000"/>
                    <a:lumOff val="60000"/>
                  </a:schemeClr>
                </a:solidFill>
              </a:rPr>
              <a:t>تعريف التطبيع: التَطبيع لغاً</a:t>
            </a:r>
            <a:r>
              <a:rPr lang="ar-SA" b="1" dirty="0"/>
              <a:t>:</a:t>
            </a:r>
            <a:r>
              <a:rPr lang="ar-SA" dirty="0"/>
              <a:t>- (اسم) مصدر طَبَّعَ ، دَعَا إِلى تَطْبِيعِ العَلاَقَاتِ مَعَ العَدُوِّ : إِلى جَعْلِهَا عَادِيَةً.</a:t>
            </a:r>
            <a:endParaRPr lang="en-US" dirty="0"/>
          </a:p>
          <a:p>
            <a:r>
              <a:rPr lang="ar-SA" b="1" dirty="0">
                <a:solidFill>
                  <a:schemeClr val="accent1">
                    <a:lumMod val="40000"/>
                    <a:lumOff val="60000"/>
                  </a:schemeClr>
                </a:solidFill>
              </a:rPr>
              <a:t>التطبيع</a:t>
            </a:r>
            <a:r>
              <a:rPr lang="ar-SA" b="1" dirty="0"/>
              <a:t> :</a:t>
            </a:r>
            <a:r>
              <a:rPr lang="ar-SA" dirty="0"/>
              <a:t> مصطلح سياسي يشير إلى «جعل العلاقات طبيعية» بعد فترة من التوتر أو القطيعة لأي سبب كان.</a:t>
            </a:r>
            <a:endParaRPr lang="en-US" dirty="0"/>
          </a:p>
          <a:p>
            <a:r>
              <a:rPr lang="ar-SA" b="1" dirty="0">
                <a:solidFill>
                  <a:schemeClr val="accent1">
                    <a:lumMod val="40000"/>
                    <a:lumOff val="60000"/>
                  </a:schemeClr>
                </a:solidFill>
              </a:rPr>
              <a:t>التطبيع مع الاحتلال الاسرائيلي </a:t>
            </a:r>
            <a:r>
              <a:rPr lang="ar-SA" b="1" dirty="0"/>
              <a:t>:</a:t>
            </a:r>
            <a:r>
              <a:rPr lang="ar-SA" dirty="0"/>
              <a:t> هو المشاركة في أي مشروع أو مبادرة أو نشاط، محلي أو دولي، مصمم خصيصا للجمع (سواء بشكل مباشر أو غير مباشر) بين فلسطينيين (و/أو عرب) وإسرائيليين (أفرادا كانوا أم مؤسسات) ولا يهدف صراحة إلى مقاومة أو فضح الاحتلال وكل أشكال التمييز والاضطهاد الممارس على الشعب الفلسطيني. </a:t>
            </a:r>
            <a:endParaRPr lang="en-US" dirty="0"/>
          </a:p>
        </p:txBody>
      </p:sp>
    </p:spTree>
    <p:extLst>
      <p:ext uri="{BB962C8B-B14F-4D97-AF65-F5344CB8AC3E}">
        <p14:creationId xmlns:p14="http://schemas.microsoft.com/office/powerpoint/2010/main" val="40485041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8229600" cy="6194160"/>
          </a:xfrm>
        </p:spPr>
        <p:txBody>
          <a:bodyPr>
            <a:normAutofit fontScale="77500" lnSpcReduction="20000"/>
          </a:bodyPr>
          <a:lstStyle/>
          <a:p>
            <a:pPr lvl="0"/>
            <a:r>
              <a:rPr lang="ar-SA" dirty="0"/>
              <a:t>أهمية التنسيق بين مختلف المكونات، والتيارات السياسية الفاعلة في الأمة، وتحويل المقاطعة إلى حالة شعبية ثورية تجعل صانع القرار السياسي، والمثقف المطبع يفكر ألف مرة قبل الإقدام على التطبيع بجميع أشكاله.</a:t>
            </a:r>
            <a:r>
              <a:rPr lang="en-US" dirty="0"/>
              <a:t> </a:t>
            </a:r>
          </a:p>
          <a:p>
            <a:pPr lvl="0"/>
            <a:r>
              <a:rPr lang="ar-SA" dirty="0"/>
              <a:t>دعم وانجاح فعاليات حركة المقاطعة في كل العالم ، و العمل على ابراز وجه "اسرائيل" القبيح واللاإنساني ضد الشعب الفلسطيني وحقوقه ومقدساته وممتلكاته .</a:t>
            </a:r>
            <a:endParaRPr lang="en-US" dirty="0"/>
          </a:p>
          <a:p>
            <a:pPr lvl="0"/>
            <a:r>
              <a:rPr lang="ar-SA" dirty="0"/>
              <a:t>التشبيك مع كل وسائل الإعلام العربية و الغربية ودعمها </a:t>
            </a:r>
            <a:r>
              <a:rPr lang="ar-SA" dirty="0" err="1"/>
              <a:t>لايجاد</a:t>
            </a:r>
            <a:r>
              <a:rPr lang="ar-SA" dirty="0"/>
              <a:t> منبر يتبنى الرواية الفلسطينية الصادقة ويكشف زيف الروايات الاسرائيلية الكاذبة وتزويدهم بالوثائق التي تثبت إدانة الاحتلال .</a:t>
            </a:r>
            <a:endParaRPr lang="en-US" dirty="0"/>
          </a:p>
          <a:p>
            <a:pPr lvl="0"/>
            <a:r>
              <a:rPr lang="ar-SA" dirty="0"/>
              <a:t>نظم قوانين صارمة وعقوبات رادعة داخل الأطر النقابية العربية والاتحادات ضد المطبعين من المثقفين والأكاديميين.</a:t>
            </a:r>
            <a:endParaRPr lang="en-US" dirty="0"/>
          </a:p>
          <a:p>
            <a:pPr lvl="0"/>
            <a:r>
              <a:rPr lang="ar-SA" dirty="0"/>
              <a:t>ممارسة الضغط على المؤسسات الدولية كاليونسكو </a:t>
            </a:r>
            <a:r>
              <a:rPr lang="ar-SA" dirty="0" err="1"/>
              <a:t>والالسكو</a:t>
            </a:r>
            <a:r>
              <a:rPr lang="ar-SA" dirty="0"/>
              <a:t> لتثبيت حقوقنا الفلسطينية ومواجهة القرصنة الإسرائيلية على الآثار والتراث والثقافة الفلسطينية .</a:t>
            </a:r>
            <a:endParaRPr lang="en-US" dirty="0"/>
          </a:p>
          <a:p>
            <a:pPr lvl="0"/>
            <a:r>
              <a:rPr lang="ar-SA" dirty="0"/>
              <a:t>استنهاض الجاليات الفلسطينية والعربية و أصدقاء الشعب الفلسطيني للقيام بواجبهم في مواجهة التطبيع الثقافي .</a:t>
            </a:r>
            <a:endParaRPr lang="en-US" dirty="0"/>
          </a:p>
          <a:p>
            <a:pPr lvl="0"/>
            <a:r>
              <a:rPr lang="ar-SA" dirty="0"/>
              <a:t>دعم وتبني المثقفين الوطنين وأصحاب </a:t>
            </a:r>
            <a:r>
              <a:rPr lang="ar-SA" dirty="0" err="1"/>
              <a:t>الأراء</a:t>
            </a:r>
            <a:r>
              <a:rPr lang="ar-SA" dirty="0"/>
              <a:t> والأفكار الحرة ونشر كتاباتهم وانجازاتهم بشكل واسع ، وتعرية المطبعين وفضحهم في قوائم سوداء تجعلهم في دائرة المنبوذين على الدوام.</a:t>
            </a:r>
            <a:endParaRPr lang="en-US" dirty="0"/>
          </a:p>
        </p:txBody>
      </p:sp>
    </p:spTree>
    <p:extLst>
      <p:ext uri="{BB962C8B-B14F-4D97-AF65-F5344CB8AC3E}">
        <p14:creationId xmlns:p14="http://schemas.microsoft.com/office/powerpoint/2010/main" val="4224443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779912" y="267494"/>
            <a:ext cx="4906888" cy="785242"/>
          </a:xfrm>
        </p:spPr>
        <p:txBody>
          <a:bodyPr>
            <a:normAutofit/>
          </a:bodyPr>
          <a:lstStyle/>
          <a:p>
            <a:pPr algn="r"/>
            <a:r>
              <a:rPr lang="ar-SA" b="1" dirty="0">
                <a:effectLst/>
              </a:rPr>
              <a:t>أهداف التطبيع :</a:t>
            </a:r>
            <a:endParaRPr lang="ar-SA" dirty="0"/>
          </a:p>
        </p:txBody>
      </p:sp>
      <p:sp>
        <p:nvSpPr>
          <p:cNvPr id="3" name="عنصر نائب للمحتوى 2"/>
          <p:cNvSpPr>
            <a:spLocks noGrp="1"/>
          </p:cNvSpPr>
          <p:nvPr>
            <p:ph idx="1"/>
          </p:nvPr>
        </p:nvSpPr>
        <p:spPr>
          <a:xfrm>
            <a:off x="457200" y="1124744"/>
            <a:ext cx="8229600" cy="5330064"/>
          </a:xfrm>
        </p:spPr>
        <p:txBody>
          <a:bodyPr>
            <a:normAutofit fontScale="92500"/>
          </a:bodyPr>
          <a:lstStyle/>
          <a:p>
            <a:r>
              <a:rPr lang="ar-SA" dirty="0"/>
              <a:t>يهدف التطبيع إلى:</a:t>
            </a:r>
            <a:endParaRPr lang="en-US" dirty="0"/>
          </a:p>
          <a:p>
            <a:r>
              <a:rPr lang="ar-SA" dirty="0"/>
              <a:t>1-	 كسر الإجماع العربي الرافض لوجود إسرائيل ، والوصول إلى عقل المواطن العربي ووجدانه.</a:t>
            </a:r>
            <a:endParaRPr lang="en-US" dirty="0"/>
          </a:p>
          <a:p>
            <a:r>
              <a:rPr lang="ar-SA" dirty="0"/>
              <a:t>2-	دفع المواطن العربي لقبول بالآخر " الإسرائيلي" ضمن شروطه التي يفرضها في عصر قوته.</a:t>
            </a:r>
            <a:endParaRPr lang="en-US" dirty="0"/>
          </a:p>
          <a:p>
            <a:r>
              <a:rPr lang="ar-SA" dirty="0"/>
              <a:t>3-	الترويج لفكرة المشاركة مع "الاسرائيلي" في كل المجالات.</a:t>
            </a:r>
            <a:endParaRPr lang="en-US" dirty="0"/>
          </a:p>
          <a:p>
            <a:r>
              <a:rPr lang="ar-SA" dirty="0"/>
              <a:t>4-	تغيير ما تكرّس في الذاكرة الفلسطينية والعربية بشكل كلي، بحيث لا تُصبح فلسطين عربية، وتُصبح "إسرائيل" كياناً طبيعياً يمكن التعايش معه والاستفادة منه اقتصادياً وعلمياً وأمنياً.</a:t>
            </a:r>
            <a:endParaRPr lang="en-US" dirty="0"/>
          </a:p>
          <a:p>
            <a:endParaRPr lang="ar-SA" dirty="0"/>
          </a:p>
        </p:txBody>
      </p:sp>
    </p:spTree>
    <p:extLst>
      <p:ext uri="{BB962C8B-B14F-4D97-AF65-F5344CB8AC3E}">
        <p14:creationId xmlns:p14="http://schemas.microsoft.com/office/powerpoint/2010/main" val="30393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95280"/>
            <a:ext cx="8229600" cy="5402072"/>
          </a:xfrm>
        </p:spPr>
        <p:txBody>
          <a:bodyPr/>
          <a:lstStyle/>
          <a:p>
            <a:r>
              <a:rPr lang="ar-SA" dirty="0"/>
              <a:t>5-	ترويج الرواية الصهيونية بشأن ما يجري من عدوان على فلسطين والفلسطينيين، وإقناع العرب أن ما تقوم به "إسرائيل" يقتصر على استهداف جماعات "إرهابية" تعمل لصالح أطراف خارجية.</a:t>
            </a:r>
            <a:endParaRPr lang="en-US" dirty="0"/>
          </a:p>
          <a:p>
            <a:r>
              <a:rPr lang="ar-SA" dirty="0"/>
              <a:t>6-	ضرب مشروعية المقاومة الفلسطينية في نظر العرب، وبالتالي وقف الدعم والإمدادات الضرورية لاستمرار تصاعدها في وجه المحتل الغاصب.</a:t>
            </a:r>
            <a:endParaRPr lang="en-US" dirty="0"/>
          </a:p>
          <a:p>
            <a:endParaRPr lang="ar-SA" dirty="0"/>
          </a:p>
        </p:txBody>
      </p:sp>
    </p:spTree>
    <p:extLst>
      <p:ext uri="{BB962C8B-B14F-4D97-AF65-F5344CB8AC3E}">
        <p14:creationId xmlns:p14="http://schemas.microsoft.com/office/powerpoint/2010/main" val="2431085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61256" y="483518"/>
            <a:ext cx="8579296" cy="569218"/>
          </a:xfrm>
        </p:spPr>
        <p:txBody>
          <a:bodyPr>
            <a:normAutofit fontScale="90000"/>
          </a:bodyPr>
          <a:lstStyle/>
          <a:p>
            <a:pPr algn="r"/>
            <a:r>
              <a:rPr lang="ar-SA" b="1" dirty="0">
                <a:effectLst/>
              </a:rPr>
              <a:t>التطبيع السياسي والأمني :</a:t>
            </a:r>
            <a:br>
              <a:rPr lang="en-US" dirty="0">
                <a:effectLst/>
              </a:rPr>
            </a:br>
            <a:endParaRPr lang="ar-SA" dirty="0"/>
          </a:p>
        </p:txBody>
      </p:sp>
      <p:sp>
        <p:nvSpPr>
          <p:cNvPr id="3" name="عنصر نائب للمحتوى 2"/>
          <p:cNvSpPr>
            <a:spLocks noGrp="1"/>
          </p:cNvSpPr>
          <p:nvPr>
            <p:ph idx="1"/>
          </p:nvPr>
        </p:nvSpPr>
        <p:spPr>
          <a:xfrm>
            <a:off x="457200" y="836712"/>
            <a:ext cx="8229600" cy="5618096"/>
          </a:xfrm>
        </p:spPr>
        <p:txBody>
          <a:bodyPr>
            <a:normAutofit lnSpcReduction="10000"/>
          </a:bodyPr>
          <a:lstStyle/>
          <a:p>
            <a:r>
              <a:rPr lang="ar-SA" b="1" dirty="0"/>
              <a:t>نرصد محطات التطبيع السياسي كالتالي:</a:t>
            </a:r>
            <a:endParaRPr lang="en-US" dirty="0"/>
          </a:p>
          <a:p>
            <a:r>
              <a:rPr lang="ar-SA" dirty="0"/>
              <a:t>1.	اعتراف العرب المبكر بقرار 242، والذي يعني الاعتراف بحق إسرائيل في الوجود والعيش بأمان كدولة طبيعية في المنطقة.</a:t>
            </a:r>
            <a:endParaRPr lang="en-US" dirty="0"/>
          </a:p>
          <a:p>
            <a:r>
              <a:rPr lang="ar-SA" dirty="0"/>
              <a:t>2.	 اتفاقية كامب ديفيد بين مصر و"إسرائيل" عام 1978.</a:t>
            </a:r>
            <a:endParaRPr lang="en-US" dirty="0"/>
          </a:p>
          <a:p>
            <a:r>
              <a:rPr lang="ar-SA" dirty="0"/>
              <a:t>3.	قمة فاس عام 1982.</a:t>
            </a:r>
            <a:endParaRPr lang="en-US" dirty="0"/>
          </a:p>
          <a:p>
            <a:r>
              <a:rPr lang="ar-SA" dirty="0"/>
              <a:t>4.	مؤتمر مدريد عام 1991.</a:t>
            </a:r>
            <a:endParaRPr lang="en-US" dirty="0"/>
          </a:p>
          <a:p>
            <a:r>
              <a:rPr lang="ar-SA" dirty="0"/>
              <a:t>5. اتفاقية أوسلو عام 1993.</a:t>
            </a:r>
            <a:endParaRPr lang="en-US" dirty="0"/>
          </a:p>
          <a:p>
            <a:r>
              <a:rPr lang="ar-SA" dirty="0"/>
              <a:t>وما نتج عنها من تنسيق أمني وارتباط بين أجهزة الأمن في السلطة الوطنية والمخابرات الاحتلال.</a:t>
            </a:r>
            <a:endParaRPr lang="en-US" dirty="0"/>
          </a:p>
          <a:p>
            <a:endParaRPr lang="ar-SA" dirty="0"/>
          </a:p>
        </p:txBody>
      </p:sp>
    </p:spTree>
    <p:extLst>
      <p:ext uri="{BB962C8B-B14F-4D97-AF65-F5344CB8AC3E}">
        <p14:creationId xmlns:p14="http://schemas.microsoft.com/office/powerpoint/2010/main" val="1499519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196752"/>
            <a:ext cx="8229600" cy="4572000"/>
          </a:xfrm>
        </p:spPr>
        <p:txBody>
          <a:bodyPr/>
          <a:lstStyle/>
          <a:p>
            <a:r>
              <a:rPr lang="ar-SA" dirty="0"/>
              <a:t>6.	اتفاقية وادي عربة عام 1995.</a:t>
            </a:r>
            <a:endParaRPr lang="en-US" dirty="0"/>
          </a:p>
          <a:p>
            <a:r>
              <a:rPr lang="ar-SA" dirty="0"/>
              <a:t>7.	مبادرة السلام العربية 2002.</a:t>
            </a:r>
            <a:endParaRPr lang="en-US" dirty="0"/>
          </a:p>
          <a:p>
            <a:r>
              <a:rPr lang="ar-SA" dirty="0"/>
              <a:t>8.	موجة التطبيع الرسمي السري والعلني بعد نجاح الثورات المضادة في الوطن العربي بعد 2013.</a:t>
            </a:r>
            <a:endParaRPr lang="en-US" dirty="0"/>
          </a:p>
          <a:p>
            <a:r>
              <a:rPr lang="ar-SA" dirty="0"/>
              <a:t>9.	انتقال التوجه الخليجي من التطبيع مع إسرائيل إلى التحالف الاستراتيجي معها لمواجهة إيران والإخوان المسلمين.</a:t>
            </a:r>
            <a:endParaRPr lang="en-US" dirty="0"/>
          </a:p>
          <a:p>
            <a:endParaRPr lang="ar-SA" dirty="0"/>
          </a:p>
        </p:txBody>
      </p:sp>
    </p:spTree>
    <p:extLst>
      <p:ext uri="{BB962C8B-B14F-4D97-AF65-F5344CB8AC3E}">
        <p14:creationId xmlns:p14="http://schemas.microsoft.com/office/powerpoint/2010/main" val="2294099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762112"/>
          </a:xfrm>
        </p:spPr>
        <p:txBody>
          <a:bodyPr>
            <a:normAutofit/>
          </a:bodyPr>
          <a:lstStyle/>
          <a:p>
            <a:r>
              <a:rPr lang="ar-SA" dirty="0"/>
              <a:t>وبحسب البرقية التي نشرها موقع "</a:t>
            </a:r>
            <a:r>
              <a:rPr lang="ar-SA" dirty="0" err="1"/>
              <a:t>ويكيليكس</a:t>
            </a:r>
            <a:r>
              <a:rPr lang="ar-SA" dirty="0"/>
              <a:t>" فإن وكيل وزارة الخارجية السعودية أشار إلى قرار مجلس الوزراء السعودي رقم (5) المؤرّخ بـ13 يونيو 1995 الخاص بوقف مقاطعة إسرائيل من الدرجتين الثانية والثالثة. وكشفت أن السلطات السعودية قد سمحت، منذ منتصف التسعينات، للشركات التي لها علاقة بإسرائيل بالعمل داخل المملكة في مختلف المجالات، وأن المراجعة فقط تتم في حالات خاصة متعلّقة بأمن المعلومات، ثم أورد الموقع عشرات الوثائق المهمة يمكن لمَن يريد الاستزادة العودة إليها.</a:t>
            </a:r>
            <a:r>
              <a:rPr lang="ar-SA" b="1" u="sng" dirty="0"/>
              <a:t> </a:t>
            </a:r>
            <a:endParaRPr lang="en-US" dirty="0"/>
          </a:p>
          <a:p>
            <a:pPr marL="64008" indent="0">
              <a:buNone/>
            </a:pPr>
            <a:endParaRPr lang="en-US" dirty="0"/>
          </a:p>
        </p:txBody>
      </p:sp>
    </p:spTree>
    <p:extLst>
      <p:ext uri="{BB962C8B-B14F-4D97-AF65-F5344CB8AC3E}">
        <p14:creationId xmlns:p14="http://schemas.microsoft.com/office/powerpoint/2010/main" val="3919835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63688" y="987574"/>
            <a:ext cx="6995120" cy="713234"/>
          </a:xfrm>
        </p:spPr>
        <p:txBody>
          <a:bodyPr>
            <a:normAutofit fontScale="90000"/>
          </a:bodyPr>
          <a:lstStyle/>
          <a:p>
            <a:pPr algn="r"/>
            <a:r>
              <a:rPr lang="ar-SA" b="1" dirty="0">
                <a:effectLst/>
              </a:rPr>
              <a:t>التطبيع الاقتصادي :</a:t>
            </a:r>
            <a:br>
              <a:rPr lang="en-US" dirty="0">
                <a:effectLst/>
              </a:rPr>
            </a:br>
            <a:endParaRPr lang="ar-SA" dirty="0"/>
          </a:p>
        </p:txBody>
      </p:sp>
      <p:sp>
        <p:nvSpPr>
          <p:cNvPr id="3" name="عنصر نائب للمحتوى 2"/>
          <p:cNvSpPr>
            <a:spLocks noGrp="1"/>
          </p:cNvSpPr>
          <p:nvPr>
            <p:ph idx="1"/>
          </p:nvPr>
        </p:nvSpPr>
        <p:spPr>
          <a:xfrm>
            <a:off x="539552" y="2169368"/>
            <a:ext cx="8229600" cy="4572000"/>
          </a:xfrm>
        </p:spPr>
        <p:txBody>
          <a:bodyPr/>
          <a:lstStyle/>
          <a:p>
            <a:r>
              <a:rPr lang="ar-SA" dirty="0"/>
              <a:t>يفاجأ المرء حينما لا يجد نصا قانونيا صريحا في مدونة الجمارك والضرائب غير المباشرة أو غيرها من التشريعات المنظمة للعلاقات التجارية العربية الخارجية يمنع استيراد وتصدير البضائع من وإلى الكيان الصهيوني مما يفتح الباب على مصرعيه لاختراق المنتجات الإسرائيلية للأسواق العربية .</a:t>
            </a:r>
          </a:p>
        </p:txBody>
      </p:sp>
    </p:spTree>
    <p:extLst>
      <p:ext uri="{BB962C8B-B14F-4D97-AF65-F5344CB8AC3E}">
        <p14:creationId xmlns:p14="http://schemas.microsoft.com/office/powerpoint/2010/main" val="993012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حيوية">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47</TotalTime>
  <Words>2388</Words>
  <Application>Microsoft Office PowerPoint</Application>
  <PresentationFormat>عرض على الشاشة (4:3)</PresentationFormat>
  <Paragraphs>103</Paragraphs>
  <Slides>30</Slides>
  <Notes>0</Notes>
  <HiddenSlides>0</HiddenSlides>
  <MMClips>0</MMClips>
  <ScaleCrop>false</ScaleCrop>
  <HeadingPairs>
    <vt:vector size="4" baseType="variant">
      <vt:variant>
        <vt:lpstr>نسق</vt:lpstr>
      </vt:variant>
      <vt:variant>
        <vt:i4>1</vt:i4>
      </vt:variant>
      <vt:variant>
        <vt:lpstr>عناوين الشرائح</vt:lpstr>
      </vt:variant>
      <vt:variant>
        <vt:i4>30</vt:i4>
      </vt:variant>
    </vt:vector>
  </HeadingPairs>
  <TitlesOfParts>
    <vt:vector size="31" baseType="lpstr">
      <vt:lpstr>حيوية</vt:lpstr>
      <vt:lpstr>مجالات التطبيع وسبل المواجهة </vt:lpstr>
      <vt:lpstr>مقدمة:</vt:lpstr>
      <vt:lpstr>عرض تقديمي في PowerPoint</vt:lpstr>
      <vt:lpstr>أهداف التطبيع :</vt:lpstr>
      <vt:lpstr>عرض تقديمي في PowerPoint</vt:lpstr>
      <vt:lpstr>التطبيع السياسي والأمني : </vt:lpstr>
      <vt:lpstr>عرض تقديمي في PowerPoint</vt:lpstr>
      <vt:lpstr>عرض تقديمي في PowerPoint</vt:lpstr>
      <vt:lpstr>التطبيع الاقتصادي : </vt:lpstr>
      <vt:lpstr>نماذج من التطبيع الاقتصادي : </vt:lpstr>
      <vt:lpstr>عرض تقديمي في PowerPoint</vt:lpstr>
      <vt:lpstr>عرض تقديمي في PowerPoint</vt:lpstr>
      <vt:lpstr>عرض تقديمي في PowerPoint</vt:lpstr>
      <vt:lpstr>عرض تقديمي في PowerPoint</vt:lpstr>
      <vt:lpstr>التطبيع الإعلامي:</vt:lpstr>
      <vt:lpstr>أمثلة التطبيع الإعلامي :</vt:lpstr>
      <vt:lpstr>عرض تقديمي في PowerPoint</vt:lpstr>
      <vt:lpstr>نماذج من التطبيع الثقافي:</vt:lpstr>
      <vt:lpstr>عرض تقديمي في PowerPoint</vt:lpstr>
      <vt:lpstr>عرض تقديمي في PowerPoint</vt:lpstr>
      <vt:lpstr>عرض تقديمي في PowerPoint</vt:lpstr>
      <vt:lpstr>عرض تقديمي في PowerPoint</vt:lpstr>
      <vt:lpstr>التطبيع السياسي حاضنة طبيعية للتطبيع:</vt:lpstr>
      <vt:lpstr>مبررات المطبعين:</vt:lpstr>
      <vt:lpstr>عرض تقديمي في PowerPoint</vt:lpstr>
      <vt:lpstr>عرض تقديمي في PowerPoint</vt:lpstr>
      <vt:lpstr>عرض تقديمي في PowerPoint</vt:lpstr>
      <vt:lpstr>سبل مواجهة التطبيع :</vt:lpstr>
      <vt:lpstr>عرض تقديمي في PowerPoint</vt:lpstr>
      <vt:lpstr>عرض تقديمي في PowerPoint</vt:lpstr>
    </vt:vector>
  </TitlesOfParts>
  <Company>Ahmed-Under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Compulife</dc:creator>
  <cp:lastModifiedBy>islam elaloul</cp:lastModifiedBy>
  <cp:revision>8</cp:revision>
  <dcterms:created xsi:type="dcterms:W3CDTF">2019-07-27T08:59:31Z</dcterms:created>
  <dcterms:modified xsi:type="dcterms:W3CDTF">2019-07-29T06:44:33Z</dcterms:modified>
</cp:coreProperties>
</file>