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2" r:id="rId2"/>
    <p:sldId id="263" r:id="rId3"/>
    <p:sldId id="264" r:id="rId4"/>
    <p:sldId id="280" r:id="rId5"/>
    <p:sldId id="281" r:id="rId6"/>
    <p:sldId id="266" r:id="rId7"/>
    <p:sldId id="282" r:id="rId8"/>
    <p:sldId id="269" r:id="rId9"/>
    <p:sldId id="265" r:id="rId10"/>
    <p:sldId id="267" r:id="rId11"/>
    <p:sldId id="270" r:id="rId12"/>
    <p:sldId id="271" r:id="rId13"/>
    <p:sldId id="272" r:id="rId14"/>
    <p:sldId id="276" r:id="rId15"/>
    <p:sldId id="284" r:id="rId16"/>
    <p:sldId id="286" r:id="rId17"/>
    <p:sldId id="283" r:id="rId18"/>
    <p:sldId id="287" r:id="rId19"/>
  </p:sldIdLst>
  <p:sldSz cx="9144000" cy="6858000" type="screen4x3"/>
  <p:notesSz cx="6858000" cy="9144000"/>
  <p:defaultTextStyle>
    <a:defPPr>
      <a:defRPr lang="fr-FR"/>
    </a:defPPr>
    <a:lvl1pPr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1pPr>
    <a:lvl2pPr marL="4572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2pPr>
    <a:lvl3pPr marL="9144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3pPr>
    <a:lvl4pPr marL="13716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4pPr>
    <a:lvl5pPr marL="18288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5pPr>
    <a:lvl6pPr marL="2286000" algn="l" defTabSz="914400" rtl="0" eaLnBrk="1" latinLnBrk="0" hangingPunct="1">
      <a:defRPr sz="1000" b="1" kern="1200">
        <a:solidFill>
          <a:schemeClr val="bg1"/>
        </a:solidFill>
        <a:latin typeface="Arial" panose="020B0604020202020204" pitchFamily="34" charset="0"/>
        <a:ea typeface="+mn-ea"/>
        <a:cs typeface="+mn-cs"/>
      </a:defRPr>
    </a:lvl6pPr>
    <a:lvl7pPr marL="2743200" algn="l" defTabSz="914400" rtl="0" eaLnBrk="1" latinLnBrk="0" hangingPunct="1">
      <a:defRPr sz="1000" b="1" kern="1200">
        <a:solidFill>
          <a:schemeClr val="bg1"/>
        </a:solidFill>
        <a:latin typeface="Arial" panose="020B0604020202020204" pitchFamily="34" charset="0"/>
        <a:ea typeface="+mn-ea"/>
        <a:cs typeface="+mn-cs"/>
      </a:defRPr>
    </a:lvl7pPr>
    <a:lvl8pPr marL="3200400" algn="l" defTabSz="914400" rtl="0" eaLnBrk="1" latinLnBrk="0" hangingPunct="1">
      <a:defRPr sz="1000" b="1" kern="1200">
        <a:solidFill>
          <a:schemeClr val="bg1"/>
        </a:solidFill>
        <a:latin typeface="Arial" panose="020B0604020202020204" pitchFamily="34" charset="0"/>
        <a:ea typeface="+mn-ea"/>
        <a:cs typeface="+mn-cs"/>
      </a:defRPr>
    </a:lvl8pPr>
    <a:lvl9pPr marL="3657600" algn="l" defTabSz="914400" rtl="0" eaLnBrk="1" latinLnBrk="0" hangingPunct="1">
      <a:defRPr sz="1000" b="1" kern="1200">
        <a:solidFill>
          <a:schemeClr val="bg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80">
          <p15:clr>
            <a:srgbClr val="A4A3A4"/>
          </p15:clr>
        </p15:guide>
        <p15:guide id="2" pos="11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497A"/>
    <a:srgbClr val="004370"/>
    <a:srgbClr val="0067AC"/>
    <a:srgbClr val="BDD2F2"/>
    <a:srgbClr val="D4E3F7"/>
    <a:srgbClr val="DDDDDD"/>
    <a:srgbClr val="EAEAEA"/>
    <a:srgbClr val="96B8D6"/>
    <a:srgbClr val="B4CC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01" autoAdjust="0"/>
    <p:restoredTop sz="94660"/>
  </p:normalViewPr>
  <p:slideViewPr>
    <p:cSldViewPr snapToGrid="0">
      <p:cViewPr>
        <p:scale>
          <a:sx n="100" d="100"/>
          <a:sy n="100" d="100"/>
        </p:scale>
        <p:origin x="792" y="-246"/>
      </p:cViewPr>
      <p:guideLst>
        <p:guide orient="horz" pos="1680"/>
        <p:guide pos="115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b="0" smtClean="0">
                <a:solidFill>
                  <a:schemeClr val="tx1"/>
                </a:solidFill>
              </a:defRPr>
            </a:lvl1pPr>
          </a:lstStyle>
          <a:p>
            <a:pPr>
              <a:defRPr/>
            </a:pPr>
            <a:endParaRPr lang="en-GB" altLang="en-US"/>
          </a:p>
        </p:txBody>
      </p:sp>
      <p:sp>
        <p:nvSpPr>
          <p:cNvPr id="2253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smtClean="0">
                <a:solidFill>
                  <a:schemeClr val="tx1"/>
                </a:solidFill>
              </a:defRPr>
            </a:lvl1pPr>
          </a:lstStyle>
          <a:p>
            <a:pPr>
              <a:defRPr/>
            </a:pPr>
            <a:endParaRPr lang="en-GB"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b="0" smtClean="0">
                <a:solidFill>
                  <a:schemeClr val="tx1"/>
                </a:solidFill>
              </a:defRPr>
            </a:lvl1pPr>
          </a:lstStyle>
          <a:p>
            <a:pPr>
              <a:defRPr/>
            </a:pPr>
            <a:endParaRPr lang="en-GB" altLang="en-US"/>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defRPr>
            </a:lvl1pPr>
          </a:lstStyle>
          <a:p>
            <a:pPr>
              <a:defRPr/>
            </a:pPr>
            <a:fld id="{8EEEF6CB-C50F-488A-99E7-79215D4B1CC0}" type="slidenum">
              <a:rPr lang="en-GB" altLang="en-US"/>
              <a:pPr>
                <a:defRPr/>
              </a:pPr>
              <a:t>‹#›</a:t>
            </a:fld>
            <a:endParaRPr lang="en-GB" altLang="en-US"/>
          </a:p>
        </p:txBody>
      </p:sp>
    </p:spTree>
    <p:extLst>
      <p:ext uri="{BB962C8B-B14F-4D97-AF65-F5344CB8AC3E}">
        <p14:creationId xmlns:p14="http://schemas.microsoft.com/office/powerpoint/2010/main" val="26289866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1</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10</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11</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12</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13</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14</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2</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3</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4</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5</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6</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7</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8</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9</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533328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1" descr="stuf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512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0"/>
          <p:cNvSpPr>
            <a:spLocks noChangeArrowheads="1"/>
          </p:cNvSpPr>
          <p:nvPr userDrawn="1"/>
        </p:nvSpPr>
        <p:spPr bwMode="auto">
          <a:xfrm>
            <a:off x="0" y="6613525"/>
            <a:ext cx="9144000" cy="244475"/>
          </a:xfrm>
          <a:prstGeom prst="rect">
            <a:avLst/>
          </a:prstGeom>
          <a:solidFill>
            <a:srgbClr val="003366"/>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r>
              <a:rPr lang="en-US" altLang="en-US"/>
              <a:t>www.company.com</a:t>
            </a:r>
            <a:endParaRPr lang="fr-FR" altLang="en-US"/>
          </a:p>
        </p:txBody>
      </p:sp>
      <p:sp>
        <p:nvSpPr>
          <p:cNvPr id="8198" name="Rectangle 6"/>
          <p:cNvSpPr>
            <a:spLocks noGrp="1" noChangeArrowheads="1"/>
          </p:cNvSpPr>
          <p:nvPr>
            <p:ph type="subTitle" idx="1"/>
          </p:nvPr>
        </p:nvSpPr>
        <p:spPr>
          <a:xfrm>
            <a:off x="3429000" y="5029200"/>
            <a:ext cx="5715000" cy="609600"/>
          </a:xfrm>
          <a:extLst>
            <a:ext uri="{909E8E84-426E-40DD-AFC4-6F175D3DCCD1}">
              <a14:hiddenFill xmlns:a14="http://schemas.microsoft.com/office/drawing/2010/main">
                <a:solidFill>
                  <a:schemeClr val="accent1"/>
                </a:solidFill>
              </a14:hiddenFill>
            </a:ext>
          </a:extLst>
        </p:spPr>
        <p:txBody>
          <a:bodyPr/>
          <a:lstStyle>
            <a:lvl1pPr marL="0" indent="0" algn="ctr">
              <a:buFontTx/>
              <a:buNone/>
              <a:defRPr sz="2000">
                <a:solidFill>
                  <a:schemeClr val="bg1"/>
                </a:solidFill>
              </a:defRPr>
            </a:lvl1pPr>
          </a:lstStyle>
          <a:p>
            <a:pPr lvl="0"/>
            <a:r>
              <a:rPr lang="en-US" altLang="en-US" noProof="0" smtClean="0"/>
              <a:t>Click to edit Master subtitle style</a:t>
            </a:r>
          </a:p>
        </p:txBody>
      </p:sp>
      <p:sp>
        <p:nvSpPr>
          <p:cNvPr id="8197" name="Rectangle 5"/>
          <p:cNvSpPr>
            <a:spLocks noGrp="1" noChangeArrowheads="1"/>
          </p:cNvSpPr>
          <p:nvPr>
            <p:ph type="ctrTitle"/>
          </p:nvPr>
        </p:nvSpPr>
        <p:spPr>
          <a:xfrm>
            <a:off x="3429000" y="3581400"/>
            <a:ext cx="5715000" cy="1470025"/>
          </a:xfrm>
          <a:solidFill>
            <a:schemeClr val="bg1"/>
          </a:solidFill>
          <a:extLst>
            <a:ext uri="{91240B29-F687-4F45-9708-019B960494DF}">
              <a14:hiddenLine xmlns:a14="http://schemas.microsoft.com/office/drawing/2010/main" w="9525" algn="ctr">
                <a:solidFill>
                  <a:schemeClr val="tx1"/>
                </a:solidFill>
                <a:miter lim="800000"/>
                <a:headEnd/>
                <a:tailEnd/>
              </a14:hiddenLine>
            </a:ext>
          </a:extLst>
        </p:spPr>
        <p:txBody>
          <a:bodyPr lIns="91440" anchor="t"/>
          <a:lstStyle>
            <a:lvl1pPr algn="ctr">
              <a:spcBef>
                <a:spcPct val="20000"/>
              </a:spcBef>
              <a:defRPr sz="4000" b="1">
                <a:solidFill>
                  <a:srgbClr val="FCAB1A"/>
                </a:solidFill>
                <a:latin typeface="Verdana" panose="020B0604030504040204" pitchFamily="34" charset="0"/>
              </a:defRPr>
            </a:lvl1pPr>
          </a:lstStyle>
          <a:p>
            <a:pPr lvl="0"/>
            <a:r>
              <a:rPr lang="en-US" altLang="en-US" noProof="0" smtClean="0"/>
              <a:t>Click to edit Master title style</a:t>
            </a:r>
          </a:p>
        </p:txBody>
      </p:sp>
    </p:spTree>
    <p:extLst>
      <p:ext uri="{BB962C8B-B14F-4D97-AF65-F5344CB8AC3E}">
        <p14:creationId xmlns:p14="http://schemas.microsoft.com/office/powerpoint/2010/main" val="318511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8755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5200" y="1400175"/>
            <a:ext cx="1828800" cy="47720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828800" y="1400175"/>
            <a:ext cx="5334000" cy="47720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95192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828800" y="1400175"/>
            <a:ext cx="7315200" cy="581025"/>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1828800" y="2133600"/>
            <a:ext cx="7162800" cy="4038600"/>
          </a:xfrm>
        </p:spPr>
        <p:txBody>
          <a:bodyPr/>
          <a:lstStyle/>
          <a:p>
            <a:pPr lvl="0"/>
            <a:endParaRPr lang="en-GB" noProof="0" smtClean="0"/>
          </a:p>
        </p:txBody>
      </p:sp>
    </p:spTree>
    <p:extLst>
      <p:ext uri="{BB962C8B-B14F-4D97-AF65-F5344CB8AC3E}">
        <p14:creationId xmlns:p14="http://schemas.microsoft.com/office/powerpoint/2010/main" val="2494930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800" y="1400175"/>
            <a:ext cx="7315200" cy="5810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8288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864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643321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27837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2627238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8288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864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131056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893595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85675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5118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241203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627241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0" descr="stuff"/>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0" y="0"/>
            <a:ext cx="9144000" cy="512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3"/>
          <p:cNvSpPr>
            <a:spLocks noChangeArrowheads="1"/>
          </p:cNvSpPr>
          <p:nvPr userDrawn="1"/>
        </p:nvSpPr>
        <p:spPr bwMode="auto">
          <a:xfrm>
            <a:off x="1295400" y="1752600"/>
            <a:ext cx="7848600" cy="3505200"/>
          </a:xfrm>
          <a:prstGeom prst="rect">
            <a:avLst/>
          </a:prstGeom>
          <a:solidFill>
            <a:schemeClr val="bg1"/>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28" name="Rectangle 2"/>
          <p:cNvSpPr>
            <a:spLocks noGrp="1" noChangeArrowheads="1"/>
          </p:cNvSpPr>
          <p:nvPr>
            <p:ph type="title"/>
          </p:nvPr>
        </p:nvSpPr>
        <p:spPr bwMode="auto">
          <a:xfrm>
            <a:off x="1828800" y="1400175"/>
            <a:ext cx="7315200" cy="581025"/>
          </a:xfrm>
          <a:prstGeom prst="rect">
            <a:avLst/>
          </a:prstGeom>
          <a:solidFill>
            <a:srgbClr val="0033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8000" tIns="45720" rIns="91440" bIns="45720" numCol="1" anchor="ctr" anchorCtr="0" compatLnSpc="1">
            <a:prstTxWarp prst="textNoShape">
              <a:avLst/>
            </a:prstTxWarp>
          </a:bodyPr>
          <a:lstStyle/>
          <a:p>
            <a:pPr lvl="0"/>
            <a:r>
              <a:rPr lang="fr-FR" altLang="en-US" smtClean="0"/>
              <a:t>Click to edit Master title style</a:t>
            </a:r>
          </a:p>
        </p:txBody>
      </p:sp>
      <p:sp>
        <p:nvSpPr>
          <p:cNvPr id="1029" name="Rectangle 3"/>
          <p:cNvSpPr>
            <a:spLocks noGrp="1" noChangeArrowheads="1"/>
          </p:cNvSpPr>
          <p:nvPr>
            <p:ph type="body" idx="1"/>
          </p:nvPr>
        </p:nvSpPr>
        <p:spPr bwMode="auto">
          <a:xfrm>
            <a:off x="1828800" y="2133600"/>
            <a:ext cx="7162800" cy="4038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smtClean="0"/>
              <a:t>Click to edit Master text styles</a:t>
            </a:r>
          </a:p>
          <a:p>
            <a:pPr lvl="1"/>
            <a:r>
              <a:rPr lang="fr-FR" altLang="en-US" smtClean="0"/>
              <a:t>Second level</a:t>
            </a:r>
          </a:p>
          <a:p>
            <a:pPr lvl="2"/>
            <a:r>
              <a:rPr lang="fr-FR" altLang="en-US" smtClean="0"/>
              <a:t>Third level</a:t>
            </a:r>
          </a:p>
          <a:p>
            <a:pPr lvl="3"/>
            <a:r>
              <a:rPr lang="fr-FR" altLang="en-US" smtClean="0"/>
              <a:t>Fourth level</a:t>
            </a:r>
          </a:p>
          <a:p>
            <a:pPr lvl="4"/>
            <a:r>
              <a:rPr lang="fr-FR" altLang="en-US" smtClean="0"/>
              <a:t>Fifth level</a:t>
            </a:r>
          </a:p>
        </p:txBody>
      </p:sp>
      <p:sp>
        <p:nvSpPr>
          <p:cNvPr id="1030" name="Rectangle 19"/>
          <p:cNvSpPr>
            <a:spLocks noChangeArrowheads="1"/>
          </p:cNvSpPr>
          <p:nvPr userDrawn="1"/>
        </p:nvSpPr>
        <p:spPr bwMode="auto">
          <a:xfrm>
            <a:off x="0" y="6613525"/>
            <a:ext cx="9144000" cy="244475"/>
          </a:xfrm>
          <a:prstGeom prst="rect">
            <a:avLst/>
          </a:prstGeom>
          <a:solidFill>
            <a:srgbClr val="0033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r>
              <a:rPr lang="en-US" altLang="en-US"/>
              <a:t>www.company.com</a:t>
            </a:r>
            <a:endParaRPr lang="fr-FR" altLang="en-US"/>
          </a:p>
        </p:txBody>
      </p:sp>
      <p:sp>
        <p:nvSpPr>
          <p:cNvPr id="1031" name="Oval 23"/>
          <p:cNvSpPr>
            <a:spLocks noChangeArrowheads="1"/>
          </p:cNvSpPr>
          <p:nvPr userDrawn="1"/>
        </p:nvSpPr>
        <p:spPr bwMode="auto">
          <a:xfrm>
            <a:off x="1433513" y="6159500"/>
            <a:ext cx="65087"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2" name="Oval 24"/>
          <p:cNvSpPr>
            <a:spLocks noChangeArrowheads="1"/>
          </p:cNvSpPr>
          <p:nvPr userDrawn="1"/>
        </p:nvSpPr>
        <p:spPr bwMode="auto">
          <a:xfrm>
            <a:off x="2193925" y="6159500"/>
            <a:ext cx="65088"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3" name="Oval 25"/>
          <p:cNvSpPr>
            <a:spLocks noChangeArrowheads="1"/>
          </p:cNvSpPr>
          <p:nvPr userDrawn="1"/>
        </p:nvSpPr>
        <p:spPr bwMode="auto">
          <a:xfrm>
            <a:off x="2954338" y="6159500"/>
            <a:ext cx="65087"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4" name="Oval 26"/>
          <p:cNvSpPr>
            <a:spLocks noChangeArrowheads="1"/>
          </p:cNvSpPr>
          <p:nvPr userDrawn="1"/>
        </p:nvSpPr>
        <p:spPr bwMode="auto">
          <a:xfrm>
            <a:off x="3714750" y="6159500"/>
            <a:ext cx="65088"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5" name="Oval 27"/>
          <p:cNvSpPr>
            <a:spLocks noChangeArrowheads="1"/>
          </p:cNvSpPr>
          <p:nvPr userDrawn="1"/>
        </p:nvSpPr>
        <p:spPr bwMode="auto">
          <a:xfrm>
            <a:off x="4475163" y="6159500"/>
            <a:ext cx="65087"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6" name="Oval 28"/>
          <p:cNvSpPr>
            <a:spLocks noChangeArrowheads="1"/>
          </p:cNvSpPr>
          <p:nvPr userDrawn="1"/>
        </p:nvSpPr>
        <p:spPr bwMode="auto">
          <a:xfrm>
            <a:off x="5237163" y="6159500"/>
            <a:ext cx="65087"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7" name="Oval 29"/>
          <p:cNvSpPr>
            <a:spLocks noChangeArrowheads="1"/>
          </p:cNvSpPr>
          <p:nvPr userDrawn="1"/>
        </p:nvSpPr>
        <p:spPr bwMode="auto">
          <a:xfrm>
            <a:off x="5997575" y="6159500"/>
            <a:ext cx="65088"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8" name="Oval 30"/>
          <p:cNvSpPr>
            <a:spLocks noChangeArrowheads="1"/>
          </p:cNvSpPr>
          <p:nvPr userDrawn="1"/>
        </p:nvSpPr>
        <p:spPr bwMode="auto">
          <a:xfrm>
            <a:off x="6757988" y="6159500"/>
            <a:ext cx="65087"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9" name="Oval 31"/>
          <p:cNvSpPr>
            <a:spLocks noChangeArrowheads="1"/>
          </p:cNvSpPr>
          <p:nvPr userDrawn="1"/>
        </p:nvSpPr>
        <p:spPr bwMode="auto">
          <a:xfrm>
            <a:off x="7518400" y="6159500"/>
            <a:ext cx="65088"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40" name="Oval 32"/>
          <p:cNvSpPr>
            <a:spLocks noChangeArrowheads="1"/>
          </p:cNvSpPr>
          <p:nvPr userDrawn="1"/>
        </p:nvSpPr>
        <p:spPr bwMode="auto">
          <a:xfrm>
            <a:off x="8280400" y="6159500"/>
            <a:ext cx="65088" cy="65088"/>
          </a:xfrm>
          <a:prstGeom prst="ellipse">
            <a:avLst/>
          </a:prstGeom>
          <a:solidFill>
            <a:srgbClr val="BDD2F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Tree>
  </p:cSld>
  <p:clrMap bg1="lt1" tx1="dk1" bg2="lt2" tx2="dk2" accent1="accent1" accent2="accent2" accent3="accent3" accent4="accent4" accent5="accent5" accent6="accent6" hlink="hlink" folHlink="folHlink"/>
  <p:sldLayoutIdLst>
    <p:sldLayoutId id="2147483675"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rtl="0" eaLnBrk="0" fontAlgn="base" hangingPunct="0">
        <a:spcBef>
          <a:spcPct val="0"/>
        </a:spcBef>
        <a:spcAft>
          <a:spcPct val="0"/>
        </a:spcAft>
        <a:defRPr sz="3600" kern="1200">
          <a:solidFill>
            <a:schemeClr val="bg1"/>
          </a:solidFill>
          <a:latin typeface="+mj-lt"/>
          <a:ea typeface="+mj-ea"/>
          <a:cs typeface="+mj-cs"/>
        </a:defRPr>
      </a:lvl1pPr>
      <a:lvl2pPr algn="l" rtl="0" eaLnBrk="0" fontAlgn="base" hangingPunct="0">
        <a:spcBef>
          <a:spcPct val="0"/>
        </a:spcBef>
        <a:spcAft>
          <a:spcPct val="0"/>
        </a:spcAft>
        <a:defRPr sz="3600">
          <a:solidFill>
            <a:schemeClr val="bg1"/>
          </a:solidFill>
          <a:latin typeface="Arial" panose="020B0604020202020204" pitchFamily="34" charset="0"/>
        </a:defRPr>
      </a:lvl2pPr>
      <a:lvl3pPr algn="l" rtl="0" eaLnBrk="0" fontAlgn="base" hangingPunct="0">
        <a:spcBef>
          <a:spcPct val="0"/>
        </a:spcBef>
        <a:spcAft>
          <a:spcPct val="0"/>
        </a:spcAft>
        <a:defRPr sz="3600">
          <a:solidFill>
            <a:schemeClr val="bg1"/>
          </a:solidFill>
          <a:latin typeface="Arial" panose="020B0604020202020204" pitchFamily="34" charset="0"/>
        </a:defRPr>
      </a:lvl3pPr>
      <a:lvl4pPr algn="l" rtl="0" eaLnBrk="0" fontAlgn="base" hangingPunct="0">
        <a:spcBef>
          <a:spcPct val="0"/>
        </a:spcBef>
        <a:spcAft>
          <a:spcPct val="0"/>
        </a:spcAft>
        <a:defRPr sz="3600">
          <a:solidFill>
            <a:schemeClr val="bg1"/>
          </a:solidFill>
          <a:latin typeface="Arial" panose="020B0604020202020204" pitchFamily="34" charset="0"/>
        </a:defRPr>
      </a:lvl4pPr>
      <a:lvl5pPr algn="l" rtl="0" eaLnBrk="0" fontAlgn="base" hangingPunct="0">
        <a:spcBef>
          <a:spcPct val="0"/>
        </a:spcBef>
        <a:spcAft>
          <a:spcPct val="0"/>
        </a:spcAft>
        <a:defRPr sz="3600">
          <a:solidFill>
            <a:schemeClr val="bg1"/>
          </a:solidFill>
          <a:latin typeface="Arial" panose="020B0604020202020204" pitchFamily="34" charset="0"/>
        </a:defRPr>
      </a:lvl5pPr>
      <a:lvl6pPr marL="457200" algn="l" rtl="0" fontAlgn="base">
        <a:spcBef>
          <a:spcPct val="0"/>
        </a:spcBef>
        <a:spcAft>
          <a:spcPct val="0"/>
        </a:spcAft>
        <a:defRPr sz="3600">
          <a:solidFill>
            <a:schemeClr val="bg1"/>
          </a:solidFill>
          <a:latin typeface="Arial" panose="020B0604020202020204" pitchFamily="34" charset="0"/>
        </a:defRPr>
      </a:lvl6pPr>
      <a:lvl7pPr marL="914400" algn="l" rtl="0" fontAlgn="base">
        <a:spcBef>
          <a:spcPct val="0"/>
        </a:spcBef>
        <a:spcAft>
          <a:spcPct val="0"/>
        </a:spcAft>
        <a:defRPr sz="3600">
          <a:solidFill>
            <a:schemeClr val="bg1"/>
          </a:solidFill>
          <a:latin typeface="Arial" panose="020B0604020202020204" pitchFamily="34" charset="0"/>
        </a:defRPr>
      </a:lvl7pPr>
      <a:lvl8pPr marL="1371600" algn="l" rtl="0" fontAlgn="base">
        <a:spcBef>
          <a:spcPct val="0"/>
        </a:spcBef>
        <a:spcAft>
          <a:spcPct val="0"/>
        </a:spcAft>
        <a:defRPr sz="3600">
          <a:solidFill>
            <a:schemeClr val="bg1"/>
          </a:solidFill>
          <a:latin typeface="Arial" panose="020B0604020202020204" pitchFamily="34" charset="0"/>
        </a:defRPr>
      </a:lvl8pPr>
      <a:lvl9pPr marL="1828800" algn="l" rtl="0" fontAlgn="base">
        <a:spcBef>
          <a:spcPct val="0"/>
        </a:spcBef>
        <a:spcAft>
          <a:spcPct val="0"/>
        </a:spcAft>
        <a:defRPr sz="3600">
          <a:solidFill>
            <a:schemeClr val="bg1"/>
          </a:solidFill>
          <a:latin typeface="Arial" panose="020B0604020202020204" pitchFamily="34" charset="0"/>
        </a:defRPr>
      </a:lvl9pPr>
    </p:titleStyle>
    <p:bodyStyle>
      <a:lvl1pPr marL="342900" indent="-342900" algn="l" rtl="0" eaLnBrk="0" fontAlgn="base" hangingPunct="0">
        <a:spcBef>
          <a:spcPct val="20000"/>
        </a:spcBef>
        <a:spcAft>
          <a:spcPct val="0"/>
        </a:spcAft>
        <a:buClr>
          <a:srgbClr val="B4CCE2"/>
        </a:buClr>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B4CCE2"/>
        </a:buClr>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B4CCE2"/>
        </a:buClr>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B4CCE2"/>
        </a:buClr>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B4CCE2"/>
        </a:buClr>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82699" y="2525485"/>
            <a:ext cx="6946901" cy="1799771"/>
          </a:xfrm>
        </p:spPr>
        <p:txBody>
          <a:bodyPr/>
          <a:lstStyle/>
          <a:p>
            <a:pPr algn="ctr" rtl="1"/>
            <a:r>
              <a:rPr lang="ar-SA" sz="4400" b="1" dirty="0"/>
              <a:t>الدبلوم المكثف في القانون الدولي الإنساني </a:t>
            </a:r>
            <a:endParaRPr lang="en-US" sz="4400" dirty="0"/>
          </a:p>
        </p:txBody>
      </p:sp>
      <p:sp>
        <p:nvSpPr>
          <p:cNvPr id="6147" name="Rectangle 3"/>
          <p:cNvSpPr>
            <a:spLocks noGrp="1" noChangeArrowheads="1"/>
          </p:cNvSpPr>
          <p:nvPr>
            <p:ph type="body" idx="1"/>
          </p:nvPr>
        </p:nvSpPr>
        <p:spPr>
          <a:xfrm>
            <a:off x="939800" y="4644570"/>
            <a:ext cx="7162800" cy="1506847"/>
          </a:xfrm>
        </p:spPr>
        <p:txBody>
          <a:bodyPr/>
          <a:lstStyle/>
          <a:p>
            <a:pPr marL="0" lvl="0" indent="0" algn="ctr" rtl="1" eaLnBrk="1" fontAlgn="auto" hangingPunct="1">
              <a:spcAft>
                <a:spcPts val="0"/>
              </a:spcAft>
              <a:buClrTx/>
              <a:buNone/>
              <a:defRPr/>
            </a:pPr>
            <a:r>
              <a:rPr lang="ar-EG" sz="4400" b="1" dirty="0" smtClean="0">
                <a:solidFill>
                  <a:schemeClr val="accent2">
                    <a:lumMod val="75000"/>
                  </a:schemeClr>
                </a:solidFill>
              </a:rPr>
              <a:t>اعداد </a:t>
            </a:r>
            <a:endParaRPr lang="ar-SA" sz="4400" b="1" dirty="0" smtClean="0">
              <a:solidFill>
                <a:schemeClr val="accent2">
                  <a:lumMod val="75000"/>
                </a:schemeClr>
              </a:solidFill>
            </a:endParaRPr>
          </a:p>
          <a:p>
            <a:pPr marL="0" lvl="0" indent="0" algn="ctr" rtl="1" eaLnBrk="1" fontAlgn="auto" hangingPunct="1">
              <a:spcAft>
                <a:spcPts val="0"/>
              </a:spcAft>
              <a:buClrTx/>
              <a:buNone/>
              <a:defRPr/>
            </a:pPr>
            <a:r>
              <a:rPr lang="ar-SA" sz="3000" b="1" dirty="0" smtClean="0">
                <a:solidFill>
                  <a:schemeClr val="accent2">
                    <a:lumMod val="75000"/>
                  </a:schemeClr>
                </a:solidFill>
              </a:rPr>
              <a:t>الدكتور</a:t>
            </a:r>
            <a:r>
              <a:rPr lang="ar-EG" sz="3000" b="1" dirty="0" smtClean="0">
                <a:solidFill>
                  <a:schemeClr val="accent2">
                    <a:lumMod val="75000"/>
                  </a:schemeClr>
                </a:solidFill>
              </a:rPr>
              <a:t> ر</a:t>
            </a:r>
            <a:r>
              <a:rPr lang="ar-SA" sz="3000" b="1" dirty="0" smtClean="0">
                <a:solidFill>
                  <a:schemeClr val="accent2">
                    <a:lumMod val="75000"/>
                  </a:schemeClr>
                </a:solidFill>
              </a:rPr>
              <a:t>أ</a:t>
            </a:r>
            <a:r>
              <a:rPr lang="ar-EG" sz="3000" b="1" dirty="0" smtClean="0">
                <a:solidFill>
                  <a:schemeClr val="accent2">
                    <a:lumMod val="75000"/>
                  </a:schemeClr>
                </a:solidFill>
              </a:rPr>
              <a:t>فت حمدونة</a:t>
            </a:r>
            <a:endParaRPr lang="ar-EG" sz="3000" dirty="0" smtClean="0">
              <a:solidFill>
                <a:schemeClr val="accent2">
                  <a:lumMod val="75000"/>
                </a:schemeClr>
              </a:solidFill>
            </a:endParaRPr>
          </a:p>
          <a:p>
            <a:pPr eaLnBrk="1" hangingPunct="1"/>
            <a:endParaRPr lang="en-US" altLang="en-US" sz="4400" dirty="0" smtClean="0"/>
          </a:p>
        </p:txBody>
      </p:sp>
      <p:sp>
        <p:nvSpPr>
          <p:cNvPr id="5" name="Rectangle 3"/>
          <p:cNvSpPr txBox="1">
            <a:spLocks noChangeArrowheads="1"/>
          </p:cNvSpPr>
          <p:nvPr/>
        </p:nvSpPr>
        <p:spPr bwMode="auto">
          <a:xfrm>
            <a:off x="939800" y="469900"/>
            <a:ext cx="7162800" cy="1104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lvl="0" indent="-342900" algn="ctr" eaLnBrk="1" hangingPunct="1">
              <a:spcBef>
                <a:spcPct val="20000"/>
              </a:spcBef>
              <a:buClr>
                <a:srgbClr val="B4CCE2"/>
              </a:buClr>
              <a:buFontTx/>
              <a:buChar char="•"/>
              <a:defRPr/>
            </a:pPr>
            <a:endParaRPr lang="ar-SA" sz="4000" dirty="0" smtClean="0">
              <a:solidFill>
                <a:srgbClr val="C00000"/>
              </a:solidFill>
              <a:latin typeface="Al-Jazeera-Arabic-Bold" pitchFamily="2" charset="-78"/>
              <a:cs typeface="Al-Jazeera-Arabic-Bold" pitchFamily="2" charset="-78"/>
            </a:endParaRPr>
          </a:p>
          <a:p>
            <a:pPr marL="342900" lvl="0" indent="-342900" algn="ctr" eaLnBrk="1" hangingPunct="1">
              <a:spcBef>
                <a:spcPct val="20000"/>
              </a:spcBef>
              <a:buClr>
                <a:srgbClr val="B4CCE2"/>
              </a:buClr>
              <a:buFontTx/>
              <a:buChar char="•"/>
              <a:defRPr/>
            </a:pPr>
            <a:r>
              <a:rPr lang="ar-SA" sz="4000" dirty="0" smtClean="0">
                <a:solidFill>
                  <a:srgbClr val="C00000"/>
                </a:solidFill>
                <a:latin typeface="Al-Jazeera-Arabic-Bold" pitchFamily="2" charset="-78"/>
                <a:cs typeface="Al-Jazeera-Arabic-Bold" pitchFamily="2" charset="-78"/>
              </a:rPr>
              <a:t>أكاديمية </a:t>
            </a:r>
            <a:r>
              <a:rPr lang="ar-SA" sz="4000" dirty="0">
                <a:solidFill>
                  <a:srgbClr val="C00000"/>
                </a:solidFill>
                <a:latin typeface="Al-Jazeera-Arabic-Bold" pitchFamily="2" charset="-78"/>
                <a:cs typeface="Al-Jazeera-Arabic-Bold" pitchFamily="2" charset="-78"/>
              </a:rPr>
              <a:t>دراسات اللاجئين</a:t>
            </a:r>
            <a:endParaRPr kumimoji="0" lang="en-US" altLang="en-US" sz="4000" b="0" i="0" u="none" strike="noStrike" kern="1200" cap="none" spc="0" normalizeH="0" baseline="0" noProof="0" dirty="0" smtClean="0">
              <a:ln>
                <a:noFill/>
              </a:ln>
              <a:solidFill>
                <a:srgbClr val="C00000"/>
              </a:solidFill>
              <a:effectLst/>
              <a:uLnTx/>
              <a:uFillTx/>
              <a:latin typeface="Al-Jazeera-Arabic-Bold" pitchFamily="2" charset="-78"/>
              <a:cs typeface="Al-Jazeera-Arabic-Bold"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790863" y="1176481"/>
            <a:ext cx="7835900" cy="4597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r>
              <a:rPr lang="ar-SA" sz="3200" dirty="0">
                <a:solidFill>
                  <a:srgbClr val="C00000"/>
                </a:solidFill>
                <a:latin typeface="Al-Jazeera-Arabic-Bold" pitchFamily="2" charset="-78"/>
              </a:rPr>
              <a:t>مقارنة بين الاتفاقيات والواقع :</a:t>
            </a:r>
            <a:endParaRPr lang="en-US" sz="3200" dirty="0">
              <a:solidFill>
                <a:srgbClr val="C00000"/>
              </a:solidFill>
              <a:latin typeface="Al-Jazeera-Arabic-Bold" pitchFamily="2" charset="-78"/>
            </a:endParaRPr>
          </a:p>
          <a:p>
            <a:pPr marL="1828800" lvl="3" indent="-457200" algn="r" rtl="1" eaLnBrk="1" fontAlgn="auto" hangingPunct="1">
              <a:spcAft>
                <a:spcPts val="0"/>
              </a:spcAft>
              <a:buFontTx/>
              <a:buChar char="-"/>
              <a:defRPr/>
            </a:pPr>
            <a:endParaRPr lang="ar-SA" sz="3200" dirty="0" smtClean="0">
              <a:solidFill>
                <a:srgbClr val="004370"/>
              </a:solidFill>
              <a:latin typeface="Al-Jazeera-Arabic-Bold" panose="01000500000000020006" pitchFamily="2" charset="-78"/>
            </a:endParaRPr>
          </a:p>
          <a:p>
            <a:pPr algn="r" rtl="1" eaLnBrk="1" fontAlgn="auto" hangingPunct="1">
              <a:spcAft>
                <a:spcPts val="0"/>
              </a:spcAft>
              <a:defRPr/>
            </a:pPr>
            <a:r>
              <a:rPr lang="ar-SA" sz="3200" dirty="0">
                <a:solidFill>
                  <a:srgbClr val="004370"/>
                </a:solidFill>
                <a:latin typeface="Al-Jazeera-Arabic-Bold" pitchFamily="2" charset="-78"/>
              </a:rPr>
              <a:t>تجاوزت دولة الاحتلال كل الاتفاقيات والمواثيق الدولية في تعاملها مع الأسرى الفلسطينيين ، على سبيل المثال لا الحصر :</a:t>
            </a:r>
            <a:endParaRPr lang="en-US" sz="3200" dirty="0">
              <a:solidFill>
                <a:srgbClr val="004370"/>
              </a:solidFill>
              <a:latin typeface="Al-Jazeera-Arabic-Bold" pitchFamily="2" charset="-78"/>
            </a:endParaRPr>
          </a:p>
          <a:p>
            <a:pPr algn="r" rtl="1" eaLnBrk="1" fontAlgn="auto" hangingPunct="1">
              <a:spcAft>
                <a:spcPts val="0"/>
              </a:spcAft>
              <a:defRPr/>
            </a:pPr>
            <a:endParaRPr lang="ar-SA" sz="3200" dirty="0">
              <a:solidFill>
                <a:srgbClr val="004370"/>
              </a:solidFill>
              <a:latin typeface="Al-Jazeera-Arabic-Bold" panose="01000500000000020006" pitchFamily="2" charset="-78"/>
            </a:endParaRPr>
          </a:p>
          <a:p>
            <a:pPr algn="r" rtl="1" eaLnBrk="1" fontAlgn="auto" hangingPunct="1">
              <a:spcAft>
                <a:spcPts val="0"/>
              </a:spcAft>
              <a:defRPr/>
            </a:pPr>
            <a:r>
              <a:rPr lang="ar-SA" sz="3200" dirty="0">
                <a:solidFill>
                  <a:srgbClr val="004370"/>
                </a:solidFill>
                <a:latin typeface="Al-Jazeera-Arabic-Bold" panose="01000500000000020006" pitchFamily="2" charset="-78"/>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901700" y="876300"/>
            <a:ext cx="7861300" cy="5397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lgn="r" rtl="1"/>
            <a:r>
              <a:rPr lang="ar-SA" sz="3200" dirty="0" smtClean="0">
                <a:solidFill>
                  <a:srgbClr val="004370"/>
                </a:solidFill>
                <a:latin typeface="Al-Jazeera-Arabic-Bold" pitchFamily="2" charset="-78"/>
              </a:rPr>
              <a:t>- ممارسة </a:t>
            </a:r>
            <a:r>
              <a:rPr lang="ar-SA" sz="3200" dirty="0">
                <a:solidFill>
                  <a:srgbClr val="004370"/>
                </a:solidFill>
                <a:latin typeface="Al-Jazeera-Arabic-Bold" pitchFamily="2" charset="-78"/>
              </a:rPr>
              <a:t>التعذيب </a:t>
            </a:r>
            <a:r>
              <a:rPr lang="ar-SA" sz="3200" dirty="0" err="1">
                <a:solidFill>
                  <a:srgbClr val="004370"/>
                </a:solidFill>
                <a:latin typeface="Al-Jazeera-Arabic-Bold" pitchFamily="2" charset="-78"/>
              </a:rPr>
              <a:t>النفسى</a:t>
            </a:r>
            <a:r>
              <a:rPr lang="ar-SA" sz="3200" dirty="0">
                <a:solidFill>
                  <a:srgbClr val="004370"/>
                </a:solidFill>
                <a:latin typeface="Al-Jazeera-Arabic-Bold" pitchFamily="2" charset="-78"/>
              </a:rPr>
              <a:t> </a:t>
            </a:r>
            <a:r>
              <a:rPr lang="ar-SA" sz="3200" dirty="0" err="1">
                <a:solidFill>
                  <a:srgbClr val="004370"/>
                </a:solidFill>
                <a:latin typeface="Al-Jazeera-Arabic-Bold" pitchFamily="2" charset="-78"/>
              </a:rPr>
              <a:t>والجسدى</a:t>
            </a:r>
            <a:r>
              <a:rPr lang="ar-SA" sz="3200" dirty="0">
                <a:solidFill>
                  <a:srgbClr val="004370"/>
                </a:solidFill>
                <a:latin typeface="Al-Jazeera-Arabic-Bold" pitchFamily="2" charset="-78"/>
              </a:rPr>
              <a:t> </a:t>
            </a:r>
            <a:endParaRPr lang="en-US" sz="3200" dirty="0">
              <a:solidFill>
                <a:srgbClr val="004370"/>
              </a:solidFill>
              <a:latin typeface="Al-Jazeera-Arabic-Bold" pitchFamily="2" charset="-78"/>
            </a:endParaRPr>
          </a:p>
          <a:p>
            <a:pPr lvl="0" algn="r" rtl="1"/>
            <a:r>
              <a:rPr lang="ar-SA" sz="3200" dirty="0">
                <a:solidFill>
                  <a:srgbClr val="004370"/>
                </a:solidFill>
                <a:latin typeface="Al-Jazeera-Arabic-Bold" pitchFamily="2" charset="-78"/>
              </a:rPr>
              <a:t>القتل المباشر .</a:t>
            </a:r>
            <a:endParaRPr lang="en-US" sz="3200" dirty="0">
              <a:solidFill>
                <a:srgbClr val="004370"/>
              </a:solidFill>
              <a:latin typeface="Al-Jazeera-Arabic-Bold" pitchFamily="2" charset="-78"/>
            </a:endParaRPr>
          </a:p>
          <a:p>
            <a:pPr lvl="0" algn="r" rtl="1"/>
            <a:r>
              <a:rPr lang="ar-SA" sz="3200" dirty="0" smtClean="0">
                <a:solidFill>
                  <a:srgbClr val="004370"/>
                </a:solidFill>
                <a:latin typeface="Al-Jazeera-Arabic-Bold" pitchFamily="2" charset="-78"/>
              </a:rPr>
              <a:t>- </a:t>
            </a:r>
            <a:r>
              <a:rPr lang="ar-SA" sz="3200" dirty="0" smtClean="0">
                <a:solidFill>
                  <a:srgbClr val="00B0F0"/>
                </a:solidFill>
                <a:latin typeface="Al-Jazeera-Arabic-Bold" pitchFamily="2" charset="-78"/>
              </a:rPr>
              <a:t>سن </a:t>
            </a:r>
            <a:r>
              <a:rPr lang="ar-SA" sz="3200" dirty="0">
                <a:solidFill>
                  <a:srgbClr val="00B0F0"/>
                </a:solidFill>
                <a:latin typeface="Al-Jazeera-Arabic-Bold" pitchFamily="2" charset="-78"/>
              </a:rPr>
              <a:t>القوانين العنصرية بحق الأسرى</a:t>
            </a:r>
            <a:endParaRPr lang="en-US" sz="3200" dirty="0">
              <a:solidFill>
                <a:srgbClr val="00B0F0"/>
              </a:solidFill>
              <a:latin typeface="Al-Jazeera-Arabic-Bold" pitchFamily="2" charset="-78"/>
            </a:endParaRPr>
          </a:p>
          <a:p>
            <a:pPr marL="571500" lvl="0" indent="-571500" algn="r" rtl="1">
              <a:buFontTx/>
              <a:buChar char="-"/>
            </a:pPr>
            <a:r>
              <a:rPr lang="ar-SA" sz="3200" dirty="0" smtClean="0">
                <a:solidFill>
                  <a:srgbClr val="004370"/>
                </a:solidFill>
                <a:latin typeface="Al-Jazeera-Arabic-Bold" pitchFamily="2" charset="-78"/>
              </a:rPr>
              <a:t>القيام </a:t>
            </a:r>
            <a:r>
              <a:rPr lang="ar-SA" sz="3200" dirty="0">
                <a:solidFill>
                  <a:srgbClr val="004370"/>
                </a:solidFill>
                <a:latin typeface="Al-Jazeera-Arabic-Bold" pitchFamily="2" charset="-78"/>
              </a:rPr>
              <a:t>بحملات التنقل </a:t>
            </a:r>
            <a:r>
              <a:rPr lang="ar-SA" sz="3200" dirty="0" smtClean="0">
                <a:solidFill>
                  <a:srgbClr val="004370"/>
                </a:solidFill>
                <a:latin typeface="Al-Jazeera-Arabic-Bold" pitchFamily="2" charset="-78"/>
              </a:rPr>
              <a:t>الواسعة.</a:t>
            </a:r>
          </a:p>
          <a:p>
            <a:pPr marL="571500" lvl="0" indent="-571500" algn="r" rtl="1">
              <a:buFontTx/>
              <a:buChar char="-"/>
            </a:pPr>
            <a:r>
              <a:rPr lang="ar-SA" sz="3200" dirty="0" smtClean="0">
                <a:solidFill>
                  <a:srgbClr val="00B0F0"/>
                </a:solidFill>
                <a:latin typeface="Al-Jazeera-Arabic-Bold" pitchFamily="2" charset="-78"/>
              </a:rPr>
              <a:t>ارباك الأهالي </a:t>
            </a:r>
            <a:r>
              <a:rPr lang="ar-SA" sz="3200" dirty="0">
                <a:solidFill>
                  <a:srgbClr val="00B0F0"/>
                </a:solidFill>
                <a:latin typeface="Al-Jazeera-Arabic-Bold" pitchFamily="2" charset="-78"/>
              </a:rPr>
              <a:t>في موضوع </a:t>
            </a:r>
            <a:r>
              <a:rPr lang="ar-SA" sz="3200" dirty="0" smtClean="0">
                <a:solidFill>
                  <a:srgbClr val="00B0F0"/>
                </a:solidFill>
                <a:latin typeface="Al-Jazeera-Arabic-Bold" pitchFamily="2" charset="-78"/>
              </a:rPr>
              <a:t>الزيارات .</a:t>
            </a:r>
          </a:p>
          <a:p>
            <a:pPr algn="r"/>
            <a:r>
              <a:rPr lang="ar-SA" sz="3200" dirty="0" smtClean="0">
                <a:solidFill>
                  <a:srgbClr val="004370"/>
                </a:solidFill>
                <a:latin typeface="Al-Jazeera-Arabic-Bold" pitchFamily="2" charset="-78"/>
              </a:rPr>
              <a:t>- انتشار </a:t>
            </a:r>
            <a:r>
              <a:rPr lang="ar-SA" sz="3200" dirty="0">
                <a:solidFill>
                  <a:srgbClr val="004370"/>
                </a:solidFill>
                <a:latin typeface="Al-Jazeera-Arabic-Bold" pitchFamily="2" charset="-78"/>
              </a:rPr>
              <a:t>الفئران والجرذان </a:t>
            </a:r>
            <a:r>
              <a:rPr lang="ar-SA" sz="3200" dirty="0" smtClean="0">
                <a:solidFill>
                  <a:srgbClr val="004370"/>
                </a:solidFill>
                <a:latin typeface="Al-Jazeera-Arabic-Bold" pitchFamily="2" charset="-78"/>
              </a:rPr>
              <a:t>والحشرات السامة </a:t>
            </a:r>
            <a:r>
              <a:rPr lang="ar-SA" sz="3200" dirty="0">
                <a:solidFill>
                  <a:srgbClr val="004370"/>
                </a:solidFill>
                <a:latin typeface="Al-Jazeera-Arabic-Bold" pitchFamily="2" charset="-78"/>
              </a:rPr>
              <a:t>في عدد </a:t>
            </a:r>
            <a:r>
              <a:rPr lang="ar-SA" sz="3200" dirty="0" smtClean="0">
                <a:solidFill>
                  <a:srgbClr val="004370"/>
                </a:solidFill>
                <a:latin typeface="Al-Jazeera-Arabic-Bold" pitchFamily="2" charset="-78"/>
              </a:rPr>
              <a:t>من الأقسام خاصة معتقل النقب . </a:t>
            </a:r>
            <a:endParaRPr lang="en-US" sz="3200" dirty="0">
              <a:solidFill>
                <a:srgbClr val="004370"/>
              </a:solidFill>
              <a:latin typeface="Al-Jazeera-Arabic-Bold" panose="01000500000000020006"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901700" y="1181100"/>
            <a:ext cx="7861300" cy="5397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endParaRPr lang="ar-SA" sz="3200" dirty="0" smtClean="0">
              <a:solidFill>
                <a:srgbClr val="00497A"/>
              </a:solidFill>
              <a:latin typeface="Al-Jazeera-Arabic-Bold" pitchFamily="2" charset="-78"/>
            </a:endParaRPr>
          </a:p>
          <a:p>
            <a:pPr lvl="0" algn="r" rtl="1"/>
            <a:r>
              <a:rPr lang="ar-SA" sz="3200" dirty="0" smtClean="0">
                <a:solidFill>
                  <a:srgbClr val="00497A"/>
                </a:solidFill>
                <a:latin typeface="Al-Jazeera-Arabic-Bold" pitchFamily="2" charset="-78"/>
              </a:rPr>
              <a:t>- تعرض </a:t>
            </a:r>
            <a:r>
              <a:rPr lang="ar-SA" sz="3200" dirty="0">
                <a:solidFill>
                  <a:srgbClr val="00497A"/>
                </a:solidFill>
                <a:latin typeface="Al-Jazeera-Arabic-Bold" pitchFamily="2" charset="-78"/>
              </a:rPr>
              <a:t>الأسرى للاعتداءات والضرب والإذلال</a:t>
            </a:r>
            <a:endParaRPr lang="en-US" sz="3200" dirty="0">
              <a:solidFill>
                <a:srgbClr val="00497A"/>
              </a:solidFill>
              <a:latin typeface="Al-Jazeera-Arabic-Bold" pitchFamily="2" charset="-78"/>
            </a:endParaRPr>
          </a:p>
          <a:p>
            <a:pPr lvl="0" algn="r" rtl="1"/>
            <a:r>
              <a:rPr lang="ar-SA" sz="3200" dirty="0" smtClean="0">
                <a:solidFill>
                  <a:srgbClr val="00497A"/>
                </a:solidFill>
                <a:latin typeface="Al-Jazeera-Arabic-Bold" pitchFamily="2" charset="-78"/>
              </a:rPr>
              <a:t>- </a:t>
            </a:r>
            <a:r>
              <a:rPr lang="ar-SA" sz="3200" dirty="0" smtClean="0">
                <a:solidFill>
                  <a:srgbClr val="00B0F0"/>
                </a:solidFill>
                <a:latin typeface="Al-Jazeera-Arabic-Bold" pitchFamily="2" charset="-78"/>
              </a:rPr>
              <a:t>العزل </a:t>
            </a:r>
            <a:r>
              <a:rPr lang="ar-SA" sz="3200" dirty="0">
                <a:solidFill>
                  <a:srgbClr val="00B0F0"/>
                </a:solidFill>
                <a:latin typeface="Al-Jazeera-Arabic-Bold" pitchFamily="2" charset="-78"/>
              </a:rPr>
              <a:t>عن العالم </a:t>
            </a:r>
            <a:r>
              <a:rPr lang="ar-SA" sz="3200" dirty="0" err="1">
                <a:solidFill>
                  <a:srgbClr val="00B0F0"/>
                </a:solidFill>
                <a:latin typeface="Al-Jazeera-Arabic-Bold" pitchFamily="2" charset="-78"/>
              </a:rPr>
              <a:t>الخارجى</a:t>
            </a:r>
            <a:r>
              <a:rPr lang="ar-SA" sz="3200" dirty="0">
                <a:solidFill>
                  <a:srgbClr val="00B0F0"/>
                </a:solidFill>
                <a:latin typeface="Al-Jazeera-Arabic-Bold" pitchFamily="2" charset="-78"/>
              </a:rPr>
              <a:t> .</a:t>
            </a:r>
            <a:endParaRPr lang="en-US" sz="3200" dirty="0">
              <a:solidFill>
                <a:srgbClr val="00B0F0"/>
              </a:solidFill>
              <a:latin typeface="Al-Jazeera-Arabic-Bold" pitchFamily="2" charset="-78"/>
            </a:endParaRPr>
          </a:p>
          <a:p>
            <a:pPr lvl="0" algn="r" rtl="1"/>
            <a:r>
              <a:rPr lang="ar-SA" sz="3200" dirty="0" smtClean="0">
                <a:solidFill>
                  <a:srgbClr val="00497A"/>
                </a:solidFill>
                <a:latin typeface="Al-Jazeera-Arabic-Bold" pitchFamily="2" charset="-78"/>
              </a:rPr>
              <a:t>- سوء </a:t>
            </a:r>
            <a:r>
              <a:rPr lang="ar-SA" sz="3200" dirty="0">
                <a:solidFill>
                  <a:srgbClr val="00497A"/>
                </a:solidFill>
                <a:latin typeface="Al-Jazeera-Arabic-Bold" pitchFamily="2" charset="-78"/>
              </a:rPr>
              <a:t>أوضاع سيارات النقل " البوسطة " </a:t>
            </a:r>
            <a:endParaRPr lang="en-US" sz="3200" dirty="0">
              <a:solidFill>
                <a:srgbClr val="00497A"/>
              </a:solidFill>
              <a:latin typeface="Al-Jazeera-Arabic-Bold" pitchFamily="2" charset="-78"/>
            </a:endParaRPr>
          </a:p>
          <a:p>
            <a:pPr marL="571500" lvl="0" indent="-571500" algn="r" rtl="1">
              <a:buFontTx/>
              <a:buChar char="-"/>
            </a:pPr>
            <a:r>
              <a:rPr lang="ar-SA" sz="3200" dirty="0" smtClean="0">
                <a:solidFill>
                  <a:srgbClr val="00B0F0"/>
                </a:solidFill>
                <a:latin typeface="Al-Jazeera-Arabic-Bold" pitchFamily="2" charset="-78"/>
              </a:rPr>
              <a:t>انتشار </a:t>
            </a:r>
            <a:r>
              <a:rPr lang="ar-SA" sz="3200" dirty="0">
                <a:solidFill>
                  <a:srgbClr val="00B0F0"/>
                </a:solidFill>
                <a:latin typeface="Al-Jazeera-Arabic-Bold" pitchFamily="2" charset="-78"/>
              </a:rPr>
              <a:t>أجهزة التفتيش والتشويش </a:t>
            </a:r>
            <a:endParaRPr lang="ar-SA" sz="3200" dirty="0" smtClean="0">
              <a:solidFill>
                <a:srgbClr val="00B0F0"/>
              </a:solidFill>
              <a:latin typeface="Al-Jazeera-Arabic-Bold" pitchFamily="2" charset="-78"/>
            </a:endParaRPr>
          </a:p>
          <a:p>
            <a:pPr marL="571500" lvl="0" indent="-571500" algn="r" rtl="1">
              <a:buFontTx/>
              <a:buChar char="-"/>
            </a:pPr>
            <a:r>
              <a:rPr lang="ar-SA" sz="3200" dirty="0" smtClean="0">
                <a:solidFill>
                  <a:srgbClr val="00497A"/>
                </a:solidFill>
                <a:latin typeface="Al-Jazeera-Arabic-Bold" pitchFamily="2" charset="-78"/>
              </a:rPr>
              <a:t> وجود </a:t>
            </a:r>
            <a:r>
              <a:rPr lang="ar-SA" sz="3200" dirty="0">
                <a:solidFill>
                  <a:srgbClr val="00497A"/>
                </a:solidFill>
                <a:latin typeface="Al-Jazeera-Arabic-Bold" pitchFamily="2" charset="-78"/>
              </a:rPr>
              <a:t>الكاميرات في كل زوايا الأقسام</a:t>
            </a:r>
            <a:endParaRPr lang="en-US" sz="3200" dirty="0">
              <a:solidFill>
                <a:srgbClr val="00497A"/>
              </a:solidFill>
              <a:latin typeface="Al-Jazeera-Arabic-Bold"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054100" y="1714500"/>
            <a:ext cx="7861300" cy="4127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lgn="r" rtl="1"/>
            <a:r>
              <a:rPr lang="ar-SA" sz="3200" dirty="0" smtClean="0">
                <a:solidFill>
                  <a:srgbClr val="003366"/>
                </a:solidFill>
                <a:latin typeface="Al-Jazeera-Arabic-Bold" pitchFamily="2" charset="-78"/>
              </a:rPr>
              <a:t>- الاكتظاظ </a:t>
            </a:r>
            <a:r>
              <a:rPr lang="ar-SA" sz="3200" dirty="0">
                <a:solidFill>
                  <a:srgbClr val="003366"/>
                </a:solidFill>
                <a:latin typeface="Al-Jazeera-Arabic-Bold" pitchFamily="2" charset="-78"/>
              </a:rPr>
              <a:t>في الغرف، وانعدام </a:t>
            </a:r>
            <a:r>
              <a:rPr lang="ar-SA" sz="3200" dirty="0" smtClean="0">
                <a:solidFill>
                  <a:srgbClr val="003366"/>
                </a:solidFill>
                <a:latin typeface="Al-Jazeera-Arabic-Bold" pitchFamily="2" charset="-78"/>
              </a:rPr>
              <a:t>التهوية.</a:t>
            </a:r>
            <a:endParaRPr lang="en-US" sz="3200" dirty="0">
              <a:solidFill>
                <a:srgbClr val="003366"/>
              </a:solidFill>
              <a:latin typeface="Al-Jazeera-Arabic-Bold" pitchFamily="2" charset="-78"/>
            </a:endParaRPr>
          </a:p>
          <a:p>
            <a:pPr lvl="0" algn="r" rtl="1"/>
            <a:r>
              <a:rPr lang="ar-SA" sz="3200" dirty="0" smtClean="0">
                <a:solidFill>
                  <a:srgbClr val="00B0F0"/>
                </a:solidFill>
                <a:latin typeface="Al-Jazeera-Arabic-Bold" pitchFamily="2" charset="-78"/>
              </a:rPr>
              <a:t>- العقوبات </a:t>
            </a:r>
            <a:r>
              <a:rPr lang="ar-SA" sz="3200" dirty="0">
                <a:solidFill>
                  <a:srgbClr val="00B0F0"/>
                </a:solidFill>
                <a:latin typeface="Al-Jazeera-Arabic-Bold" pitchFamily="2" charset="-78"/>
              </a:rPr>
              <a:t>الجماعية </a:t>
            </a:r>
            <a:r>
              <a:rPr lang="ar-SA" sz="3200" dirty="0" smtClean="0">
                <a:solidFill>
                  <a:srgbClr val="00B0F0"/>
                </a:solidFill>
                <a:latin typeface="Al-Jazeera-Arabic-Bold" pitchFamily="2" charset="-78"/>
              </a:rPr>
              <a:t>والفردية.</a:t>
            </a:r>
            <a:endParaRPr lang="en-US" sz="3200" dirty="0">
              <a:solidFill>
                <a:srgbClr val="00B0F0"/>
              </a:solidFill>
              <a:latin typeface="Al-Jazeera-Arabic-Bold" pitchFamily="2" charset="-78"/>
            </a:endParaRPr>
          </a:p>
          <a:p>
            <a:pPr lvl="0" algn="r" rtl="1"/>
            <a:r>
              <a:rPr lang="ar-SA" sz="3200" dirty="0" smtClean="0">
                <a:solidFill>
                  <a:srgbClr val="003366"/>
                </a:solidFill>
                <a:latin typeface="Al-Jazeera-Arabic-Bold" pitchFamily="2" charset="-78"/>
              </a:rPr>
              <a:t>- سوء </a:t>
            </a:r>
            <a:r>
              <a:rPr lang="ar-SA" sz="3200" dirty="0">
                <a:solidFill>
                  <a:srgbClr val="003366"/>
                </a:solidFill>
                <a:latin typeface="Al-Jazeera-Arabic-Bold" pitchFamily="2" charset="-78"/>
              </a:rPr>
              <a:t>الطعام كماً </a:t>
            </a:r>
            <a:r>
              <a:rPr lang="ar-SA" sz="3200" dirty="0" smtClean="0">
                <a:solidFill>
                  <a:srgbClr val="003366"/>
                </a:solidFill>
                <a:latin typeface="Al-Jazeera-Arabic-Bold" pitchFamily="2" charset="-78"/>
              </a:rPr>
              <a:t>ونوعاً.</a:t>
            </a:r>
            <a:endParaRPr lang="en-US" sz="3200" dirty="0">
              <a:solidFill>
                <a:srgbClr val="003366"/>
              </a:solidFill>
              <a:latin typeface="Al-Jazeera-Arabic-Bold" pitchFamily="2" charset="-78"/>
            </a:endParaRPr>
          </a:p>
          <a:p>
            <a:pPr lvl="0" algn="r" rtl="1"/>
            <a:r>
              <a:rPr lang="ar-SA" sz="3200" dirty="0" smtClean="0">
                <a:solidFill>
                  <a:srgbClr val="003366"/>
                </a:solidFill>
                <a:latin typeface="Al-Jazeera-Arabic-Bold" pitchFamily="2" charset="-78"/>
              </a:rPr>
              <a:t>- </a:t>
            </a:r>
            <a:r>
              <a:rPr lang="ar-SA" sz="3200" dirty="0" err="1" smtClean="0">
                <a:solidFill>
                  <a:srgbClr val="00B0F0"/>
                </a:solidFill>
                <a:latin typeface="Al-Jazeera-Arabic-Bold" pitchFamily="2" charset="-78"/>
              </a:rPr>
              <a:t>التفتيشات</a:t>
            </a:r>
            <a:r>
              <a:rPr lang="ar-SA" sz="3200" dirty="0" smtClean="0">
                <a:solidFill>
                  <a:srgbClr val="00B0F0"/>
                </a:solidFill>
                <a:latin typeface="Al-Jazeera-Arabic-Bold" pitchFamily="2" charset="-78"/>
              </a:rPr>
              <a:t> العارية.</a:t>
            </a:r>
            <a:endParaRPr lang="en-US" sz="3200" dirty="0">
              <a:solidFill>
                <a:srgbClr val="00B0F0"/>
              </a:solidFill>
              <a:latin typeface="Al-Jazeera-Arabic-Bold" pitchFamily="2" charset="-78"/>
            </a:endParaRPr>
          </a:p>
          <a:p>
            <a:pPr lvl="0" algn="r" rtl="1"/>
            <a:r>
              <a:rPr lang="ar-SA" sz="3200" dirty="0" smtClean="0">
                <a:solidFill>
                  <a:srgbClr val="003366"/>
                </a:solidFill>
                <a:latin typeface="Al-Jazeera-Arabic-Bold" pitchFamily="2" charset="-78"/>
              </a:rPr>
              <a:t>- الغرامات.</a:t>
            </a:r>
            <a:endParaRPr lang="en-US" sz="3200" dirty="0">
              <a:solidFill>
                <a:srgbClr val="003366"/>
              </a:solidFill>
              <a:latin typeface="Al-Jazeera-Arabic-Bold"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041400" y="1714500"/>
            <a:ext cx="7861300" cy="4127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endParaRPr lang="en-US" sz="2800" dirty="0">
              <a:solidFill>
                <a:schemeClr val="accent6"/>
              </a:solidFill>
            </a:endParaRPr>
          </a:p>
        </p:txBody>
      </p:sp>
      <p:sp>
        <p:nvSpPr>
          <p:cNvPr id="2" name="مستطيل 1"/>
          <p:cNvSpPr/>
          <p:nvPr/>
        </p:nvSpPr>
        <p:spPr>
          <a:xfrm>
            <a:off x="2318904" y="872836"/>
            <a:ext cx="5306291" cy="5016758"/>
          </a:xfrm>
          <a:prstGeom prst="rect">
            <a:avLst/>
          </a:prstGeom>
        </p:spPr>
        <p:txBody>
          <a:bodyPr wrap="square">
            <a:spAutoFit/>
          </a:bodyPr>
          <a:lstStyle/>
          <a:p>
            <a:pPr lvl="0" algn="r" rtl="1"/>
            <a:r>
              <a:rPr lang="en-US" sz="3200" dirty="0" smtClean="0">
                <a:solidFill>
                  <a:srgbClr val="004370"/>
                </a:solidFill>
                <a:latin typeface="Al-Jazeera-Arabic-Bold" pitchFamily="2" charset="-78"/>
              </a:rPr>
              <a:t>-  </a:t>
            </a:r>
            <a:r>
              <a:rPr lang="ar-SA" sz="3200" dirty="0">
                <a:solidFill>
                  <a:srgbClr val="004370"/>
                </a:solidFill>
                <a:latin typeface="Al-Jazeera-Arabic-Bold" pitchFamily="2" charset="-78"/>
              </a:rPr>
              <a:t>البرودة والرطوبة في الشتاء ومن حرارة </a:t>
            </a:r>
            <a:r>
              <a:rPr lang="ar-SA" sz="3200" dirty="0" smtClean="0">
                <a:solidFill>
                  <a:srgbClr val="004370"/>
                </a:solidFill>
                <a:latin typeface="Al-Jazeera-Arabic-Bold" pitchFamily="2" charset="-78"/>
              </a:rPr>
              <a:t>الصيف .</a:t>
            </a:r>
            <a:endParaRPr lang="en-US" sz="3200" dirty="0">
              <a:solidFill>
                <a:srgbClr val="004370"/>
              </a:solidFill>
              <a:latin typeface="Al-Jazeera-Arabic-Bold" pitchFamily="2" charset="-78"/>
            </a:endParaRPr>
          </a:p>
          <a:p>
            <a:pPr lvl="0" algn="r" rtl="1"/>
            <a:r>
              <a:rPr lang="ar-SA" sz="3200" dirty="0" smtClean="0">
                <a:solidFill>
                  <a:srgbClr val="00B0F0"/>
                </a:solidFill>
                <a:latin typeface="Al-Jazeera-Arabic-Bold" pitchFamily="2" charset="-78"/>
              </a:rPr>
              <a:t>- الحرمان </a:t>
            </a:r>
            <a:r>
              <a:rPr lang="ar-SA" sz="3200" dirty="0">
                <a:solidFill>
                  <a:srgbClr val="00B0F0"/>
                </a:solidFill>
                <a:latin typeface="Al-Jazeera-Arabic-Bold" pitchFamily="2" charset="-78"/>
              </a:rPr>
              <a:t>من زيارة المحامين .</a:t>
            </a:r>
            <a:endParaRPr lang="en-US" sz="3200" dirty="0">
              <a:solidFill>
                <a:srgbClr val="00B0F0"/>
              </a:solidFill>
              <a:latin typeface="Al-Jazeera-Arabic-Bold" pitchFamily="2" charset="-78"/>
            </a:endParaRPr>
          </a:p>
          <a:p>
            <a:pPr lvl="0" algn="r" rtl="1"/>
            <a:r>
              <a:rPr lang="ar-SA" sz="3200" dirty="0" smtClean="0">
                <a:solidFill>
                  <a:srgbClr val="004370"/>
                </a:solidFill>
                <a:latin typeface="Al-Jazeera-Arabic-Bold" pitchFamily="2" charset="-78"/>
              </a:rPr>
              <a:t>- المس </a:t>
            </a:r>
            <a:r>
              <a:rPr lang="ar-SA" sz="3200" dirty="0">
                <a:solidFill>
                  <a:srgbClr val="004370"/>
                </a:solidFill>
                <a:latin typeface="Al-Jazeera-Arabic-Bold" pitchFamily="2" charset="-78"/>
              </a:rPr>
              <a:t>بالشعائر الدينية وعدم توفير أماكن </a:t>
            </a:r>
            <a:r>
              <a:rPr lang="ar-SA" sz="3200" dirty="0" smtClean="0">
                <a:solidFill>
                  <a:srgbClr val="004370"/>
                </a:solidFill>
                <a:latin typeface="Al-Jazeera-Arabic-Bold" pitchFamily="2" charset="-78"/>
              </a:rPr>
              <a:t>للعبادة.</a:t>
            </a:r>
            <a:endParaRPr lang="en-US" sz="3200" dirty="0">
              <a:solidFill>
                <a:srgbClr val="004370"/>
              </a:solidFill>
              <a:latin typeface="Al-Jazeera-Arabic-Bold" pitchFamily="2" charset="-78"/>
            </a:endParaRPr>
          </a:p>
          <a:p>
            <a:pPr lvl="0" algn="r" rtl="1"/>
            <a:r>
              <a:rPr lang="ar-SA" sz="3200" dirty="0" smtClean="0">
                <a:solidFill>
                  <a:srgbClr val="004370"/>
                </a:solidFill>
                <a:latin typeface="Al-Jazeera-Arabic-Bold" pitchFamily="2" charset="-78"/>
              </a:rPr>
              <a:t>- </a:t>
            </a:r>
            <a:r>
              <a:rPr lang="ar-SA" sz="3200" dirty="0" smtClean="0">
                <a:solidFill>
                  <a:srgbClr val="00B0F0"/>
                </a:solidFill>
                <a:latin typeface="Al-Jazeera-Arabic-Bold" pitchFamily="2" charset="-78"/>
              </a:rPr>
              <a:t>عرقلة </a:t>
            </a:r>
            <a:r>
              <a:rPr lang="ar-SA" sz="3200" dirty="0">
                <a:solidFill>
                  <a:srgbClr val="00B0F0"/>
                </a:solidFill>
                <a:latin typeface="Al-Jazeera-Arabic-Bold" pitchFamily="2" charset="-78"/>
              </a:rPr>
              <a:t>الأنشطة </a:t>
            </a:r>
            <a:r>
              <a:rPr lang="ar-SA" sz="3200" dirty="0" smtClean="0">
                <a:solidFill>
                  <a:srgbClr val="00B0F0"/>
                </a:solidFill>
                <a:latin typeface="Al-Jazeera-Arabic-Bold" pitchFamily="2" charset="-78"/>
              </a:rPr>
              <a:t>الذهنية. </a:t>
            </a:r>
            <a:r>
              <a:rPr lang="ar-SA" sz="3200" dirty="0">
                <a:solidFill>
                  <a:srgbClr val="004370"/>
                </a:solidFill>
                <a:latin typeface="Al-Jazeera-Arabic-Bold" pitchFamily="2" charset="-78"/>
              </a:rPr>
              <a:t>والتعليمية والترفيهية والرياضية للمعتقلين</a:t>
            </a:r>
            <a:r>
              <a:rPr lang="ar-SA" sz="3200" baseline="30000" dirty="0">
                <a:solidFill>
                  <a:srgbClr val="004370"/>
                </a:solidFill>
                <a:latin typeface="Al-Jazeera-Arabic-Bold" pitchFamily="2" charset="-78"/>
              </a:rPr>
              <a:t>.</a:t>
            </a:r>
            <a:endParaRPr lang="en-US" sz="3200" dirty="0">
              <a:solidFill>
                <a:srgbClr val="004370"/>
              </a:solidFill>
              <a:latin typeface="Al-Jazeera-Arabic-Bold" pitchFamily="2" charset="-78"/>
            </a:endParaRPr>
          </a:p>
          <a:p>
            <a:pPr lvl="0" algn="r" rtl="1"/>
            <a:r>
              <a:rPr lang="ar-SA" sz="3200" dirty="0" smtClean="0">
                <a:solidFill>
                  <a:srgbClr val="004370"/>
                </a:solidFill>
                <a:latin typeface="Al-Jazeera-Arabic-Bold" pitchFamily="2" charset="-78"/>
              </a:rPr>
              <a:t>- </a:t>
            </a:r>
            <a:r>
              <a:rPr lang="ar-SA" sz="3200" dirty="0" smtClean="0">
                <a:solidFill>
                  <a:srgbClr val="00B0F0"/>
                </a:solidFill>
                <a:latin typeface="Al-Jazeera-Arabic-Bold" pitchFamily="2" charset="-78"/>
              </a:rPr>
              <a:t>اتباع </a:t>
            </a:r>
            <a:r>
              <a:rPr lang="ar-SA" sz="3200" dirty="0">
                <a:solidFill>
                  <a:srgbClr val="00B0F0"/>
                </a:solidFill>
                <a:latin typeface="Al-Jazeera-Arabic-Bold" pitchFamily="2" charset="-78"/>
              </a:rPr>
              <a:t>سياسة الاستهتار الطبي وخاصة لذوي الأمراض </a:t>
            </a:r>
            <a:r>
              <a:rPr lang="ar-SA" sz="3200" dirty="0" smtClean="0">
                <a:solidFill>
                  <a:srgbClr val="00B0F0"/>
                </a:solidFill>
                <a:latin typeface="Al-Jazeera-Arabic-Bold" pitchFamily="2" charset="-78"/>
              </a:rPr>
              <a:t>المزمنة.</a:t>
            </a:r>
            <a:endParaRPr lang="en-US" sz="3200" dirty="0">
              <a:solidFill>
                <a:srgbClr val="00B0F0"/>
              </a:solidFill>
              <a:latin typeface="Al-Jazeera-Arabic-Bold" pitchFamily="2" charset="-78"/>
            </a:endParaRPr>
          </a:p>
          <a:p>
            <a:pPr algn="r" rtl="1"/>
            <a:r>
              <a:rPr lang="en-US" sz="3200" dirty="0">
                <a:solidFill>
                  <a:srgbClr val="004370"/>
                </a:solidFill>
                <a:latin typeface="Al-Jazeera-Arabic-Bold" pitchFamily="2" charset="-78"/>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H="1">
            <a:off x="9143999" y="1787236"/>
            <a:ext cx="45719" cy="193964"/>
          </a:xfrm>
        </p:spPr>
        <p:txBody>
          <a:bodyPr/>
          <a:lstStyle/>
          <a:p>
            <a:endParaRPr lang="en-US" dirty="0"/>
          </a:p>
        </p:txBody>
      </p:sp>
      <p:sp>
        <p:nvSpPr>
          <p:cNvPr id="3" name="عنصر نائب للمحتوى 2"/>
          <p:cNvSpPr>
            <a:spLocks noGrp="1"/>
          </p:cNvSpPr>
          <p:nvPr>
            <p:ph idx="1"/>
          </p:nvPr>
        </p:nvSpPr>
        <p:spPr>
          <a:xfrm>
            <a:off x="1828800" y="1427018"/>
            <a:ext cx="6719455" cy="4745182"/>
          </a:xfrm>
        </p:spPr>
        <p:txBody>
          <a:bodyPr/>
          <a:lstStyle/>
          <a:p>
            <a:pPr lvl="0" algn="r" rtl="1"/>
            <a:r>
              <a:rPr lang="ar-SA" sz="3200" b="1" dirty="0" smtClean="0">
                <a:solidFill>
                  <a:srgbClr val="00497A"/>
                </a:solidFill>
                <a:latin typeface="Al-Jazeera-Arabic-Bold" pitchFamily="2" charset="-78"/>
              </a:rPr>
              <a:t>- التضييق </a:t>
            </a:r>
            <a:r>
              <a:rPr lang="ar-SA" sz="3200" b="1" dirty="0">
                <a:solidFill>
                  <a:srgbClr val="00497A"/>
                </a:solidFill>
                <a:latin typeface="Al-Jazeera-Arabic-Bold" pitchFamily="2" charset="-78"/>
              </a:rPr>
              <a:t>على أهالي الأسرى </a:t>
            </a:r>
            <a:r>
              <a:rPr lang="ar-SA" sz="3200" b="1" dirty="0" err="1">
                <a:solidFill>
                  <a:srgbClr val="00497A"/>
                </a:solidFill>
                <a:latin typeface="Al-Jazeera-Arabic-Bold" pitchFamily="2" charset="-78"/>
              </a:rPr>
              <a:t>بالتفتيشات</a:t>
            </a:r>
            <a:r>
              <a:rPr lang="ar-SA" sz="3200" b="1" dirty="0">
                <a:solidFill>
                  <a:srgbClr val="00497A"/>
                </a:solidFill>
                <a:latin typeface="Al-Jazeera-Arabic-Bold" pitchFamily="2" charset="-78"/>
              </a:rPr>
              <a:t> والتأخير على الحواجز والمنع من إدخال احتياجات الأسرى من الملابس والأحذية والأغطية</a:t>
            </a:r>
            <a:r>
              <a:rPr lang="ar-SA" sz="3200" b="1" dirty="0" smtClean="0">
                <a:solidFill>
                  <a:srgbClr val="00497A"/>
                </a:solidFill>
                <a:latin typeface="Al-Jazeera-Arabic-Bold" pitchFamily="2" charset="-78"/>
              </a:rPr>
              <a:t>.</a:t>
            </a:r>
          </a:p>
          <a:p>
            <a:pPr lvl="0" algn="r" rtl="1"/>
            <a:endParaRPr lang="en-US" sz="3200" b="1" dirty="0">
              <a:solidFill>
                <a:srgbClr val="00B0F0"/>
              </a:solidFill>
              <a:latin typeface="Al-Jazeera-Arabic-Bold" pitchFamily="2" charset="-78"/>
            </a:endParaRPr>
          </a:p>
          <a:p>
            <a:pPr lvl="0" algn="r" rtl="1"/>
            <a:r>
              <a:rPr lang="ar-SA" sz="3200" b="1" dirty="0" smtClean="0">
                <a:solidFill>
                  <a:srgbClr val="00B0F0"/>
                </a:solidFill>
                <a:latin typeface="Al-Jazeera-Arabic-Bold" pitchFamily="2" charset="-78"/>
              </a:rPr>
              <a:t>- الاعتقال </a:t>
            </a:r>
            <a:r>
              <a:rPr lang="ar-SA" sz="3200" b="1" dirty="0" err="1">
                <a:solidFill>
                  <a:srgbClr val="00B0F0"/>
                </a:solidFill>
                <a:latin typeface="Al-Jazeera-Arabic-Bold" pitchFamily="2" charset="-78"/>
              </a:rPr>
              <a:t>الادارى</a:t>
            </a:r>
            <a:r>
              <a:rPr lang="ar-SA" sz="3200" b="1" dirty="0">
                <a:solidFill>
                  <a:srgbClr val="00B0F0"/>
                </a:solidFill>
                <a:latin typeface="Al-Jazeera-Arabic-Bold" pitchFamily="2" charset="-78"/>
              </a:rPr>
              <a:t> بلا لائحة اتهام .</a:t>
            </a:r>
            <a:endParaRPr lang="en-US" sz="3200" b="1" dirty="0">
              <a:solidFill>
                <a:srgbClr val="00B0F0"/>
              </a:solidFill>
              <a:latin typeface="Al-Jazeera-Arabic-Bold" pitchFamily="2" charset="-78"/>
            </a:endParaRPr>
          </a:p>
        </p:txBody>
      </p:sp>
    </p:spTree>
    <p:extLst>
      <p:ext uri="{BB962C8B-B14F-4D97-AF65-F5344CB8AC3E}">
        <p14:creationId xmlns:p14="http://schemas.microsoft.com/office/powerpoint/2010/main" val="3295894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H="1">
            <a:off x="9143999" y="1787236"/>
            <a:ext cx="45719" cy="193964"/>
          </a:xfrm>
        </p:spPr>
        <p:txBody>
          <a:bodyPr/>
          <a:lstStyle/>
          <a:p>
            <a:endParaRPr lang="en-US" dirty="0"/>
          </a:p>
        </p:txBody>
      </p:sp>
      <p:sp>
        <p:nvSpPr>
          <p:cNvPr id="3" name="عنصر نائب للمحتوى 2"/>
          <p:cNvSpPr>
            <a:spLocks noGrp="1"/>
          </p:cNvSpPr>
          <p:nvPr>
            <p:ph idx="1"/>
          </p:nvPr>
        </p:nvSpPr>
        <p:spPr>
          <a:xfrm>
            <a:off x="1828800" y="1427018"/>
            <a:ext cx="6719455" cy="4745182"/>
          </a:xfrm>
        </p:spPr>
        <p:txBody>
          <a:bodyPr/>
          <a:lstStyle/>
          <a:p>
            <a:pPr lvl="0" algn="r" rtl="1"/>
            <a:r>
              <a:rPr lang="ar-SA" sz="3200" b="1" dirty="0">
                <a:solidFill>
                  <a:srgbClr val="003366"/>
                </a:solidFill>
                <a:latin typeface="Al-Jazeera-Arabic-Bold" pitchFamily="2" charset="-78"/>
              </a:rPr>
              <a:t>الاقتحامات الليلية المفاجئة والسيطرة على السجون، وقامت تلك الوحدات بدخول الأقسام مقنعة ومسلحة ومارست الإرهاب والصراخ والضرب وتقييد الأسرى، وقامت بإدخال الكلاب المدربة وعبثت بممتلكات الأسرى وصادرتها.</a:t>
            </a:r>
            <a:endParaRPr lang="en-US" sz="3200" b="1" dirty="0">
              <a:solidFill>
                <a:srgbClr val="003366"/>
              </a:solidFill>
              <a:latin typeface="Al-Jazeera-Arabic-Bold" pitchFamily="2" charset="-78"/>
            </a:endParaRPr>
          </a:p>
        </p:txBody>
      </p:sp>
    </p:spTree>
    <p:extLst>
      <p:ext uri="{BB962C8B-B14F-4D97-AF65-F5344CB8AC3E}">
        <p14:creationId xmlns:p14="http://schemas.microsoft.com/office/powerpoint/2010/main" val="3789084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421089" y="1981199"/>
            <a:ext cx="45719" cy="45719"/>
          </a:xfrm>
        </p:spPr>
        <p:txBody>
          <a:bodyPr/>
          <a:lstStyle/>
          <a:p>
            <a:endParaRPr lang="en-US" dirty="0"/>
          </a:p>
        </p:txBody>
      </p:sp>
      <p:sp>
        <p:nvSpPr>
          <p:cNvPr id="3" name="عنصر نائب للمحتوى 2"/>
          <p:cNvSpPr>
            <a:spLocks noGrp="1"/>
          </p:cNvSpPr>
          <p:nvPr>
            <p:ph idx="1"/>
          </p:nvPr>
        </p:nvSpPr>
        <p:spPr>
          <a:xfrm>
            <a:off x="2336801" y="1045029"/>
            <a:ext cx="5558970" cy="4804228"/>
          </a:xfrm>
        </p:spPr>
        <p:txBody>
          <a:bodyPr/>
          <a:lstStyle/>
          <a:p>
            <a:pPr marL="3657600" lvl="8" indent="0" algn="r">
              <a:buNone/>
            </a:pPr>
            <a:endParaRPr lang="ar-SA" sz="3200" b="1" dirty="0" smtClean="0">
              <a:solidFill>
                <a:srgbClr val="C00000"/>
              </a:solidFill>
              <a:latin typeface="Al-Jazeera-Arabic-Bold" pitchFamily="2" charset="-78"/>
            </a:endParaRPr>
          </a:p>
          <a:p>
            <a:pPr marL="3657600" lvl="8" indent="0" algn="r">
              <a:buNone/>
            </a:pPr>
            <a:r>
              <a:rPr lang="ar-SA" sz="3200" b="1" dirty="0" smtClean="0">
                <a:solidFill>
                  <a:srgbClr val="C00000"/>
                </a:solidFill>
                <a:latin typeface="Al-Jazeera-Arabic-Bold" pitchFamily="2" charset="-78"/>
              </a:rPr>
              <a:t>مقارنة</a:t>
            </a:r>
          </a:p>
          <a:p>
            <a:pPr lvl="8" algn="r"/>
            <a:r>
              <a:rPr lang="ar-SA" sz="2800" b="1" dirty="0">
                <a:solidFill>
                  <a:srgbClr val="003366"/>
                </a:solidFill>
                <a:latin typeface="Al-Jazeera-Arabic-Bold" panose="01000500000000020006" pitchFamily="2" charset="-78"/>
              </a:rPr>
              <a:t>سجون اسرائيل الخاصة بالفلسطينيين مقابر والخاصة بالأسرى </a:t>
            </a:r>
            <a:r>
              <a:rPr lang="en-US" sz="2800" b="1" dirty="0" smtClean="0">
                <a:solidFill>
                  <a:srgbClr val="003366"/>
                </a:solidFill>
                <a:latin typeface="Al-Jazeera-Arabic-Bold" panose="01000500000000020006" pitchFamily="2" charset="-78"/>
              </a:rPr>
              <a:t> .</a:t>
            </a:r>
            <a:r>
              <a:rPr lang="ar-SA" sz="2800" b="1" dirty="0" smtClean="0">
                <a:solidFill>
                  <a:srgbClr val="003366"/>
                </a:solidFill>
                <a:latin typeface="Al-Jazeera-Arabic-Bold" panose="01000500000000020006" pitchFamily="2" charset="-78"/>
              </a:rPr>
              <a:t>الإسرائيليين فنادق</a:t>
            </a:r>
            <a:endParaRPr lang="en-US" sz="2800" b="1" dirty="0">
              <a:latin typeface="Al-Jazeera-Arabic-Bold" panose="01000500000000020006" pitchFamily="2" charset="-78"/>
            </a:endParaRPr>
          </a:p>
        </p:txBody>
      </p:sp>
    </p:spTree>
    <p:extLst>
      <p:ext uri="{BB962C8B-B14F-4D97-AF65-F5344CB8AC3E}">
        <p14:creationId xmlns:p14="http://schemas.microsoft.com/office/powerpoint/2010/main" val="3538509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r" rtl="1"/>
            <a:r>
              <a:rPr lang="ar-SA" sz="3200" b="1" dirty="0" smtClean="0">
                <a:solidFill>
                  <a:srgbClr val="C00000"/>
                </a:solidFill>
                <a:latin typeface="Al-Jazeera-Arabic-Bold" pitchFamily="2" charset="-78"/>
              </a:rPr>
              <a:t>رؤية </a:t>
            </a:r>
            <a:r>
              <a:rPr lang="ar-SA" sz="3200" b="1" dirty="0">
                <a:solidFill>
                  <a:srgbClr val="C00000"/>
                </a:solidFill>
                <a:latin typeface="Al-Jazeera-Arabic-Bold" pitchFamily="2" charset="-78"/>
              </a:rPr>
              <a:t>استراتيجية لتعزيز دعم قضايا الأسرى .</a:t>
            </a:r>
          </a:p>
          <a:p>
            <a:pPr algn="r" rtl="1"/>
            <a:r>
              <a:rPr lang="ar-SA" sz="3200" b="1" dirty="0" smtClean="0">
                <a:solidFill>
                  <a:srgbClr val="004370"/>
                </a:solidFill>
                <a:latin typeface="Al-Jazeera-Arabic-Bold" pitchFamily="2" charset="-78"/>
              </a:rPr>
              <a:t>1- </a:t>
            </a:r>
            <a:r>
              <a:rPr lang="ar-SA" sz="3200" b="1" dirty="0">
                <a:solidFill>
                  <a:srgbClr val="004370"/>
                </a:solidFill>
                <a:latin typeface="Al-Jazeera-Arabic-Bold" pitchFamily="2" charset="-78"/>
              </a:rPr>
              <a:t>الصعيد القانوني .</a:t>
            </a:r>
          </a:p>
          <a:p>
            <a:pPr algn="r" rtl="1"/>
            <a:endParaRPr lang="en-US" sz="3200" b="1" dirty="0">
              <a:solidFill>
                <a:srgbClr val="004370"/>
              </a:solidFill>
              <a:latin typeface="Al-Jazeera-Arabic-Bold" pitchFamily="2" charset="-78"/>
            </a:endParaRPr>
          </a:p>
          <a:p>
            <a:pPr algn="r" rtl="1"/>
            <a:r>
              <a:rPr lang="ar-SA" sz="3200" b="1" dirty="0">
                <a:solidFill>
                  <a:srgbClr val="004370"/>
                </a:solidFill>
                <a:latin typeface="Al-Jazeera-Arabic-Bold" pitchFamily="2" charset="-78"/>
              </a:rPr>
              <a:t>2- الإعلامي .</a:t>
            </a:r>
          </a:p>
          <a:p>
            <a:pPr marL="514350" indent="-514350" algn="r" rtl="1">
              <a:buAutoNum type="arabicPlain" startAt="2"/>
            </a:pPr>
            <a:endParaRPr lang="en-US" sz="3200" b="1" dirty="0">
              <a:solidFill>
                <a:srgbClr val="004370"/>
              </a:solidFill>
              <a:latin typeface="Al-Jazeera-Arabic-Bold" pitchFamily="2" charset="-78"/>
            </a:endParaRPr>
          </a:p>
          <a:p>
            <a:pPr algn="r" rtl="1"/>
            <a:r>
              <a:rPr lang="ar-SA" sz="3200" b="1" dirty="0">
                <a:solidFill>
                  <a:srgbClr val="004370"/>
                </a:solidFill>
                <a:latin typeface="Al-Jazeera-Arabic-Bold" pitchFamily="2" charset="-78"/>
              </a:rPr>
              <a:t>3- الجماهيري .</a:t>
            </a:r>
            <a:endParaRPr lang="en-US" sz="3200" b="1" dirty="0">
              <a:solidFill>
                <a:srgbClr val="004370"/>
              </a:solidFill>
              <a:latin typeface="Al-Jazeera-Arabic-Bold" pitchFamily="2" charset="-78"/>
            </a:endParaRPr>
          </a:p>
        </p:txBody>
      </p:sp>
    </p:spTree>
    <p:extLst>
      <p:ext uri="{BB962C8B-B14F-4D97-AF65-F5344CB8AC3E}">
        <p14:creationId xmlns:p14="http://schemas.microsoft.com/office/powerpoint/2010/main" val="2632620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306945" y="1039091"/>
            <a:ext cx="7435273" cy="5651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lvl="0" indent="0" algn="r" rtl="1" eaLnBrk="1" fontAlgn="auto" hangingPunct="1">
              <a:spcAft>
                <a:spcPts val="0"/>
              </a:spcAft>
              <a:buClrTx/>
              <a:buNone/>
              <a:defRPr/>
            </a:pPr>
            <a:endParaRPr lang="en-US" sz="3200" dirty="0" smtClean="0">
              <a:solidFill>
                <a:srgbClr val="00497A"/>
              </a:solidFill>
              <a:latin typeface="+mj-lt"/>
            </a:endParaRPr>
          </a:p>
          <a:p>
            <a:pPr algn="r" rtl="1"/>
            <a:r>
              <a:rPr lang="ar-SA" sz="3200" dirty="0">
                <a:solidFill>
                  <a:srgbClr val="C00000"/>
                </a:solidFill>
                <a:latin typeface="+mj-lt"/>
              </a:rPr>
              <a:t>اتفاقيات جنيف </a:t>
            </a:r>
            <a:r>
              <a:rPr lang="ar-SA" sz="3200" dirty="0" smtClean="0">
                <a:solidFill>
                  <a:srgbClr val="C00000"/>
                </a:solidFill>
                <a:latin typeface="+mj-lt"/>
              </a:rPr>
              <a:t>:</a:t>
            </a:r>
          </a:p>
          <a:p>
            <a:pPr algn="r" rtl="1"/>
            <a:endParaRPr lang="en-US" sz="3200" dirty="0">
              <a:solidFill>
                <a:srgbClr val="00497A"/>
              </a:solidFill>
              <a:latin typeface="+mj-lt"/>
            </a:endParaRPr>
          </a:p>
          <a:p>
            <a:pPr algn="r" rtl="1"/>
            <a:r>
              <a:rPr lang="ar-SA" sz="3200" dirty="0">
                <a:solidFill>
                  <a:srgbClr val="00497A"/>
                </a:solidFill>
                <a:latin typeface="+mj-lt"/>
              </a:rPr>
              <a:t>تعرف على أنها مجموعة من القوانين الدولية، التي تعرف أيضاً بالقانون الإنساني للنزاعات المسلحة، الذي يهدف إلى توفير الحماية الممكنة والضمانات الدولية للمدنيين خلال النزاعات المسلحة، وتشمل اتفاقية جنيف سلسة من المعاهدات التي تتعلق بطريقة معاملة المدنيين وأسرى الحرب وغير ذلك .</a:t>
            </a:r>
            <a:endParaRPr lang="en-US" sz="3200" dirty="0">
              <a:solidFill>
                <a:srgbClr val="00497A"/>
              </a:solidFill>
              <a:latin typeface="+mj-lt"/>
            </a:endParaRPr>
          </a:p>
          <a:p>
            <a:pPr algn="r" rtl="1" eaLnBrk="1" fontAlgn="auto" hangingPunct="1">
              <a:spcAft>
                <a:spcPts val="0"/>
              </a:spcAft>
              <a:defRPr/>
            </a:pPr>
            <a:r>
              <a:rPr lang="ar-SA" sz="3200" dirty="0" smtClean="0">
                <a:solidFill>
                  <a:srgbClr val="00497A"/>
                </a:solidFill>
                <a:latin typeface="+mj-lt"/>
              </a:rPr>
              <a:t>  </a:t>
            </a:r>
            <a:endParaRPr lang="ar-SA" sz="3200" dirty="0">
              <a:solidFill>
                <a:srgbClr val="00497A"/>
              </a:solidFill>
              <a:latin typeface="+mj-lt"/>
            </a:endParaRPr>
          </a:p>
          <a:p>
            <a:pPr marL="0" lvl="0" indent="0" algn="r" rtl="1" eaLnBrk="1" fontAlgn="auto" hangingPunct="1">
              <a:spcAft>
                <a:spcPts val="0"/>
              </a:spcAft>
              <a:buClrTx/>
              <a:buNone/>
              <a:defRPr/>
            </a:pPr>
            <a:endParaRPr lang="ar-SA" sz="3200" dirty="0" smtClean="0">
              <a:solidFill>
                <a:srgbClr val="00497A"/>
              </a:solidFill>
              <a:latin typeface="+mj-lt"/>
            </a:endParaRPr>
          </a:p>
          <a:p>
            <a:pPr marL="0" lvl="0" indent="0" algn="r" rtl="1" eaLnBrk="1" fontAlgn="auto" hangingPunct="1">
              <a:spcAft>
                <a:spcPts val="0"/>
              </a:spcAft>
              <a:buClrTx/>
              <a:buNone/>
              <a:defRPr/>
            </a:pPr>
            <a:r>
              <a:rPr lang="ar-SA" sz="3200" dirty="0" smtClean="0">
                <a:solidFill>
                  <a:srgbClr val="00497A"/>
                </a:solidFill>
                <a:latin typeface="+mj-lt"/>
              </a:rPr>
              <a:t> </a:t>
            </a:r>
          </a:p>
          <a:p>
            <a:pPr marL="0" lvl="0" indent="0" algn="r" rtl="1" eaLnBrk="1" fontAlgn="auto" hangingPunct="1">
              <a:spcAft>
                <a:spcPts val="0"/>
              </a:spcAft>
              <a:buClrTx/>
              <a:buNone/>
              <a:defRPr/>
            </a:pPr>
            <a:endParaRPr lang="en-US" sz="3200" dirty="0" smtClean="0">
              <a:solidFill>
                <a:srgbClr val="00497A"/>
              </a:solidFill>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265382" y="381000"/>
            <a:ext cx="7518400" cy="5651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endParaRPr kumimoji="0" lang="en-US" altLang="en-US" sz="2800" b="0" i="0" u="none" strike="noStrike" kern="1200" cap="none" spc="0" normalizeH="0" baseline="0" noProof="0" dirty="0" smtClean="0">
              <a:ln>
                <a:noFill/>
              </a:ln>
              <a:solidFill>
                <a:schemeClr val="accent2">
                  <a:lumMod val="75000"/>
                </a:schemeClr>
              </a:solidFill>
              <a:effectLst/>
              <a:uLnTx/>
              <a:uFillTx/>
              <a:latin typeface="+mn-lt"/>
              <a:ea typeface="+mn-ea"/>
              <a:cs typeface="+mn-cs"/>
            </a:endParaRPr>
          </a:p>
        </p:txBody>
      </p:sp>
      <p:sp>
        <p:nvSpPr>
          <p:cNvPr id="2" name="مستطيل 1"/>
          <p:cNvSpPr/>
          <p:nvPr/>
        </p:nvSpPr>
        <p:spPr>
          <a:xfrm>
            <a:off x="2285999" y="249382"/>
            <a:ext cx="6386945" cy="5016758"/>
          </a:xfrm>
          <a:prstGeom prst="rect">
            <a:avLst/>
          </a:prstGeom>
        </p:spPr>
        <p:txBody>
          <a:bodyPr wrap="square">
            <a:spAutoFit/>
          </a:bodyPr>
          <a:lstStyle/>
          <a:p>
            <a:pPr marL="0" lvl="0" indent="0" algn="r" rtl="1" eaLnBrk="1" fontAlgn="auto" hangingPunct="1">
              <a:spcAft>
                <a:spcPts val="0"/>
              </a:spcAft>
              <a:buClrTx/>
              <a:buNone/>
              <a:defRPr/>
            </a:pPr>
            <a:endParaRPr lang="ar-SA" sz="3200" dirty="0">
              <a:solidFill>
                <a:srgbClr val="003366"/>
              </a:solidFill>
              <a:latin typeface="Al-Jazeera-Arabic-Bold" panose="01000500000000020006" pitchFamily="2" charset="-78"/>
            </a:endParaRPr>
          </a:p>
          <a:p>
            <a:pPr marL="0" lvl="0" indent="0" algn="r" rtl="1" eaLnBrk="1" fontAlgn="auto" hangingPunct="1">
              <a:spcAft>
                <a:spcPts val="0"/>
              </a:spcAft>
              <a:buClrTx/>
              <a:buNone/>
              <a:defRPr/>
            </a:pPr>
            <a:endParaRPr lang="ar-SA" sz="3200" dirty="0">
              <a:solidFill>
                <a:srgbClr val="003366"/>
              </a:solidFill>
              <a:latin typeface="Al-Jazeera-Arabic-Bold" panose="01000500000000020006" pitchFamily="2" charset="-78"/>
            </a:endParaRPr>
          </a:p>
          <a:p>
            <a:pPr algn="r" rtl="1"/>
            <a:r>
              <a:rPr lang="ar-SA" sz="3200" dirty="0">
                <a:solidFill>
                  <a:srgbClr val="C00000"/>
                </a:solidFill>
                <a:latin typeface="Al-Jazeera-Arabic-Bold" pitchFamily="2" charset="-78"/>
              </a:rPr>
              <a:t>اتفاقيات جنيف  صدرت في عام 1949م، وقد ضمت أربع اتفاقيات وهي </a:t>
            </a:r>
            <a:r>
              <a:rPr lang="ar-SA" sz="3200" dirty="0" smtClean="0">
                <a:solidFill>
                  <a:srgbClr val="C00000"/>
                </a:solidFill>
                <a:latin typeface="Al-Jazeera-Arabic-Bold" pitchFamily="2" charset="-78"/>
              </a:rPr>
              <a:t>:</a:t>
            </a:r>
          </a:p>
          <a:p>
            <a:pPr algn="r" rtl="1"/>
            <a:endParaRPr lang="ar-SA" sz="3200" dirty="0" smtClean="0">
              <a:solidFill>
                <a:srgbClr val="C00000"/>
              </a:solidFill>
              <a:latin typeface="Al-Jazeera-Arabic-Bold" pitchFamily="2" charset="-78"/>
            </a:endParaRPr>
          </a:p>
          <a:p>
            <a:pPr algn="r" rtl="1"/>
            <a:r>
              <a:rPr lang="ar-SA" sz="3200" dirty="0">
                <a:solidFill>
                  <a:srgbClr val="C00000"/>
                </a:solidFill>
                <a:latin typeface="Al-Jazeera-Arabic-Bold" pitchFamily="2" charset="-78"/>
              </a:rPr>
              <a:t>اتفاقية جنيف الأولى : </a:t>
            </a:r>
            <a:r>
              <a:rPr lang="ar-SA" sz="3200" dirty="0">
                <a:solidFill>
                  <a:srgbClr val="003366"/>
                </a:solidFill>
                <a:latin typeface="Al-Jazeera-Arabic-Bold" pitchFamily="2" charset="-78"/>
              </a:rPr>
              <a:t>تتعلق اتفاقية جنيف الأولى بحماية الجنود الجرحى والمرضى على الأرض أثناء </a:t>
            </a:r>
            <a:r>
              <a:rPr lang="ar-SA" sz="3200" dirty="0" smtClean="0">
                <a:solidFill>
                  <a:srgbClr val="003366"/>
                </a:solidFill>
                <a:latin typeface="Al-Jazeera-Arabic-Bold" pitchFamily="2" charset="-78"/>
              </a:rPr>
              <a:t>الحرب .</a:t>
            </a:r>
          </a:p>
          <a:p>
            <a:pPr algn="r" rtl="1"/>
            <a:endParaRPr lang="en-US" sz="3200" dirty="0">
              <a:solidFill>
                <a:srgbClr val="003366"/>
              </a:solidFill>
              <a:latin typeface="Al-Jazeera-Arabic-Bold" pitchFamily="2" charset="-78"/>
            </a:endParaRPr>
          </a:p>
          <a:p>
            <a:pPr algn="r" rtl="1"/>
            <a:endParaRPr lang="en-US" sz="3200" dirty="0">
              <a:solidFill>
                <a:srgbClr val="003366"/>
              </a:solidFill>
              <a:latin typeface="Al-Jazeera-Arabic-Bold"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029855" y="1206500"/>
            <a:ext cx="7518400" cy="5651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r>
              <a:rPr lang="ar-SA" sz="3200" dirty="0">
                <a:solidFill>
                  <a:srgbClr val="C00000"/>
                </a:solidFill>
                <a:latin typeface="Al-Jazeera-Arabic-Bold" pitchFamily="2" charset="-78"/>
              </a:rPr>
              <a:t>اتفاقية جنيف الثانية : </a:t>
            </a:r>
            <a:endParaRPr lang="ar-SA" sz="3200" dirty="0" smtClean="0">
              <a:solidFill>
                <a:srgbClr val="C00000"/>
              </a:solidFill>
              <a:latin typeface="Al-Jazeera-Arabic-Bold" pitchFamily="2" charset="-78"/>
            </a:endParaRPr>
          </a:p>
          <a:p>
            <a:pPr algn="r" rtl="1"/>
            <a:endParaRPr lang="ar-SA" sz="3200" dirty="0">
              <a:solidFill>
                <a:srgbClr val="C00000"/>
              </a:solidFill>
              <a:latin typeface="Al-Jazeera-Arabic-Bold" pitchFamily="2" charset="-78"/>
            </a:endParaRPr>
          </a:p>
          <a:p>
            <a:pPr algn="r" rtl="1"/>
            <a:r>
              <a:rPr lang="ar-SA" sz="3200" dirty="0" smtClean="0">
                <a:solidFill>
                  <a:srgbClr val="003366"/>
                </a:solidFill>
                <a:latin typeface="Al-Jazeera-Arabic-Bold" pitchFamily="2" charset="-78"/>
              </a:rPr>
              <a:t>تتعلق </a:t>
            </a:r>
            <a:r>
              <a:rPr lang="ar-SA" sz="3200" dirty="0">
                <a:solidFill>
                  <a:srgbClr val="003366"/>
                </a:solidFill>
                <a:latin typeface="Al-Jazeera-Arabic-Bold" pitchFamily="2" charset="-78"/>
              </a:rPr>
              <a:t>اتفاقية جنيف الثانية بحماية الأفراد العسكريين الجرحى والمرضى والغرقى في البحر أثناء الحرب </a:t>
            </a:r>
            <a:r>
              <a:rPr lang="ar-SA" sz="3200" dirty="0" smtClean="0">
                <a:solidFill>
                  <a:srgbClr val="003366"/>
                </a:solidFill>
                <a:latin typeface="Al-Jazeera-Arabic-Bold" pitchFamily="2" charset="-78"/>
              </a:rPr>
              <a:t>.</a:t>
            </a:r>
          </a:p>
          <a:p>
            <a:pPr algn="r" rtl="1"/>
            <a:endParaRPr lang="en-US" sz="3200" dirty="0">
              <a:solidFill>
                <a:srgbClr val="003366"/>
              </a:solidFill>
              <a:latin typeface="Al-Jazeera-Arabic-Bold"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780472" y="1503217"/>
            <a:ext cx="7518400" cy="5651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r>
              <a:rPr lang="ar-SA" sz="3200" dirty="0">
                <a:solidFill>
                  <a:srgbClr val="C00000"/>
                </a:solidFill>
                <a:latin typeface="Al-Jazeera-Arabic-Bold" pitchFamily="2" charset="-78"/>
              </a:rPr>
              <a:t>اتفاقية جنيف الثالثة : </a:t>
            </a:r>
            <a:endParaRPr lang="ar-SA" sz="3200" dirty="0" smtClean="0">
              <a:solidFill>
                <a:srgbClr val="C00000"/>
              </a:solidFill>
              <a:latin typeface="Al-Jazeera-Arabic-Bold" pitchFamily="2" charset="-78"/>
            </a:endParaRPr>
          </a:p>
          <a:p>
            <a:pPr algn="r" rtl="1"/>
            <a:r>
              <a:rPr lang="ar-SA" sz="3200" dirty="0" smtClean="0">
                <a:solidFill>
                  <a:srgbClr val="003366"/>
                </a:solidFill>
                <a:latin typeface="Al-Jazeera-Arabic-Bold" pitchFamily="2" charset="-78"/>
              </a:rPr>
              <a:t>وهي </a:t>
            </a:r>
            <a:r>
              <a:rPr lang="ar-SA" sz="3200" dirty="0">
                <a:solidFill>
                  <a:srgbClr val="003366"/>
                </a:solidFill>
                <a:latin typeface="Al-Jazeera-Arabic-Bold" pitchFamily="2" charset="-78"/>
              </a:rPr>
              <a:t>الاتفاقية التي تتعلق بأسرى الحرب، وتشمل جميع فئات الأسرى بشكل أدق، وخاصة ما يتعلق،  بمواردهم المالية، والإغاثة التي يتلقونها، والإجراءات القضائية المتخذة ضدهم، كما تنص الاتفاقية على مبدأ الإفراج عن أسرى الحرب، وإعادتهم إلى أوطانهم دون تأخير بعد انتهاء النزاع وغير ذلك من قضايا </a:t>
            </a:r>
            <a:r>
              <a:rPr lang="ar-SA" sz="3200" dirty="0" smtClean="0">
                <a:solidFill>
                  <a:srgbClr val="003366"/>
                </a:solidFill>
                <a:latin typeface="Al-Jazeera-Arabic-Bold" pitchFamily="2" charset="-78"/>
              </a:rPr>
              <a:t>.</a:t>
            </a:r>
            <a:endParaRPr lang="ar-SA" sz="3200" dirty="0" smtClean="0">
              <a:solidFill>
                <a:schemeClr val="accent2">
                  <a:lumMod val="75000"/>
                </a:schemeClr>
              </a:solidFill>
              <a:latin typeface="Al-Jazeera-Arabic-Bold" panose="01000500000000020006"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901700" y="1384300"/>
            <a:ext cx="7835900" cy="4597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endParaRPr lang="en-US" sz="3200" dirty="0">
              <a:solidFill>
                <a:srgbClr val="003366"/>
              </a:solidFill>
              <a:latin typeface="Al-Jazeera-Arabic-Bold" pitchFamily="2" charset="-78"/>
            </a:endParaRPr>
          </a:p>
          <a:p>
            <a:pPr algn="r"/>
            <a:r>
              <a:rPr lang="ar-SA" sz="3200" dirty="0">
                <a:solidFill>
                  <a:srgbClr val="C00000"/>
                </a:solidFill>
                <a:latin typeface="Al-Jazeera-Arabic-Bold" pitchFamily="2" charset="-78"/>
              </a:rPr>
              <a:t>اتفاقية جنيف الرابعة : </a:t>
            </a:r>
            <a:endParaRPr lang="ar-SA" sz="3200" dirty="0" smtClean="0">
              <a:solidFill>
                <a:srgbClr val="C00000"/>
              </a:solidFill>
              <a:latin typeface="Al-Jazeera-Arabic-Bold" pitchFamily="2" charset="-78"/>
            </a:endParaRPr>
          </a:p>
          <a:p>
            <a:pPr algn="r"/>
            <a:r>
              <a:rPr lang="ar-SA" sz="3200" dirty="0" smtClean="0">
                <a:solidFill>
                  <a:srgbClr val="003366"/>
                </a:solidFill>
                <a:latin typeface="Al-Jazeera-Arabic-Bold" pitchFamily="2" charset="-78"/>
              </a:rPr>
              <a:t>وهي </a:t>
            </a:r>
            <a:r>
              <a:rPr lang="ar-SA" sz="3200" dirty="0">
                <a:solidFill>
                  <a:srgbClr val="003366"/>
                </a:solidFill>
                <a:latin typeface="Al-Jazeera-Arabic-Bold" pitchFamily="2" charset="-78"/>
              </a:rPr>
              <a:t>الاتفاقية المتعلقة بتوفير الحماية للمدنيين في الأراضي المحتلة من قبل العدو، وتتعلق بطرق حماية المدنيين وتعرضهم للتمييز والتعذيب، وتقدم نظاماً خاصاً لمعالجة المعتقلين المدنيين.</a:t>
            </a:r>
            <a:r>
              <a:rPr lang="en-US" sz="3200" dirty="0">
                <a:solidFill>
                  <a:srgbClr val="003366"/>
                </a:solidFill>
                <a:latin typeface="Al-Jazeera-Arabic-Bold" pitchFamily="2" charset="-78"/>
              </a:rPr>
              <a:t> </a:t>
            </a:r>
            <a:br>
              <a:rPr lang="en-US" sz="3200" dirty="0">
                <a:solidFill>
                  <a:srgbClr val="003366"/>
                </a:solidFill>
                <a:latin typeface="Al-Jazeera-Arabic-Bold" pitchFamily="2" charset="-78"/>
              </a:rPr>
            </a:br>
            <a:endParaRPr lang="ar-SA" sz="3200" dirty="0">
              <a:solidFill>
                <a:srgbClr val="C00000"/>
              </a:solidFill>
              <a:latin typeface="Al-Jazeera-Arabic-Bold" panose="01000500000000020006" pitchFamily="2" charset="-78"/>
            </a:endParaRPr>
          </a:p>
          <a:p>
            <a:pPr algn="r" rtl="1" eaLnBrk="1" fontAlgn="auto" hangingPunct="1">
              <a:spcAft>
                <a:spcPts val="0"/>
              </a:spcAft>
              <a:defRPr/>
            </a:pPr>
            <a:endParaRPr lang="ar-SA" sz="3200" dirty="0">
              <a:solidFill>
                <a:schemeClr val="accent2">
                  <a:lumMod val="75000"/>
                </a:schemeClr>
              </a:solidFill>
              <a:latin typeface="Al-Jazeera-Arabic-Bold" panose="01000500000000020006" pitchFamily="2" charset="-78"/>
            </a:endParaRPr>
          </a:p>
          <a:p>
            <a:pPr algn="r" rtl="1" eaLnBrk="1" fontAlgn="auto" hangingPunct="1">
              <a:spcAft>
                <a:spcPts val="0"/>
              </a:spcAft>
              <a:defRPr/>
            </a:pPr>
            <a:endParaRPr lang="ar-SA" sz="3200" dirty="0">
              <a:solidFill>
                <a:schemeClr val="accent2">
                  <a:lumMod val="75000"/>
                </a:schemeClr>
              </a:solidFill>
              <a:latin typeface="Al-Jazeera-Arabic-Bold" panose="01000500000000020006" pitchFamily="2" charset="-78"/>
            </a:endParaRPr>
          </a:p>
          <a:p>
            <a:pPr marL="457200" indent="-457200" algn="r" rtl="1" eaLnBrk="1" fontAlgn="auto" hangingPunct="1">
              <a:spcAft>
                <a:spcPts val="0"/>
              </a:spcAft>
              <a:buFontTx/>
              <a:buChar char="-"/>
              <a:defRPr/>
            </a:pPr>
            <a:endParaRPr lang="ar-SA" sz="3200" dirty="0">
              <a:solidFill>
                <a:schemeClr val="accent2">
                  <a:lumMod val="75000"/>
                </a:schemeClr>
              </a:solidFill>
              <a:latin typeface="Al-Jazeera-Arabic-Bold" panose="01000500000000020006"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016000" y="1295400"/>
            <a:ext cx="7518400" cy="5651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endParaRPr lang="ar-SA" sz="3200" dirty="0" smtClean="0">
              <a:solidFill>
                <a:srgbClr val="004370"/>
              </a:solidFill>
              <a:latin typeface="Al-Jazeera-Arabic-Bold" pitchFamily="2" charset="-78"/>
            </a:endParaRPr>
          </a:p>
          <a:p>
            <a:pPr algn="r" rtl="1"/>
            <a:r>
              <a:rPr lang="ar-SA" sz="3200" dirty="0" smtClean="0">
                <a:solidFill>
                  <a:srgbClr val="C00000"/>
                </a:solidFill>
                <a:latin typeface="Al-Jazeera-Arabic-Bold" pitchFamily="2" charset="-78"/>
              </a:rPr>
              <a:t>المكانة </a:t>
            </a:r>
            <a:r>
              <a:rPr lang="ar-SA" sz="3200" dirty="0">
                <a:solidFill>
                  <a:srgbClr val="C00000"/>
                </a:solidFill>
                <a:latin typeface="Al-Jazeera-Arabic-Bold" pitchFamily="2" charset="-78"/>
              </a:rPr>
              <a:t>القانونية للأسرى الفلسطينيين:</a:t>
            </a:r>
            <a:endParaRPr lang="en-US" sz="3200" dirty="0">
              <a:solidFill>
                <a:srgbClr val="C00000"/>
              </a:solidFill>
              <a:latin typeface="Al-Jazeera-Arabic-Bold" pitchFamily="2" charset="-78"/>
            </a:endParaRPr>
          </a:p>
          <a:p>
            <a:pPr algn="r" rtl="1" eaLnBrk="1" fontAlgn="auto" hangingPunct="1">
              <a:spcAft>
                <a:spcPts val="0"/>
              </a:spcAft>
              <a:defRPr/>
            </a:pPr>
            <a:endParaRPr lang="ar-SA" sz="3200" dirty="0">
              <a:solidFill>
                <a:srgbClr val="004370"/>
              </a:solidFill>
              <a:latin typeface="Al-Jazeera-Arabic-Bold" panose="01000500000000020006" pitchFamily="2" charset="-78"/>
            </a:endParaRPr>
          </a:p>
          <a:p>
            <a:pPr algn="r" rtl="1" eaLnBrk="1" fontAlgn="auto" hangingPunct="1">
              <a:spcAft>
                <a:spcPts val="0"/>
              </a:spcAft>
              <a:defRPr/>
            </a:pPr>
            <a:endParaRPr lang="ar-SA" sz="3200" dirty="0" smtClean="0">
              <a:solidFill>
                <a:srgbClr val="004370"/>
              </a:solidFill>
              <a:latin typeface="Al-Jazeera-Arabic-Bold" panose="01000500000000020006" pitchFamily="2" charset="-78"/>
            </a:endParaRPr>
          </a:p>
          <a:p>
            <a:pPr algn="r" rtl="1" eaLnBrk="1" fontAlgn="auto" hangingPunct="1">
              <a:spcAft>
                <a:spcPts val="0"/>
              </a:spcAft>
              <a:defRPr/>
            </a:pPr>
            <a:r>
              <a:rPr lang="en-US" sz="3200" dirty="0">
                <a:solidFill>
                  <a:srgbClr val="004370"/>
                </a:solidFill>
                <a:latin typeface="Al-Jazeera-Arabic-Bold" pitchFamily="2" charset="-78"/>
              </a:rPr>
              <a:t> </a:t>
            </a:r>
            <a:r>
              <a:rPr lang="ar-SA" sz="3200" dirty="0">
                <a:solidFill>
                  <a:srgbClr val="004370"/>
                </a:solidFill>
                <a:latin typeface="Al-Jazeera-Arabic-Bold" pitchFamily="2" charset="-78"/>
              </a:rPr>
              <a:t>تتعامل اسرائيل</a:t>
            </a:r>
            <a:r>
              <a:rPr lang="en-US" sz="3200" dirty="0" smtClean="0">
                <a:solidFill>
                  <a:srgbClr val="004370"/>
                </a:solidFill>
                <a:latin typeface="Al-Jazeera-Arabic-Bold" pitchFamily="2" charset="-78"/>
              </a:rPr>
              <a:t> </a:t>
            </a:r>
            <a:r>
              <a:rPr lang="ar-SA" sz="3200" dirty="0" smtClean="0">
                <a:solidFill>
                  <a:srgbClr val="004370"/>
                </a:solidFill>
                <a:latin typeface="Al-Jazeera-Arabic-Bold" pitchFamily="2" charset="-78"/>
              </a:rPr>
              <a:t>مع </a:t>
            </a:r>
            <a:r>
              <a:rPr lang="ar-SA" sz="3200" dirty="0">
                <a:solidFill>
                  <a:srgbClr val="004370"/>
                </a:solidFill>
                <a:latin typeface="Al-Jazeera-Arabic-Bold" pitchFamily="2" charset="-78"/>
              </a:rPr>
              <a:t>الأسرى ( كسجناء – ارهابيين وقتلة  ) – اتفاقية أوسلو أكدت على المصطلح ، مخالفة لقرارات الجمعية العامة للأمم المتحدة </a:t>
            </a:r>
            <a:r>
              <a:rPr lang="ar-SA" sz="3200" dirty="0" err="1">
                <a:solidFill>
                  <a:srgbClr val="004370"/>
                </a:solidFill>
                <a:latin typeface="Al-Jazeera-Arabic-Bold" pitchFamily="2" charset="-78"/>
              </a:rPr>
              <a:t>التى</a:t>
            </a:r>
            <a:r>
              <a:rPr lang="ar-SA" sz="3200" dirty="0">
                <a:solidFill>
                  <a:srgbClr val="004370"/>
                </a:solidFill>
                <a:latin typeface="Al-Jazeera-Arabic-Bold" pitchFamily="2" charset="-78"/>
              </a:rPr>
              <a:t> تؤكد على حق الشعوب في تقرير مصيرها وأن تعمل الدول على احترام وتأمين ممارسة هذا الحق</a:t>
            </a:r>
            <a:r>
              <a:rPr lang="en-US" sz="3200" dirty="0">
                <a:solidFill>
                  <a:srgbClr val="004370"/>
                </a:solidFill>
                <a:latin typeface="Al-Jazeera-Arabic-Bold" pitchFamily="2" charset="-78"/>
              </a:rPr>
              <a:t>.</a:t>
            </a:r>
            <a:endParaRPr lang="ar-SA" sz="3200" dirty="0">
              <a:solidFill>
                <a:srgbClr val="004370"/>
              </a:solidFill>
              <a:latin typeface="Al-Jazeera-Arabic-Bold" panose="01000500000000020006" pitchFamily="2" charset="-78"/>
            </a:endParaRPr>
          </a:p>
          <a:p>
            <a:pPr algn="r" rtl="1" eaLnBrk="1" fontAlgn="auto" hangingPunct="1">
              <a:spcAft>
                <a:spcPts val="0"/>
              </a:spcAft>
              <a:defRPr/>
            </a:pPr>
            <a:endParaRPr lang="ar-SA" sz="3200" dirty="0">
              <a:solidFill>
                <a:srgbClr val="004370"/>
              </a:solidFill>
              <a:latin typeface="Al-Jazeera-Arabic-Bold" panose="01000500000000020006" pitchFamily="2" charset="-78"/>
            </a:endParaRPr>
          </a:p>
        </p:txBody>
      </p:sp>
      <p:sp>
        <p:nvSpPr>
          <p:cNvPr id="2049" name="Rectangle 1"/>
          <p:cNvSpPr>
            <a:spLocks noChangeArrowheads="1"/>
          </p:cNvSpPr>
          <p:nvPr/>
        </p:nvSpPr>
        <p:spPr bwMode="auto">
          <a:xfrm>
            <a:off x="-120962" y="2482921"/>
            <a:ext cx="926496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lang="ar-EG" sz="2800" dirty="0" smtClean="0">
                <a:solidFill>
                  <a:schemeClr val="accent2">
                    <a:lumMod val="75000"/>
                  </a:schemeClr>
                </a:solidFill>
              </a:rPr>
              <a:t>  </a:t>
            </a:r>
            <a:endParaRPr lang="ar-SA" sz="2800" dirty="0" smtClean="0">
              <a:solidFill>
                <a:schemeClr val="accent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067955" y="1356591"/>
            <a:ext cx="7861300" cy="51181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r>
              <a:rPr lang="ar-SA" sz="3200" dirty="0">
                <a:solidFill>
                  <a:srgbClr val="C00000"/>
                </a:solidFill>
                <a:latin typeface="Al-Jazeera-Arabic-Bold" pitchFamily="2" charset="-78"/>
              </a:rPr>
              <a:t>اتفاقية مناهضة </a:t>
            </a:r>
            <a:r>
              <a:rPr lang="ar-SA" sz="3200" dirty="0" smtClean="0">
                <a:solidFill>
                  <a:srgbClr val="C00000"/>
                </a:solidFill>
                <a:latin typeface="Al-Jazeera-Arabic-Bold" pitchFamily="2" charset="-78"/>
              </a:rPr>
              <a:t>التعذيب :</a:t>
            </a:r>
          </a:p>
          <a:p>
            <a:pPr algn="r" rtl="1"/>
            <a:endParaRPr lang="en-US" sz="3200" dirty="0">
              <a:solidFill>
                <a:srgbClr val="00497A"/>
              </a:solidFill>
              <a:latin typeface="Al-Jazeera-Arabic-Bold" pitchFamily="2" charset="-78"/>
            </a:endParaRPr>
          </a:p>
          <a:p>
            <a:pPr algn="r" rtl="1"/>
            <a:r>
              <a:rPr lang="ar-SA" sz="3200" dirty="0">
                <a:solidFill>
                  <a:srgbClr val="00497A"/>
                </a:solidFill>
                <a:latin typeface="Al-Jazeera-Arabic-Bold" pitchFamily="2" charset="-78"/>
              </a:rPr>
              <a:t>اعتمدتها الجمعية العامة للأمم المتحدة في العام 1984م ، وتؤكد على تجريم وملاحقة </a:t>
            </a:r>
            <a:r>
              <a:rPr lang="ar-SA" sz="3200" dirty="0" err="1">
                <a:solidFill>
                  <a:srgbClr val="00497A"/>
                </a:solidFill>
                <a:latin typeface="Al-Jazeera-Arabic-Bold" pitchFamily="2" charset="-78"/>
              </a:rPr>
              <a:t>أى</a:t>
            </a:r>
            <a:r>
              <a:rPr lang="ar-SA" sz="3200" dirty="0">
                <a:solidFill>
                  <a:srgbClr val="00497A"/>
                </a:solidFill>
                <a:latin typeface="Al-Jazeera-Arabic-Bold" pitchFamily="2" charset="-78"/>
              </a:rPr>
              <a:t> جهة تمارس </a:t>
            </a:r>
            <a:r>
              <a:rPr lang="ar-SA" sz="3200" dirty="0" err="1">
                <a:solidFill>
                  <a:srgbClr val="00497A"/>
                </a:solidFill>
                <a:latin typeface="Al-Jazeera-Arabic-Bold" pitchFamily="2" charset="-78"/>
              </a:rPr>
              <a:t>أى</a:t>
            </a:r>
            <a:r>
              <a:rPr lang="ar-SA" sz="3200" dirty="0">
                <a:solidFill>
                  <a:srgbClr val="00497A"/>
                </a:solidFill>
                <a:latin typeface="Al-Jazeera-Arabic-Bold" pitchFamily="2" charset="-78"/>
              </a:rPr>
              <a:t> عمل ينتج عنه ألم أو عذاب شديد ،جسديا كان أم عقليا، يلحق عمدا نتيجة المعاملة أو العقوبة القاسية أو اللاإنسانية أو المهينة .</a:t>
            </a:r>
            <a:endParaRPr lang="en-US" sz="3200" dirty="0">
              <a:solidFill>
                <a:srgbClr val="00497A"/>
              </a:solidFill>
              <a:latin typeface="Al-Jazeera-Arabic-Bold"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901700" y="1384300"/>
            <a:ext cx="7835900" cy="4597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rtl="1"/>
            <a:r>
              <a:rPr lang="ar-SA" sz="2800" dirty="0" smtClean="0">
                <a:solidFill>
                  <a:srgbClr val="C00000"/>
                </a:solidFill>
                <a:latin typeface="Al-Jazeera-Arabic-Bold" pitchFamily="2" charset="-78"/>
              </a:rPr>
              <a:t>اتفاقيّة حقوق الطّفل :</a:t>
            </a:r>
            <a:endParaRPr lang="en-US" sz="2800" dirty="0" smtClean="0">
              <a:solidFill>
                <a:srgbClr val="C00000"/>
              </a:solidFill>
              <a:latin typeface="Al-Jazeera-Arabic-Bold" pitchFamily="2" charset="-78"/>
            </a:endParaRPr>
          </a:p>
          <a:p>
            <a:pPr lvl="0" algn="r" rtl="1"/>
            <a:r>
              <a:rPr lang="ar-SA" sz="2800" dirty="0" smtClean="0">
                <a:solidFill>
                  <a:srgbClr val="003366"/>
                </a:solidFill>
                <a:latin typeface="Al-Jazeera-Arabic-Bold" pitchFamily="2" charset="-78"/>
              </a:rPr>
              <a:t>هي اتفاقيّة دُوليّة أقرّتها الجمعيّة العامّة للأُمَم المتّحدة عام 1959م، وتنُصّ على حماية الأطفال وحقوقهم بشكلٍ غير قابلٍ للتّفاوض، وقد اعتمدت الجمعيّة هذه الاتّفاقيّة بالإجماع في العام 1989م ، ويعود تاريخ هذه الاتّفاقيّة إلى عام 1924م؛ عندما أعلنت عُصبة الأُمَم - أصبحت لاحقاً الأُمَم المُتّحدة.</a:t>
            </a:r>
            <a:endParaRPr lang="en-US" sz="2800" dirty="0" smtClean="0">
              <a:solidFill>
                <a:srgbClr val="003366"/>
              </a:solidFill>
              <a:latin typeface="Al-Jazeera-Arabic-Bold" pitchFamily="2" charset="-78"/>
            </a:endParaRPr>
          </a:p>
          <a:p>
            <a:pPr lvl="0" algn="r" rtl="1"/>
            <a:r>
              <a:rPr lang="ar-SA" sz="2800" dirty="0" smtClean="0">
                <a:solidFill>
                  <a:srgbClr val="003366"/>
                </a:solidFill>
                <a:latin typeface="Al-Jazeera-Arabic-Bold" pitchFamily="2" charset="-78"/>
              </a:rPr>
              <a:t>أهمّ حقوق الطّفل (  حقّ الحياة ، حقّ التّعليم ، حقّ الغذاء ، حقّ الصحّة ، الحقّ في المياه ، حقّ الهويّة ، حقّ الحريّة ، حقّ الحماية ) .</a:t>
            </a:r>
            <a:endParaRPr lang="en-US" sz="2800" dirty="0" smtClean="0">
              <a:solidFill>
                <a:srgbClr val="003366"/>
              </a:solidFill>
              <a:latin typeface="Al-Jazeera-Arabic-Bold" pitchFamily="2" charset="-78"/>
            </a:endParaRPr>
          </a:p>
          <a:p>
            <a:pPr marL="457200" indent="-457200" algn="r" rtl="1" eaLnBrk="1" fontAlgn="auto" hangingPunct="1">
              <a:spcAft>
                <a:spcPts val="0"/>
              </a:spcAft>
              <a:buFontTx/>
              <a:buChar char="-"/>
              <a:defRPr/>
            </a:pPr>
            <a:endParaRPr lang="ar-SA" sz="2800" dirty="0">
              <a:solidFill>
                <a:srgbClr val="003366"/>
              </a:solidFill>
              <a:latin typeface="Al-Jazeera-Arabic-Bold" pitchFamily="2"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2"/>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fr-FR" altLang="en-US" sz="1000" b="1"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bg2"/>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fr-FR" altLang="en-US" sz="1000" b="1"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183883"/>
        </a:dk1>
        <a:lt1>
          <a:srgbClr val="FFFFFF"/>
        </a:lt1>
        <a:dk2>
          <a:srgbClr val="000000"/>
        </a:dk2>
        <a:lt2>
          <a:srgbClr val="808080"/>
        </a:lt2>
        <a:accent1>
          <a:srgbClr val="BBE0E3"/>
        </a:accent1>
        <a:accent2>
          <a:srgbClr val="333399"/>
        </a:accent2>
        <a:accent3>
          <a:srgbClr val="FFFFFF"/>
        </a:accent3>
        <a:accent4>
          <a:srgbClr val="132E6F"/>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183883"/>
        </a:dk1>
        <a:lt1>
          <a:srgbClr val="FFFFFF"/>
        </a:lt1>
        <a:dk2>
          <a:srgbClr val="000000"/>
        </a:dk2>
        <a:lt2>
          <a:srgbClr val="808080"/>
        </a:lt2>
        <a:accent1>
          <a:srgbClr val="D4E3F7"/>
        </a:accent1>
        <a:accent2>
          <a:srgbClr val="333399"/>
        </a:accent2>
        <a:accent3>
          <a:srgbClr val="FFFFFF"/>
        </a:accent3>
        <a:accent4>
          <a:srgbClr val="132E6F"/>
        </a:accent4>
        <a:accent5>
          <a:srgbClr val="E6EFF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5">
        <a:dk1>
          <a:srgbClr val="183883"/>
        </a:dk1>
        <a:lt1>
          <a:srgbClr val="FFFFFF"/>
        </a:lt1>
        <a:dk2>
          <a:srgbClr val="183883"/>
        </a:dk2>
        <a:lt2>
          <a:srgbClr val="808080"/>
        </a:lt2>
        <a:accent1>
          <a:srgbClr val="D4E3F7"/>
        </a:accent1>
        <a:accent2>
          <a:srgbClr val="333399"/>
        </a:accent2>
        <a:accent3>
          <a:srgbClr val="FFFFFF"/>
        </a:accent3>
        <a:accent4>
          <a:srgbClr val="132E6F"/>
        </a:accent4>
        <a:accent5>
          <a:srgbClr val="E6EFF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6">
        <a:dk1>
          <a:srgbClr val="183883"/>
        </a:dk1>
        <a:lt1>
          <a:srgbClr val="FFFFFF"/>
        </a:lt1>
        <a:dk2>
          <a:srgbClr val="183883"/>
        </a:dk2>
        <a:lt2>
          <a:srgbClr val="808080"/>
        </a:lt2>
        <a:accent1>
          <a:srgbClr val="D4E3F7"/>
        </a:accent1>
        <a:accent2>
          <a:srgbClr val="0067AF"/>
        </a:accent2>
        <a:accent3>
          <a:srgbClr val="FFFFFF"/>
        </a:accent3>
        <a:accent4>
          <a:srgbClr val="132E6F"/>
        </a:accent4>
        <a:accent5>
          <a:srgbClr val="E6EFFA"/>
        </a:accent5>
        <a:accent6>
          <a:srgbClr val="005D9E"/>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643</Words>
  <Application>Microsoft Office PowerPoint</Application>
  <PresentationFormat>عرض على الشاشة (3:4)‏</PresentationFormat>
  <Paragraphs>93</Paragraphs>
  <Slides>18</Slides>
  <Notes>14</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18</vt:i4>
      </vt:variant>
    </vt:vector>
  </HeadingPairs>
  <TitlesOfParts>
    <vt:vector size="22" baseType="lpstr">
      <vt:lpstr>Al-Jazeera-Arabic-Bold</vt:lpstr>
      <vt:lpstr>Arial</vt:lpstr>
      <vt:lpstr>Verdana</vt:lpstr>
      <vt:lpstr>Default Design</vt:lpstr>
      <vt:lpstr>الدبلوم المكثف في القانون الدولي الإنساني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Presentation Magazine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2 Template</dc:title>
  <dc:creator>Presentation Magazine</dc:creator>
  <cp:lastModifiedBy>drrafat1@outlook.sa</cp:lastModifiedBy>
  <cp:revision>133</cp:revision>
  <dcterms:created xsi:type="dcterms:W3CDTF">2005-02-28T14:06:28Z</dcterms:created>
  <dcterms:modified xsi:type="dcterms:W3CDTF">2020-01-15T09:28:57Z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Presentation Helper</vt:lpwstr>
  </property>
</Properties>
</file>