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59" r:id="rId5"/>
    <p:sldId id="261" r:id="rId6"/>
    <p:sldId id="260" r:id="rId7"/>
    <p:sldId id="262" r:id="rId8"/>
    <p:sldId id="264" r:id="rId9"/>
    <p:sldId id="311" r:id="rId10"/>
    <p:sldId id="266" r:id="rId11"/>
    <p:sldId id="300" r:id="rId12"/>
    <p:sldId id="302" r:id="rId13"/>
    <p:sldId id="268" r:id="rId14"/>
    <p:sldId id="271" r:id="rId15"/>
    <p:sldId id="269" r:id="rId16"/>
    <p:sldId id="273" r:id="rId17"/>
    <p:sldId id="275" r:id="rId18"/>
    <p:sldId id="277" r:id="rId19"/>
    <p:sldId id="279" r:id="rId20"/>
    <p:sldId id="283" r:id="rId21"/>
    <p:sldId id="281" r:id="rId22"/>
    <p:sldId id="284" r:id="rId23"/>
    <p:sldId id="287" r:id="rId24"/>
    <p:sldId id="290" r:id="rId25"/>
    <p:sldId id="294" r:id="rId26"/>
    <p:sldId id="292" r:id="rId27"/>
    <p:sldId id="295" r:id="rId28"/>
    <p:sldId id="296" r:id="rId29"/>
    <p:sldId id="297" r:id="rId30"/>
    <p:sldId id="303" r:id="rId31"/>
    <p:sldId id="304" r:id="rId32"/>
    <p:sldId id="305" r:id="rId33"/>
    <p:sldId id="298" r:id="rId34"/>
    <p:sldId id="307" r:id="rId35"/>
    <p:sldId id="308" r:id="rId36"/>
    <p:sldId id="309" r:id="rId37"/>
    <p:sldId id="31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4660"/>
  </p:normalViewPr>
  <p:slideViewPr>
    <p:cSldViewPr snapToGrid="0">
      <p:cViewPr varScale="1">
        <p:scale>
          <a:sx n="50" d="100"/>
          <a:sy n="50" d="100"/>
        </p:scale>
        <p:origin x="62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35A11-BC50-4B9A-9874-715D67067A9F}" type="datetimeFigureOut">
              <a:rPr lang="en-US" smtClean="0"/>
              <a:t>12/16/2017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6B5D3-ABE6-4938-9368-67C9457F13D7}" type="slidenum">
              <a:rPr lang="en-US" smtClean="0"/>
              <a:t>‹#›</a:t>
            </a:fld>
            <a:endParaRPr lang="en-US"/>
          </a:p>
        </p:txBody>
      </p:sp>
    </p:spTree>
    <p:extLst>
      <p:ext uri="{BB962C8B-B14F-4D97-AF65-F5344CB8AC3E}">
        <p14:creationId xmlns:p14="http://schemas.microsoft.com/office/powerpoint/2010/main" val="414255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0E8B8-BA2D-4856-910C-72E4839678EC}" type="slidenum">
              <a:rPr lang="en-US" smtClean="0"/>
              <a:t>8</a:t>
            </a:fld>
            <a:endParaRPr lang="en-US"/>
          </a:p>
        </p:txBody>
      </p:sp>
    </p:spTree>
    <p:extLst>
      <p:ext uri="{BB962C8B-B14F-4D97-AF65-F5344CB8AC3E}">
        <p14:creationId xmlns:p14="http://schemas.microsoft.com/office/powerpoint/2010/main" val="2739096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DB77A3-2066-4FC3-AD75-3E5F42A154A2}" type="slidenum">
              <a:rPr lang="en-US" smtClean="0"/>
              <a:t>20</a:t>
            </a:fld>
            <a:endParaRPr lang="en-US"/>
          </a:p>
        </p:txBody>
      </p:sp>
    </p:spTree>
    <p:extLst>
      <p:ext uri="{BB962C8B-B14F-4D97-AF65-F5344CB8AC3E}">
        <p14:creationId xmlns:p14="http://schemas.microsoft.com/office/powerpoint/2010/main" val="3033945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670FCE-F55A-477A-BBC8-1BC568E03685}" type="slidenum">
              <a:rPr lang="en-US">
                <a:solidFill>
                  <a:prstClr val="black"/>
                </a:solidFill>
              </a:rPr>
              <a:pPr eaLnBrk="1" hangingPunct="1"/>
              <a:t>23</a:t>
            </a:fld>
            <a:endParaRPr lang="en-US">
              <a:solidFill>
                <a:prstClr val="black"/>
              </a:solidFill>
            </a:endParaRPr>
          </a:p>
        </p:txBody>
      </p:sp>
    </p:spTree>
    <p:extLst>
      <p:ext uri="{BB962C8B-B14F-4D97-AF65-F5344CB8AC3E}">
        <p14:creationId xmlns:p14="http://schemas.microsoft.com/office/powerpoint/2010/main" val="4254796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AB3DCF-5049-48E5-9781-E934CA3B53B3}" type="slidenum">
              <a:rPr lang="en-US" smtClean="0"/>
              <a:pPr eaLnBrk="1" hangingPunct="1"/>
              <a:t>24</a:t>
            </a:fld>
            <a:endParaRPr lang="en-US" smtClean="0"/>
          </a:p>
        </p:txBody>
      </p:sp>
    </p:spTree>
    <p:extLst>
      <p:ext uri="{BB962C8B-B14F-4D97-AF65-F5344CB8AC3E}">
        <p14:creationId xmlns:p14="http://schemas.microsoft.com/office/powerpoint/2010/main" val="3224932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C64A6E-0C4C-4297-A4D7-3C40E0ED99E3}" type="slidenum">
              <a:rPr lang="en-US" smtClean="0"/>
              <a:pPr eaLnBrk="1" hangingPunct="1"/>
              <a:t>25</a:t>
            </a:fld>
            <a:endParaRPr lang="en-US" smtClean="0"/>
          </a:p>
        </p:txBody>
      </p:sp>
    </p:spTree>
    <p:extLst>
      <p:ext uri="{BB962C8B-B14F-4D97-AF65-F5344CB8AC3E}">
        <p14:creationId xmlns:p14="http://schemas.microsoft.com/office/powerpoint/2010/main" val="94919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0E8B8-BA2D-4856-910C-72E4839678EC}" type="slidenum">
              <a:rPr lang="en-US" smtClean="0"/>
              <a:t>10</a:t>
            </a:fld>
            <a:endParaRPr lang="en-US"/>
          </a:p>
        </p:txBody>
      </p:sp>
    </p:spTree>
    <p:extLst>
      <p:ext uri="{BB962C8B-B14F-4D97-AF65-F5344CB8AC3E}">
        <p14:creationId xmlns:p14="http://schemas.microsoft.com/office/powerpoint/2010/main" val="293283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0E8B8-BA2D-4856-910C-72E4839678EC}" type="slidenum">
              <a:rPr lang="en-US" smtClean="0"/>
              <a:t>11</a:t>
            </a:fld>
            <a:endParaRPr lang="en-US"/>
          </a:p>
        </p:txBody>
      </p:sp>
    </p:spTree>
    <p:extLst>
      <p:ext uri="{BB962C8B-B14F-4D97-AF65-F5344CB8AC3E}">
        <p14:creationId xmlns:p14="http://schemas.microsoft.com/office/powerpoint/2010/main" val="65590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73465E-C35E-4734-8CEA-C6E82EEC10AD}" type="slidenum">
              <a:rPr lang="en-US" smtClean="0"/>
              <a:t>12</a:t>
            </a:fld>
            <a:endParaRPr lang="en-US"/>
          </a:p>
        </p:txBody>
      </p:sp>
    </p:spTree>
    <p:extLst>
      <p:ext uri="{BB962C8B-B14F-4D97-AF65-F5344CB8AC3E}">
        <p14:creationId xmlns:p14="http://schemas.microsoft.com/office/powerpoint/2010/main" val="143282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0E8B8-BA2D-4856-910C-72E4839678EC}" type="slidenum">
              <a:rPr lang="en-US" smtClean="0"/>
              <a:t>13</a:t>
            </a:fld>
            <a:endParaRPr lang="en-US"/>
          </a:p>
        </p:txBody>
      </p:sp>
    </p:spTree>
    <p:extLst>
      <p:ext uri="{BB962C8B-B14F-4D97-AF65-F5344CB8AC3E}">
        <p14:creationId xmlns:p14="http://schemas.microsoft.com/office/powerpoint/2010/main" val="1662472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0E8B8-BA2D-4856-910C-72E4839678EC}" type="slidenum">
              <a:rPr lang="en-US" smtClean="0"/>
              <a:t>14</a:t>
            </a:fld>
            <a:endParaRPr lang="en-US"/>
          </a:p>
        </p:txBody>
      </p:sp>
    </p:spTree>
    <p:extLst>
      <p:ext uri="{BB962C8B-B14F-4D97-AF65-F5344CB8AC3E}">
        <p14:creationId xmlns:p14="http://schemas.microsoft.com/office/powerpoint/2010/main" val="2035315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0E8B8-BA2D-4856-910C-72E4839678EC}" type="slidenum">
              <a:rPr lang="en-US" smtClean="0"/>
              <a:t>16</a:t>
            </a:fld>
            <a:endParaRPr lang="en-US"/>
          </a:p>
        </p:txBody>
      </p:sp>
    </p:spTree>
    <p:extLst>
      <p:ext uri="{BB962C8B-B14F-4D97-AF65-F5344CB8AC3E}">
        <p14:creationId xmlns:p14="http://schemas.microsoft.com/office/powerpoint/2010/main" val="3697387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10E8B8-BA2D-4856-910C-72E4839678EC}" type="slidenum">
              <a:rPr lang="en-US" smtClean="0"/>
              <a:t>17</a:t>
            </a:fld>
            <a:endParaRPr lang="en-US"/>
          </a:p>
        </p:txBody>
      </p:sp>
    </p:spTree>
    <p:extLst>
      <p:ext uri="{BB962C8B-B14F-4D97-AF65-F5344CB8AC3E}">
        <p14:creationId xmlns:p14="http://schemas.microsoft.com/office/powerpoint/2010/main" val="145511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DB77A3-2066-4FC3-AD75-3E5F42A154A2}" type="slidenum">
              <a:rPr lang="en-US" smtClean="0"/>
              <a:t>19</a:t>
            </a:fld>
            <a:endParaRPr lang="en-US"/>
          </a:p>
        </p:txBody>
      </p:sp>
    </p:spTree>
    <p:extLst>
      <p:ext uri="{BB962C8B-B14F-4D97-AF65-F5344CB8AC3E}">
        <p14:creationId xmlns:p14="http://schemas.microsoft.com/office/powerpoint/2010/main" val="42467406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C8676F8-A9C2-491C-8760-D7481DB3152E}" type="datetimeFigureOut">
              <a:rPr lang="en-US" smtClean="0"/>
              <a:t>12/16/2017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9AF9F75-DE91-4167-8593-CE5793FFA3D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5024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C8676F8-A9C2-491C-8760-D7481DB3152E}"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F9F75-DE91-4167-8593-CE5793FFA3DB}" type="slidenum">
              <a:rPr lang="en-US" smtClean="0"/>
              <a:t>‹#›</a:t>
            </a:fld>
            <a:endParaRPr lang="en-US"/>
          </a:p>
        </p:txBody>
      </p:sp>
    </p:spTree>
    <p:extLst>
      <p:ext uri="{BB962C8B-B14F-4D97-AF65-F5344CB8AC3E}">
        <p14:creationId xmlns:p14="http://schemas.microsoft.com/office/powerpoint/2010/main" val="70908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8676F8-A9C2-491C-8760-D7481DB3152E}"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9F75-DE91-4167-8593-CE5793FFA3D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4309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8676F8-A9C2-491C-8760-D7481DB3152E}"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9F75-DE91-4167-8593-CE5793FFA3D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2809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8676F8-A9C2-491C-8760-D7481DB3152E}"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9F75-DE91-4167-8593-CE5793FFA3DB}" type="slidenum">
              <a:rPr lang="en-US" smtClean="0"/>
              <a:t>‹#›</a:t>
            </a:fld>
            <a:endParaRPr lang="en-US"/>
          </a:p>
        </p:txBody>
      </p:sp>
    </p:spTree>
    <p:extLst>
      <p:ext uri="{BB962C8B-B14F-4D97-AF65-F5344CB8AC3E}">
        <p14:creationId xmlns:p14="http://schemas.microsoft.com/office/powerpoint/2010/main" val="2780474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8676F8-A9C2-491C-8760-D7481DB3152E}"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9F75-DE91-4167-8593-CE5793FFA3D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2974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8676F8-A9C2-491C-8760-D7481DB3152E}"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9F75-DE91-4167-8593-CE5793FFA3D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9517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8676F8-A9C2-491C-8760-D7481DB3152E}"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9F75-DE91-4167-8593-CE5793FFA3D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5165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8676F8-A9C2-491C-8760-D7481DB3152E}"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9F75-DE91-4167-8593-CE5793FFA3D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632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8676F8-A9C2-491C-8760-D7481DB3152E}"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9F75-DE91-4167-8593-CE5793FFA3DB}" type="slidenum">
              <a:rPr lang="en-US" smtClean="0"/>
              <a:t>‹#›</a:t>
            </a:fld>
            <a:endParaRPr lang="en-US"/>
          </a:p>
        </p:txBody>
      </p:sp>
    </p:spTree>
    <p:extLst>
      <p:ext uri="{BB962C8B-B14F-4D97-AF65-F5344CB8AC3E}">
        <p14:creationId xmlns:p14="http://schemas.microsoft.com/office/powerpoint/2010/main" val="194154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8676F8-A9C2-491C-8760-D7481DB3152E}"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AF9F75-DE91-4167-8593-CE5793FFA3D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17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8676F8-A9C2-491C-8760-D7481DB3152E}"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F9F75-DE91-4167-8593-CE5793FFA3DB}" type="slidenum">
              <a:rPr lang="en-US" smtClean="0"/>
              <a:t>‹#›</a:t>
            </a:fld>
            <a:endParaRPr lang="en-US"/>
          </a:p>
        </p:txBody>
      </p:sp>
    </p:spTree>
    <p:extLst>
      <p:ext uri="{BB962C8B-B14F-4D97-AF65-F5344CB8AC3E}">
        <p14:creationId xmlns:p14="http://schemas.microsoft.com/office/powerpoint/2010/main" val="2904854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8676F8-A9C2-491C-8760-D7481DB3152E}" type="datetimeFigureOut">
              <a:rPr lang="en-US" smtClean="0"/>
              <a:t>12/16/2017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AF9F75-DE91-4167-8593-CE5793FFA3D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583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8676F8-A9C2-491C-8760-D7481DB3152E}" type="datetimeFigureOut">
              <a:rPr lang="en-US" smtClean="0"/>
              <a:t>12/16/2017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AF9F75-DE91-4167-8593-CE5793FFA3D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734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676F8-A9C2-491C-8760-D7481DB3152E}" type="datetimeFigureOut">
              <a:rPr lang="en-US" smtClean="0"/>
              <a:t>12/16/2017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AF9F75-DE91-4167-8593-CE5793FFA3DB}" type="slidenum">
              <a:rPr lang="en-US" smtClean="0"/>
              <a:t>‹#›</a:t>
            </a:fld>
            <a:endParaRPr lang="en-US"/>
          </a:p>
        </p:txBody>
      </p:sp>
    </p:spTree>
    <p:extLst>
      <p:ext uri="{BB962C8B-B14F-4D97-AF65-F5344CB8AC3E}">
        <p14:creationId xmlns:p14="http://schemas.microsoft.com/office/powerpoint/2010/main" val="2298341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C8676F8-A9C2-491C-8760-D7481DB3152E}"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F9F75-DE91-4167-8593-CE5793FFA3D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088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C8676F8-A9C2-491C-8760-D7481DB3152E}"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AF9F75-DE91-4167-8593-CE5793FFA3DB}" type="slidenum">
              <a:rPr lang="en-US" smtClean="0"/>
              <a:t>‹#›</a:t>
            </a:fld>
            <a:endParaRPr lang="en-US"/>
          </a:p>
        </p:txBody>
      </p:sp>
    </p:spTree>
    <p:extLst>
      <p:ext uri="{BB962C8B-B14F-4D97-AF65-F5344CB8AC3E}">
        <p14:creationId xmlns:p14="http://schemas.microsoft.com/office/powerpoint/2010/main" val="163041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8676F8-A9C2-491C-8760-D7481DB3152E}" type="datetimeFigureOut">
              <a:rPr lang="en-US" smtClean="0"/>
              <a:t>12/16/2017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AF9F75-DE91-4167-8593-CE5793FFA3DB}" type="slidenum">
              <a:rPr lang="en-US" smtClean="0"/>
              <a:t>‹#›</a:t>
            </a:fld>
            <a:endParaRPr lang="en-US"/>
          </a:p>
        </p:txBody>
      </p:sp>
    </p:spTree>
    <p:extLst>
      <p:ext uri="{BB962C8B-B14F-4D97-AF65-F5344CB8AC3E}">
        <p14:creationId xmlns:p14="http://schemas.microsoft.com/office/powerpoint/2010/main" val="4042459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QA" dirty="0" smtClean="0"/>
              <a:t>فلسطين من الحروب الصليبية الى العهد العثماني</a:t>
            </a:r>
            <a:endParaRPr lang="en-US" dirty="0"/>
          </a:p>
        </p:txBody>
      </p:sp>
      <p:sp>
        <p:nvSpPr>
          <p:cNvPr id="3" name="Subtitle 2"/>
          <p:cNvSpPr>
            <a:spLocks noGrp="1"/>
          </p:cNvSpPr>
          <p:nvPr>
            <p:ph type="subTitle" idx="1"/>
          </p:nvPr>
        </p:nvSpPr>
        <p:spPr/>
        <p:txBody>
          <a:bodyPr/>
          <a:lstStyle/>
          <a:p>
            <a:r>
              <a:rPr lang="ar-QA" dirty="0" smtClean="0"/>
              <a:t>الدكتور ماهر يونس </a:t>
            </a:r>
            <a:r>
              <a:rPr lang="ar-QA" dirty="0" err="1" smtClean="0"/>
              <a:t>ابومنشار</a:t>
            </a:r>
            <a:endParaRPr lang="ar-QA" dirty="0" smtClean="0"/>
          </a:p>
          <a:p>
            <a:r>
              <a:rPr lang="ar-QA" dirty="0" smtClean="0"/>
              <a:t>05/12/2017</a:t>
            </a:r>
            <a:endParaRPr lang="en-US" dirty="0"/>
          </a:p>
        </p:txBody>
      </p:sp>
    </p:spTree>
    <p:extLst>
      <p:ext uri="{BB962C8B-B14F-4D97-AF65-F5344CB8AC3E}">
        <p14:creationId xmlns:p14="http://schemas.microsoft.com/office/powerpoint/2010/main" val="1065515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r" rtl="1"/>
            <a:r>
              <a:rPr lang="ar-SA" sz="1700" dirty="0" smtClean="0"/>
              <a:t>في يوم الجمعة 1099/07/15 وفي وقت الظهيرة، شق الصليبيون طريقهم الى داخل بيت المقدس، وهرب المدافعون خلال الازقة الضيقة وتبعهم الصليبيون.</a:t>
            </a:r>
          </a:p>
          <a:p>
            <a:pPr algn="r" rtl="1"/>
            <a:r>
              <a:rPr lang="ar-SA" sz="1700" dirty="0" smtClean="0">
                <a:solidFill>
                  <a:srgbClr val="C00000"/>
                </a:solidFill>
              </a:rPr>
              <a:t>ترتب على هذا الهجوم مذبحة فظيعة، حيث ذُبح كل سكان المدينة رجالاً ونساءً واطفالاً في الطرقات والازقة والبيوت وحيثما وجدوا</a:t>
            </a:r>
            <a:r>
              <a:rPr lang="ar-SA" sz="1700" dirty="0" smtClean="0"/>
              <a:t>.</a:t>
            </a:r>
          </a:p>
          <a:p>
            <a:pPr algn="r" rtl="1"/>
            <a:r>
              <a:rPr lang="ar-SA" sz="1700" dirty="0" smtClean="0"/>
              <a:t>التجأ قسم كبير من الناس الى ساحات المسجد الاقصى على أمل أن تحول قداسة ذلك المكان دون قتلهم كما كان يحصل في الماضي. </a:t>
            </a:r>
          </a:p>
          <a:p>
            <a:pPr algn="r" rtl="1"/>
            <a:r>
              <a:rPr lang="ar-SA" sz="1700" b="1" dirty="0" smtClean="0">
                <a:solidFill>
                  <a:srgbClr val="C00000"/>
                </a:solidFill>
              </a:rPr>
              <a:t>لكن الصليبين لم يراعوا حرمة للنفس ولا للمكان وقتلوا معظم من وُجد في ساحات المسجد الاقصى. ويذكر المؤرخون ان عددهم كان سبعين الفاً. ولم ينجو منهم الا العدد الضئيل. </a:t>
            </a:r>
          </a:p>
          <a:p>
            <a:pPr algn="r" rtl="1"/>
            <a:r>
              <a:rPr lang="ar-SA" sz="1700" dirty="0" smtClean="0"/>
              <a:t>ويذكر المؤرخون انه وحينما </a:t>
            </a:r>
            <a:r>
              <a:rPr lang="ar-SA" sz="1700" dirty="0"/>
              <a:t>توجه القائد الصليبي ريموند إلى ساحة المسجد الأقصى في الصباح الباكر شق طريقه بين الجثث والدماء التي بلغت </a:t>
            </a:r>
            <a:r>
              <a:rPr lang="ar-SA" sz="1700" dirty="0" smtClean="0"/>
              <a:t>ركبتيه خيله. </a:t>
            </a:r>
          </a:p>
          <a:p>
            <a:pPr algn="r" rtl="1"/>
            <a:r>
              <a:rPr lang="ar-SA" sz="1700" b="1" dirty="0" smtClean="0">
                <a:solidFill>
                  <a:srgbClr val="C00000"/>
                </a:solidFill>
              </a:rPr>
              <a:t>بالنسبة للحامية الفاطمية وعلى رأسها افتخار الدولة، فقد تحصنت في قلعة برج داود، وبذلك نجت من القتل. وسُمح لهم بالخروج من بيت المقدس بموجب الاتفاق بين القائد الصليبي ريموند وافتخار الدولة. </a:t>
            </a:r>
          </a:p>
        </p:txBody>
      </p:sp>
      <p:sp>
        <p:nvSpPr>
          <p:cNvPr id="2" name="Title 1"/>
          <p:cNvSpPr>
            <a:spLocks noGrp="1"/>
          </p:cNvSpPr>
          <p:nvPr>
            <p:ph type="title"/>
          </p:nvPr>
        </p:nvSpPr>
        <p:spPr/>
        <p:txBody>
          <a:bodyPr/>
          <a:lstStyle/>
          <a:p>
            <a:pPr algn="ctr"/>
            <a:r>
              <a:rPr lang="ar-SA" dirty="0" smtClean="0">
                <a:solidFill>
                  <a:srgbClr val="FF0000"/>
                </a:solidFill>
              </a:rPr>
              <a:t>الصليبيون في بيت المقدس</a:t>
            </a:r>
            <a:endParaRPr lang="en-US" dirty="0">
              <a:solidFill>
                <a:srgbClr val="FF0000"/>
              </a:solidFill>
            </a:endParaRPr>
          </a:p>
        </p:txBody>
      </p:sp>
    </p:spTree>
    <p:extLst>
      <p:ext uri="{BB962C8B-B14F-4D97-AF65-F5344CB8AC3E}">
        <p14:creationId xmlns:p14="http://schemas.microsoft.com/office/powerpoint/2010/main" val="1341932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lgn="r" rtl="1"/>
            <a:r>
              <a:rPr lang="ar-SA" sz="2700" b="1" dirty="0" smtClean="0">
                <a:solidFill>
                  <a:srgbClr val="C00000"/>
                </a:solidFill>
              </a:rPr>
              <a:t>احجم الصليبيون عن قتل العلماء والوجهاء على امل أن يفتديهم المسلمون بالمال الكثير. ولكن للاسف انتهى معظمهم الى القتل لعدم قدرة المسلمين على دفع هذه المبالغ الكبيرة لاطلاق سراحهم، وكان منهم علماءً وفقهاءً كباراً</a:t>
            </a:r>
          </a:p>
          <a:p>
            <a:pPr algn="r" rtl="1"/>
            <a:r>
              <a:rPr lang="ar-SA" sz="2700" dirty="0" smtClean="0"/>
              <a:t>أرغم الصليبيون جماعات الاسرى الذين نجوا من الموت على تنظيف  الطرق والبيوت وساحات المسجد الاقصى من عشرات الالاف من الجثث والتي جُمعت ثم اُحرقت او اُلقيت من  فوق الاسوار الى الخارج. </a:t>
            </a:r>
          </a:p>
          <a:p>
            <a:pPr algn="r" rtl="1"/>
            <a:r>
              <a:rPr lang="ar-SA" sz="2700" dirty="0" smtClean="0"/>
              <a:t>حققت الحملة الصليبية الاولى هدفها باحتلال بيت المقدس واصبح يوم </a:t>
            </a:r>
            <a:r>
              <a:rPr lang="ar-SA" sz="2700" b="1" u="sng" dirty="0" smtClean="0"/>
              <a:t>1099/7/15</a:t>
            </a:r>
            <a:r>
              <a:rPr lang="ar-SA" sz="2700" dirty="0" smtClean="0"/>
              <a:t> </a:t>
            </a:r>
            <a:r>
              <a:rPr lang="ar-SA" sz="2700" b="1" dirty="0" smtClean="0">
                <a:solidFill>
                  <a:srgbClr val="C00000"/>
                </a:solidFill>
              </a:rPr>
              <a:t>عيداً وطنياً </a:t>
            </a:r>
            <a:r>
              <a:rPr lang="ar-SA" sz="2700" dirty="0" smtClean="0"/>
              <a:t>تخليداً لهذا الانتصار. </a:t>
            </a:r>
          </a:p>
          <a:p>
            <a:pPr algn="r" rtl="1"/>
            <a:r>
              <a:rPr lang="ar-SA" sz="2700" dirty="0" smtClean="0"/>
              <a:t>كانت النتيجة الحتمية ان بيت المقدس قد تم إفراغة من سكانه الاصليين ليحل مكانهم محتلون غرباء. </a:t>
            </a:r>
          </a:p>
          <a:p>
            <a:pPr algn="r" rtl="1"/>
            <a:r>
              <a:rPr lang="ar-SA" sz="2700" dirty="0" smtClean="0"/>
              <a:t>إستولى الصليبيون وفق قانون اوجدوه يسمى </a:t>
            </a:r>
            <a:r>
              <a:rPr lang="ar-SA" sz="2700" b="1" dirty="0" smtClean="0"/>
              <a:t>(</a:t>
            </a:r>
            <a:r>
              <a:rPr lang="ar-SA" sz="2700" b="1" u="sng" dirty="0" smtClean="0">
                <a:solidFill>
                  <a:srgbClr val="FF0000"/>
                </a:solidFill>
              </a:rPr>
              <a:t>قانون الفتح</a:t>
            </a:r>
            <a:r>
              <a:rPr lang="ar-SA" sz="2700" b="1" dirty="0" smtClean="0"/>
              <a:t>) </a:t>
            </a:r>
            <a:r>
              <a:rPr lang="ar-SA" sz="2700" dirty="0" smtClean="0"/>
              <a:t>على البيوت ومحتوياتها. وهذا القانون يقول ان الصليبي و</a:t>
            </a:r>
            <a:r>
              <a:rPr lang="ar-QA" sz="2700" dirty="0" smtClean="0"/>
              <a:t>بم</a:t>
            </a:r>
            <a:r>
              <a:rPr lang="ar-SA" sz="2700" dirty="0" smtClean="0"/>
              <a:t>جرد ترك أي اثر او علامة  امام أي بيت او محل يصبح ملكة ولا يجوز الاعتراض على ذلك او منازعته على تلك الملكية.  </a:t>
            </a:r>
          </a:p>
          <a:p>
            <a:pPr algn="r" rtl="1"/>
            <a:r>
              <a:rPr lang="ar-SA" sz="2700" b="1" dirty="0" smtClean="0">
                <a:solidFill>
                  <a:srgbClr val="FF0000"/>
                </a:solidFill>
              </a:rPr>
              <a:t>من ذلك اليوم بدأت مرحلة جديدة في تاريخ بيت المقدس امتدت اكثر من ثمانين عاماً</a:t>
            </a:r>
          </a:p>
          <a:p>
            <a:pPr algn="r" rtl="1"/>
            <a:r>
              <a:rPr lang="ar-SA" sz="2700" b="1" dirty="0" smtClean="0">
                <a:solidFill>
                  <a:srgbClr val="C00000"/>
                </a:solidFill>
              </a:rPr>
              <a:t>في </a:t>
            </a:r>
            <a:r>
              <a:rPr lang="ar-SA" sz="2700" b="1" dirty="0">
                <a:solidFill>
                  <a:srgbClr val="C00000"/>
                </a:solidFill>
              </a:rPr>
              <a:t>تلك الحقبة بالغ </a:t>
            </a:r>
            <a:r>
              <a:rPr lang="ar-QA" sz="2700" b="1" dirty="0" smtClean="0">
                <a:solidFill>
                  <a:srgbClr val="C00000"/>
                </a:solidFill>
              </a:rPr>
              <a:t>الصليبيون</a:t>
            </a:r>
            <a:r>
              <a:rPr lang="ar-SA" sz="2700" b="1" dirty="0" smtClean="0">
                <a:solidFill>
                  <a:srgbClr val="C00000"/>
                </a:solidFill>
              </a:rPr>
              <a:t> </a:t>
            </a:r>
            <a:r>
              <a:rPr lang="ar-SA" sz="2700" b="1" dirty="0">
                <a:solidFill>
                  <a:srgbClr val="C00000"/>
                </a:solidFill>
              </a:rPr>
              <a:t>في تدنيس المسجد الأقصى فجعلوا جزءاً منه كنيسة لهم ، وجزءاً إستطبلاً لخيلهم ، وجزءاً مستودعاً لذخائرهم ، ونصبوا فوق قبة الصخرة </a:t>
            </a:r>
            <a:r>
              <a:rPr lang="ar-SA" sz="2700" b="1" dirty="0" smtClean="0">
                <a:solidFill>
                  <a:srgbClr val="C00000"/>
                </a:solidFill>
              </a:rPr>
              <a:t>صليباً كبيراً</a:t>
            </a:r>
            <a:r>
              <a:rPr lang="en-US" sz="2700" b="1" dirty="0" smtClean="0">
                <a:solidFill>
                  <a:srgbClr val="C00000"/>
                </a:solidFill>
              </a:rPr>
              <a:t>.</a:t>
            </a:r>
            <a:endParaRPr lang="en-US" sz="2700" b="1" dirty="0">
              <a:solidFill>
                <a:srgbClr val="C00000"/>
              </a:solidFill>
            </a:endParaRPr>
          </a:p>
          <a:p>
            <a:pPr algn="r" rtl="1"/>
            <a:endParaRPr lang="en-US" dirty="0"/>
          </a:p>
        </p:txBody>
      </p:sp>
      <p:sp>
        <p:nvSpPr>
          <p:cNvPr id="2" name="Title 1"/>
          <p:cNvSpPr>
            <a:spLocks noGrp="1"/>
          </p:cNvSpPr>
          <p:nvPr>
            <p:ph type="title"/>
          </p:nvPr>
        </p:nvSpPr>
        <p:spPr/>
        <p:txBody>
          <a:bodyPr/>
          <a:lstStyle/>
          <a:p>
            <a:pPr algn="ctr"/>
            <a:r>
              <a:rPr lang="ar-SA" dirty="0">
                <a:solidFill>
                  <a:srgbClr val="FF0000"/>
                </a:solidFill>
              </a:rPr>
              <a:t>الصليبيون في بيت </a:t>
            </a:r>
            <a:r>
              <a:rPr lang="ar-SA" dirty="0" smtClean="0">
                <a:solidFill>
                  <a:srgbClr val="FF0000"/>
                </a:solidFill>
              </a:rPr>
              <a:t>المقدس</a:t>
            </a:r>
            <a:r>
              <a:rPr lang="ar-QA" dirty="0" smtClean="0">
                <a:solidFill>
                  <a:srgbClr val="FF0000"/>
                </a:solidFill>
              </a:rPr>
              <a:t>...تكملة</a:t>
            </a:r>
            <a:endParaRPr lang="en-US" dirty="0">
              <a:solidFill>
                <a:srgbClr val="FF0000"/>
              </a:solidFill>
            </a:endParaRPr>
          </a:p>
        </p:txBody>
      </p:sp>
    </p:spTree>
    <p:extLst>
      <p:ext uri="{BB962C8B-B14F-4D97-AF65-F5344CB8AC3E}">
        <p14:creationId xmlns:p14="http://schemas.microsoft.com/office/powerpoint/2010/main" val="389501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r" rtl="1"/>
            <a:r>
              <a:rPr lang="ar-SA" sz="3600" b="1" dirty="0"/>
              <a:t>كانت مدينة القدس عاصمة لمملكة بيت المقدس الصليبية</a:t>
            </a:r>
          </a:p>
          <a:p>
            <a:pPr algn="r" rtl="1"/>
            <a:r>
              <a:rPr lang="ar-SA" sz="3600" dirty="0"/>
              <a:t>كان الملك على رأس حكومتها.</a:t>
            </a:r>
          </a:p>
          <a:p>
            <a:pPr algn="r" rtl="1"/>
            <a:r>
              <a:rPr lang="ar-SA" sz="3600" dirty="0"/>
              <a:t>كان ينوب عن الملك في ادارة شؤون المدينة (في الجانب المدني) الفيسكونت (النائب)، وكان مسؤولا عن جمع الضرائب ورأس الادارة الامنية، وكان المحتسب يساعده في ذلك.</a:t>
            </a:r>
          </a:p>
          <a:p>
            <a:pPr algn="r" rtl="1"/>
            <a:r>
              <a:rPr lang="ar-SA" sz="3600" dirty="0"/>
              <a:t>شملت صلاحيات الفيسكونت والمحتسب جميع سكان المدينة الذين يتعاطون التجارة والحرف</a:t>
            </a:r>
            <a:r>
              <a:rPr lang="ar-SA" dirty="0" smtClean="0"/>
              <a:t>. </a:t>
            </a:r>
          </a:p>
          <a:p>
            <a:pPr algn="r" rtl="1"/>
            <a:endParaRPr lang="ar-SA" dirty="0" smtClean="0"/>
          </a:p>
          <a:p>
            <a:pPr algn="r" rtl="1"/>
            <a:endParaRPr lang="en-US" dirty="0"/>
          </a:p>
        </p:txBody>
      </p:sp>
      <p:sp>
        <p:nvSpPr>
          <p:cNvPr id="2" name="Title 1"/>
          <p:cNvSpPr>
            <a:spLocks noGrp="1"/>
          </p:cNvSpPr>
          <p:nvPr>
            <p:ph type="title"/>
          </p:nvPr>
        </p:nvSpPr>
        <p:spPr/>
        <p:txBody>
          <a:bodyPr>
            <a:normAutofit/>
          </a:bodyPr>
          <a:lstStyle/>
          <a:p>
            <a:pPr algn="ctr"/>
            <a:r>
              <a:rPr lang="ar-QA" dirty="0" smtClean="0">
                <a:solidFill>
                  <a:srgbClr val="FF0000"/>
                </a:solidFill>
              </a:rPr>
              <a:t>تنظيم الحكم في مملكة بيت المقدس الصليبية</a:t>
            </a:r>
            <a:endParaRPr lang="en-US" dirty="0">
              <a:solidFill>
                <a:srgbClr val="FF0000"/>
              </a:solidFill>
            </a:endParaRPr>
          </a:p>
        </p:txBody>
      </p:sp>
    </p:spTree>
    <p:extLst>
      <p:ext uri="{BB962C8B-B14F-4D97-AF65-F5344CB8AC3E}">
        <p14:creationId xmlns:p14="http://schemas.microsoft.com/office/powerpoint/2010/main" val="4228637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rtl="1">
              <a:buNone/>
            </a:pPr>
            <a:endParaRPr lang="ar-QA" dirty="0" smtClean="0"/>
          </a:p>
          <a:p>
            <a:pPr marL="0" indent="0" algn="ctr" rtl="1">
              <a:buNone/>
            </a:pPr>
            <a:endParaRPr lang="ar-QA" dirty="0"/>
          </a:p>
          <a:p>
            <a:pPr marL="0" indent="0" algn="ctr" rtl="1">
              <a:buNone/>
            </a:pPr>
            <a:endParaRPr lang="ar-QA" dirty="0" smtClean="0"/>
          </a:p>
          <a:p>
            <a:pPr marL="0" indent="0" algn="ctr" rtl="1">
              <a:buNone/>
            </a:pPr>
            <a:r>
              <a:rPr lang="ar-QA" dirty="0" smtClean="0"/>
              <a:t>ما الذي تعرفه عن </a:t>
            </a:r>
            <a:r>
              <a:rPr lang="ar-QA" dirty="0" err="1" smtClean="0"/>
              <a:t>ردات</a:t>
            </a:r>
            <a:r>
              <a:rPr lang="ar-QA" dirty="0" smtClean="0"/>
              <a:t> فعل المسلمين على سقوط بيت المقدس بأيدي الصليبين؟</a:t>
            </a:r>
          </a:p>
          <a:p>
            <a:pPr marL="0" indent="0" algn="ctr" rtl="1">
              <a:buNone/>
            </a:pPr>
            <a:endParaRPr lang="ar-QA" dirty="0"/>
          </a:p>
          <a:p>
            <a:pPr marL="0" indent="0" algn="ctr" rtl="1">
              <a:buNone/>
            </a:pPr>
            <a:endParaRPr lang="ar-SA" dirty="0" smtClean="0"/>
          </a:p>
          <a:p>
            <a:pPr algn="r"/>
            <a:endParaRPr lang="en-US" dirty="0"/>
          </a:p>
        </p:txBody>
      </p:sp>
      <p:sp>
        <p:nvSpPr>
          <p:cNvPr id="2" name="Title 1"/>
          <p:cNvSpPr>
            <a:spLocks noGrp="1"/>
          </p:cNvSpPr>
          <p:nvPr>
            <p:ph type="title"/>
          </p:nvPr>
        </p:nvSpPr>
        <p:spPr/>
        <p:txBody>
          <a:bodyPr>
            <a:normAutofit/>
          </a:bodyPr>
          <a:lstStyle/>
          <a:p>
            <a:r>
              <a:rPr lang="ar-SA" dirty="0" smtClean="0">
                <a:solidFill>
                  <a:srgbClr val="FF0000"/>
                </a:solidFill>
              </a:rPr>
              <a:t>ردات افعال المسلمين على سقوط بيت المقدس</a:t>
            </a:r>
            <a:endParaRPr lang="en-US" dirty="0">
              <a:solidFill>
                <a:srgbClr val="FF0000"/>
              </a:solidFill>
            </a:endParaRPr>
          </a:p>
        </p:txBody>
      </p:sp>
    </p:spTree>
    <p:extLst>
      <p:ext uri="{BB962C8B-B14F-4D97-AF65-F5344CB8AC3E}">
        <p14:creationId xmlns:p14="http://schemas.microsoft.com/office/powerpoint/2010/main" val="1542668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r" rtl="1"/>
            <a:r>
              <a:rPr lang="ar-SA" b="1" dirty="0" smtClean="0">
                <a:solidFill>
                  <a:srgbClr val="C00000"/>
                </a:solidFill>
              </a:rPr>
              <a:t>نجح الصليبيون في انشاء وتكوين العديد من الامارات الصليبية على أرض المسلمين في ظل غياب الوحدة الإسلامية</a:t>
            </a:r>
            <a:r>
              <a:rPr lang="ar-QA" b="1" dirty="0" smtClean="0">
                <a:solidFill>
                  <a:srgbClr val="C00000"/>
                </a:solidFill>
              </a:rPr>
              <a:t>.</a:t>
            </a:r>
            <a:endParaRPr lang="ar-SA" b="1" dirty="0" smtClean="0">
              <a:solidFill>
                <a:srgbClr val="C00000"/>
              </a:solidFill>
            </a:endParaRPr>
          </a:p>
          <a:p>
            <a:pPr algn="r" rtl="1"/>
            <a:r>
              <a:rPr lang="ar-SA" dirty="0" smtClean="0"/>
              <a:t>تم تشكيل.</a:t>
            </a:r>
          </a:p>
          <a:p>
            <a:pPr marL="514350" indent="-514350" algn="r" rtl="1">
              <a:buFont typeface="+mj-lt"/>
              <a:buAutoNum type="arabicPeriod"/>
            </a:pPr>
            <a:r>
              <a:rPr lang="ar-SA" b="1" dirty="0">
                <a:solidFill>
                  <a:srgbClr val="C00000"/>
                </a:solidFill>
              </a:rPr>
              <a:t>امارة الرها</a:t>
            </a:r>
            <a:r>
              <a:rPr lang="ar-SA" dirty="0"/>
              <a:t>: وهي أول الإمارات الصليبية، أسسها بالدوين عام 1098 واستمرت حتى 1149 عندما حررها القائد عماد الدين زنكي.</a:t>
            </a:r>
          </a:p>
          <a:p>
            <a:pPr marL="514350" indent="-514350" algn="r" rtl="1">
              <a:buFont typeface="+mj-lt"/>
              <a:buAutoNum type="arabicPeriod"/>
            </a:pPr>
            <a:r>
              <a:rPr lang="ar-SA" b="1" dirty="0">
                <a:solidFill>
                  <a:srgbClr val="C00000"/>
                </a:solidFill>
              </a:rPr>
              <a:t>إمارة أنطاكية</a:t>
            </a:r>
            <a:r>
              <a:rPr lang="ar-SA" dirty="0"/>
              <a:t>: أسسها بوهيموند الأول عام 1098 وحتى سنة 1268 عندما حررها السلطان قطز</a:t>
            </a:r>
          </a:p>
          <a:p>
            <a:pPr marL="514350" indent="-514350" algn="r" rtl="1">
              <a:buFont typeface="+mj-lt"/>
              <a:buAutoNum type="arabicPeriod"/>
            </a:pPr>
            <a:r>
              <a:rPr lang="ar-SA" b="1" dirty="0">
                <a:solidFill>
                  <a:srgbClr val="C00000"/>
                </a:solidFill>
              </a:rPr>
              <a:t>مملكة بيت المقدس</a:t>
            </a:r>
            <a:r>
              <a:rPr lang="ar-SA" dirty="0"/>
              <a:t>:أسسها جودفري عام 1099 واستمرت حتى 1291 عندما سقطت عكا. (طبعاً مدينة بيت المقدس حررها صلاح الدين سنة 1187م) </a:t>
            </a:r>
          </a:p>
          <a:p>
            <a:pPr marL="514350" indent="-514350" algn="r" rtl="1">
              <a:buFont typeface="+mj-lt"/>
              <a:buAutoNum type="arabicPeriod"/>
            </a:pPr>
            <a:r>
              <a:rPr lang="ar-SA" b="1" dirty="0">
                <a:solidFill>
                  <a:srgbClr val="C00000"/>
                </a:solidFill>
              </a:rPr>
              <a:t>إمارة طرابلس</a:t>
            </a:r>
            <a:r>
              <a:rPr lang="ar-SA" dirty="0"/>
              <a:t>:أسسها ريموند عام 1104 واستمرت حتى </a:t>
            </a:r>
            <a:r>
              <a:rPr lang="ar-QA" dirty="0" smtClean="0"/>
              <a:t>1289م</a:t>
            </a:r>
            <a:r>
              <a:rPr lang="ar-SA" dirty="0" smtClean="0"/>
              <a:t> </a:t>
            </a:r>
            <a:endParaRPr lang="ar-SA" dirty="0"/>
          </a:p>
        </p:txBody>
      </p:sp>
      <p:sp>
        <p:nvSpPr>
          <p:cNvPr id="2" name="Title 1"/>
          <p:cNvSpPr>
            <a:spLocks noGrp="1"/>
          </p:cNvSpPr>
          <p:nvPr>
            <p:ph type="title"/>
          </p:nvPr>
        </p:nvSpPr>
        <p:spPr/>
        <p:txBody>
          <a:bodyPr/>
          <a:lstStyle/>
          <a:p>
            <a:pPr algn="ctr"/>
            <a:r>
              <a:rPr lang="ar-SA" dirty="0" smtClean="0">
                <a:solidFill>
                  <a:srgbClr val="FF0000"/>
                </a:solidFill>
              </a:rPr>
              <a:t>الامارات الصليبية</a:t>
            </a:r>
            <a:endParaRPr lang="en-US" dirty="0">
              <a:solidFill>
                <a:srgbClr val="FF0000"/>
              </a:solidFill>
            </a:endParaRPr>
          </a:p>
        </p:txBody>
      </p:sp>
    </p:spTree>
    <p:extLst>
      <p:ext uri="{BB962C8B-B14F-4D97-AF65-F5344CB8AC3E}">
        <p14:creationId xmlns:p14="http://schemas.microsoft.com/office/powerpoint/2010/main" val="525235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7" y="299205"/>
            <a:ext cx="11291777" cy="6099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168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514350" indent="-514350" algn="r" rtl="1">
              <a:buFont typeface="+mj-lt"/>
              <a:buAutoNum type="arabicPeriod"/>
            </a:pPr>
            <a:r>
              <a:rPr lang="ar-SA" dirty="0" smtClean="0"/>
              <a:t>المحافظة بقدر الامكان وبمختلف الوسائل على اهم سبب من اسباب نجاح الحملة الصليبية الا وهو العمل  على </a:t>
            </a:r>
            <a:r>
              <a:rPr lang="ar-SA" b="1" dirty="0" smtClean="0">
                <a:solidFill>
                  <a:srgbClr val="FF0000"/>
                </a:solidFill>
              </a:rPr>
              <a:t>إبقاء المحيط الاسلامي متشتتاً يقدر الامكان</a:t>
            </a:r>
            <a:r>
              <a:rPr lang="ar-SA" dirty="0" smtClean="0"/>
              <a:t>. عن طريق احتلال الاماكن الاسترتيجية لخلق الحواجز امام المناطق الاسلامية في حال محاولتها الاتحاد.مثل احتلال الرها لفصل الشام عن العراق واحتلال الكرك والشوبك لفصل مصر عن الشام.</a:t>
            </a:r>
          </a:p>
          <a:p>
            <a:pPr marL="514350" indent="-514350" algn="r" rtl="1">
              <a:buFont typeface="+mj-lt"/>
              <a:buAutoNum type="arabicPeriod"/>
            </a:pPr>
            <a:r>
              <a:rPr lang="ar-SA" dirty="0" smtClean="0"/>
              <a:t> التركيز على احتلال المناطق (</a:t>
            </a:r>
            <a:r>
              <a:rPr lang="ar-SA" b="1" dirty="0" smtClean="0">
                <a:solidFill>
                  <a:srgbClr val="FF0000"/>
                </a:solidFill>
              </a:rPr>
              <a:t>السواحل</a:t>
            </a:r>
            <a:r>
              <a:rPr lang="ar-SA" dirty="0" smtClean="0"/>
              <a:t>) التى تؤمن التواصل مع الغرب والابتعاد عن المناطق الداخلية.</a:t>
            </a:r>
          </a:p>
          <a:p>
            <a:pPr marL="514350" indent="-514350" algn="r" rtl="1">
              <a:buFont typeface="+mj-lt"/>
              <a:buAutoNum type="arabicPeriod"/>
            </a:pPr>
            <a:r>
              <a:rPr lang="ar-SA" b="1" dirty="0" smtClean="0">
                <a:solidFill>
                  <a:srgbClr val="FF0000"/>
                </a:solidFill>
              </a:rPr>
              <a:t>ايجاد التحالفات </a:t>
            </a:r>
            <a:r>
              <a:rPr lang="ar-SA" dirty="0" smtClean="0"/>
              <a:t>مع قوى لها عداءات مع المسلمين حتى تمدها بالمساعدة عند الحاجة (مثل بيزنطة، بعض المدن الايطالية والمغول لاحقا).</a:t>
            </a:r>
          </a:p>
          <a:p>
            <a:pPr marL="514350" indent="-514350" algn="r" rtl="1">
              <a:buFont typeface="+mj-lt"/>
              <a:buAutoNum type="arabicPeriod"/>
            </a:pPr>
            <a:r>
              <a:rPr lang="ar-SA" dirty="0" smtClean="0"/>
              <a:t>الحرص على </a:t>
            </a:r>
            <a:r>
              <a:rPr lang="ar-SA" b="1" dirty="0" smtClean="0">
                <a:solidFill>
                  <a:srgbClr val="FF0000"/>
                </a:solidFill>
              </a:rPr>
              <a:t>حل مشكلة نقص السكان الصليبين </a:t>
            </a:r>
            <a:r>
              <a:rPr lang="ar-SA" dirty="0" smtClean="0"/>
              <a:t>عن طريق تقليل السكان المسلمين من المناطق الصليبيية وجلب المسيحيين من المناطق والدول المجاورة مثل ارمينيا او نصارى المناطق الاسلامية.</a:t>
            </a:r>
          </a:p>
          <a:p>
            <a:pPr marL="514350" indent="-514350" algn="r" rtl="1">
              <a:buFont typeface="+mj-lt"/>
              <a:buAutoNum type="arabicPeriod"/>
            </a:pPr>
            <a:r>
              <a:rPr lang="ar-SA" dirty="0" smtClean="0"/>
              <a:t>التركيز على </a:t>
            </a:r>
            <a:r>
              <a:rPr lang="ar-SA" b="1" dirty="0" smtClean="0">
                <a:solidFill>
                  <a:srgbClr val="FF0000"/>
                </a:solidFill>
              </a:rPr>
              <a:t>بناء التحصينات والقلاع حتى تحميهم </a:t>
            </a:r>
            <a:r>
              <a:rPr lang="ar-SA" dirty="0" smtClean="0"/>
              <a:t>وتكون محطات انذار. طبعا رُوعي اختيار المكان.</a:t>
            </a:r>
          </a:p>
          <a:p>
            <a:pPr marL="514350" indent="-514350" algn="r" rtl="1">
              <a:buFont typeface="+mj-lt"/>
              <a:buAutoNum type="arabicPeriod"/>
            </a:pPr>
            <a:r>
              <a:rPr lang="ar-SA" b="1" dirty="0" smtClean="0">
                <a:solidFill>
                  <a:srgbClr val="FF0000"/>
                </a:solidFill>
              </a:rPr>
              <a:t>الاعتماد على الحرب السريعة والخاطفة والاغارة لإلحاق اكبر أذى بالمسلمين.</a:t>
            </a:r>
          </a:p>
          <a:p>
            <a:pPr marL="514350" indent="-514350" algn="r" rtl="1">
              <a:buFont typeface="+mj-lt"/>
              <a:buAutoNum type="arabicPeriod"/>
            </a:pPr>
            <a:r>
              <a:rPr lang="ar-SA" b="1" dirty="0" smtClean="0">
                <a:solidFill>
                  <a:srgbClr val="FF0000"/>
                </a:solidFill>
              </a:rPr>
              <a:t>سياسة عقد الهدن </a:t>
            </a:r>
            <a:r>
              <a:rPr lang="ar-SA" dirty="0" smtClean="0"/>
              <a:t>مع بعض الاطراف الاسلامية للتفرغ لمحاربة اطراف اسلامية اخرى.</a:t>
            </a:r>
          </a:p>
          <a:p>
            <a:pPr marL="514350" indent="-514350" algn="r" rtl="1">
              <a:buFont typeface="+mj-lt"/>
              <a:buAutoNum type="arabicPeriod"/>
            </a:pPr>
            <a:endParaRPr lang="ar-SA" dirty="0" smtClean="0"/>
          </a:p>
          <a:p>
            <a:pPr marL="514350" indent="-514350" algn="r" rtl="1">
              <a:buFont typeface="+mj-lt"/>
              <a:buAutoNum type="arabicPeriod"/>
            </a:pPr>
            <a:endParaRPr lang="en-US" dirty="0"/>
          </a:p>
        </p:txBody>
      </p:sp>
      <p:sp>
        <p:nvSpPr>
          <p:cNvPr id="2" name="Title 1"/>
          <p:cNvSpPr>
            <a:spLocks noGrp="1"/>
          </p:cNvSpPr>
          <p:nvPr>
            <p:ph type="title"/>
          </p:nvPr>
        </p:nvSpPr>
        <p:spPr/>
        <p:txBody>
          <a:bodyPr>
            <a:normAutofit fontScale="90000"/>
          </a:bodyPr>
          <a:lstStyle/>
          <a:p>
            <a:r>
              <a:rPr lang="ar-SA" dirty="0" smtClean="0">
                <a:solidFill>
                  <a:srgbClr val="FF0000"/>
                </a:solidFill>
              </a:rPr>
              <a:t>الاسترتيجيات الصليبية للمحافظة على وجودهم في العالم الاسلامي</a:t>
            </a:r>
            <a:endParaRPr lang="en-US" dirty="0">
              <a:solidFill>
                <a:srgbClr val="FF0000"/>
              </a:solidFill>
            </a:endParaRPr>
          </a:p>
        </p:txBody>
      </p:sp>
    </p:spTree>
    <p:extLst>
      <p:ext uri="{BB962C8B-B14F-4D97-AF65-F5344CB8AC3E}">
        <p14:creationId xmlns:p14="http://schemas.microsoft.com/office/powerpoint/2010/main" val="453766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514350" indent="-514350" algn="r" rtl="1">
              <a:buFont typeface="+mj-lt"/>
              <a:buAutoNum type="arabicPeriod" startAt="8"/>
            </a:pPr>
            <a:r>
              <a:rPr lang="ar-SA" dirty="0" smtClean="0"/>
              <a:t>العمل على </a:t>
            </a:r>
            <a:r>
              <a:rPr lang="ar-SA" b="1" dirty="0" smtClean="0">
                <a:solidFill>
                  <a:srgbClr val="FF0000"/>
                </a:solidFill>
              </a:rPr>
              <a:t>ابقاء روح الحروب الصليبية قوية في الغرب </a:t>
            </a:r>
            <a:r>
              <a:rPr lang="ar-SA" dirty="0" smtClean="0"/>
              <a:t>لضمان استمرارالحملات الصليبية واستمرارتقديم المساعدات للكيانات الصليبية في الشرق.</a:t>
            </a:r>
          </a:p>
          <a:p>
            <a:pPr marL="514350" indent="-514350" algn="r" rtl="1">
              <a:buFont typeface="+mj-lt"/>
              <a:buAutoNum type="arabicPeriod" startAt="8"/>
            </a:pPr>
            <a:r>
              <a:rPr lang="ar-SA" dirty="0" smtClean="0"/>
              <a:t>ركزت القوى الصليبية مع مرور الزمن على تبني استرتيجية مفادها ان ضمان وجودها في بلاد الشام يقتضي </a:t>
            </a:r>
            <a:r>
              <a:rPr lang="ar-SA" b="1" dirty="0" smtClean="0">
                <a:solidFill>
                  <a:srgbClr val="FF0000"/>
                </a:solidFill>
              </a:rPr>
              <a:t>السيطرة على مصر</a:t>
            </a:r>
            <a:r>
              <a:rPr lang="ar-SA" dirty="0" smtClean="0"/>
              <a:t> او اخراجها من ساحة الصراع باي شكل من الاشكال.</a:t>
            </a:r>
          </a:p>
          <a:p>
            <a:pPr marL="514350" indent="-514350" algn="r" rtl="1">
              <a:buFont typeface="+mj-lt"/>
              <a:buAutoNum type="arabicPeriod" startAt="8"/>
            </a:pPr>
            <a:r>
              <a:rPr lang="ar-SA" dirty="0" smtClean="0"/>
              <a:t>اتباع سياسة </a:t>
            </a:r>
            <a:r>
              <a:rPr lang="ar-SA" b="1" dirty="0" smtClean="0">
                <a:solidFill>
                  <a:srgbClr val="FF0000"/>
                </a:solidFill>
              </a:rPr>
              <a:t>ضرب المعنويات الاسلامية وتهديد المسلمين </a:t>
            </a:r>
            <a:r>
              <a:rPr lang="ar-SA" dirty="0" smtClean="0"/>
              <a:t>في مقدساتهم، مثل محاولة امير الكرك والشوبك  الصليبييبة التعدي على الاماكن المقدسة في الحجازوكذلك تهديد طرق التجارة والحج.</a:t>
            </a:r>
          </a:p>
          <a:p>
            <a:pPr marL="514350" indent="-514350" algn="r" rtl="1">
              <a:buFont typeface="+mj-lt"/>
              <a:buAutoNum type="arabicPeriod" startAt="8"/>
            </a:pPr>
            <a:r>
              <a:rPr lang="ar-SA" b="1" dirty="0" smtClean="0">
                <a:solidFill>
                  <a:srgbClr val="FF0000"/>
                </a:solidFill>
              </a:rPr>
              <a:t>انتهاج اسلوب التبشير ونشر الدين المسيحي بين المسلمين</a:t>
            </a:r>
          </a:p>
          <a:p>
            <a:pPr marL="514350" indent="-514350" algn="r" rtl="1">
              <a:buFont typeface="+mj-lt"/>
              <a:buAutoNum type="arabicPeriod" startAt="8"/>
            </a:pPr>
            <a:r>
              <a:rPr lang="ar-SA" dirty="0" smtClean="0"/>
              <a:t>صورت القوى الصليبية نفسها على </a:t>
            </a:r>
            <a:r>
              <a:rPr lang="ar-SA" b="1" dirty="0" smtClean="0">
                <a:solidFill>
                  <a:srgbClr val="FF0000"/>
                </a:solidFill>
              </a:rPr>
              <a:t>انها المدفعة عن المسيحية في بلاد الشرق </a:t>
            </a:r>
            <a:r>
              <a:rPr lang="ar-SA" dirty="0" smtClean="0"/>
              <a:t>بغض النظر عن اختلافاتهم المذهبية . وان الصلبيون انما جاءوا لتحرير المسيحين الشرقيين من نير السيطرة الاسلامية. وبذلك ضمن الصليبيون مساعدة الطوائف السريانية والارمنية في بداية سيطرتها على المناطق الاسلامية. لكن هذه السياسة لم تعمر كثيرا. </a:t>
            </a:r>
          </a:p>
          <a:p>
            <a:pPr marL="514350" indent="-514350" algn="r" rtl="1">
              <a:buFont typeface="+mj-lt"/>
              <a:buAutoNum type="arabicPeriod" startAt="8"/>
            </a:pPr>
            <a:endParaRPr lang="en-US" dirty="0"/>
          </a:p>
        </p:txBody>
      </p:sp>
      <p:sp>
        <p:nvSpPr>
          <p:cNvPr id="2" name="Title 1"/>
          <p:cNvSpPr>
            <a:spLocks noGrp="1"/>
          </p:cNvSpPr>
          <p:nvPr>
            <p:ph type="title"/>
          </p:nvPr>
        </p:nvSpPr>
        <p:spPr/>
        <p:txBody>
          <a:bodyPr>
            <a:normAutofit fontScale="90000"/>
          </a:bodyPr>
          <a:lstStyle/>
          <a:p>
            <a:r>
              <a:rPr lang="ar-SA" dirty="0">
                <a:solidFill>
                  <a:srgbClr val="FF0000"/>
                </a:solidFill>
              </a:rPr>
              <a:t>الاسترتيجيات الصليبية للمحافظة على وجودهم في العالم الاسلامي</a:t>
            </a:r>
            <a:endParaRPr lang="en-US" dirty="0">
              <a:solidFill>
                <a:srgbClr val="FF0000"/>
              </a:solidFill>
            </a:endParaRPr>
          </a:p>
        </p:txBody>
      </p:sp>
    </p:spTree>
    <p:extLst>
      <p:ext uri="{BB962C8B-B14F-4D97-AF65-F5344CB8AC3E}">
        <p14:creationId xmlns:p14="http://schemas.microsoft.com/office/powerpoint/2010/main" val="3683303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QA" dirty="0" smtClean="0"/>
              <a:t>نحو التحرير والتطهير</a:t>
            </a:r>
            <a:endParaRPr lang="en-US" dirty="0"/>
          </a:p>
        </p:txBody>
      </p:sp>
      <p:sp>
        <p:nvSpPr>
          <p:cNvPr id="3" name="Content Placeholder 2"/>
          <p:cNvSpPr>
            <a:spLocks noGrp="1"/>
          </p:cNvSpPr>
          <p:nvPr>
            <p:ph idx="1"/>
          </p:nvPr>
        </p:nvSpPr>
        <p:spPr/>
        <p:txBody>
          <a:bodyPr/>
          <a:lstStyle/>
          <a:p>
            <a:pPr algn="ctr"/>
            <a:endParaRPr lang="ar-QA" dirty="0" smtClean="0"/>
          </a:p>
          <a:p>
            <a:pPr marL="0" indent="0" algn="ctr">
              <a:buNone/>
            </a:pPr>
            <a:r>
              <a:rPr lang="ar-QA" sz="4800" dirty="0">
                <a:cs typeface="+mj-cs"/>
              </a:rPr>
              <a:t>هل </a:t>
            </a:r>
            <a:r>
              <a:rPr lang="ar-QA" sz="4800" dirty="0" smtClean="0">
                <a:cs typeface="+mj-cs"/>
              </a:rPr>
              <a:t>تعتقدون </a:t>
            </a:r>
            <a:r>
              <a:rPr lang="ar-QA" sz="4800" dirty="0">
                <a:cs typeface="+mj-cs"/>
              </a:rPr>
              <a:t>ان الإعداد </a:t>
            </a:r>
            <a:r>
              <a:rPr lang="ar-QA" sz="4800" dirty="0" smtClean="0">
                <a:cs typeface="+mj-cs"/>
              </a:rPr>
              <a:t>لتحرير فلسطين وبيت </a:t>
            </a:r>
            <a:r>
              <a:rPr lang="ar-QA" sz="4800" dirty="0">
                <a:cs typeface="+mj-cs"/>
              </a:rPr>
              <a:t>المقدس كان سهلاً؟؟؟</a:t>
            </a:r>
          </a:p>
          <a:p>
            <a:pPr marL="3657600" lvl="8" indent="0" algn="ctr">
              <a:buNone/>
            </a:pPr>
            <a:r>
              <a:rPr lang="ar-QA" sz="4200" dirty="0" smtClean="0">
                <a:cs typeface="+mj-cs"/>
              </a:rPr>
              <a:t>                     ولماذا</a:t>
            </a:r>
            <a:r>
              <a:rPr lang="ar-QA" sz="4200" dirty="0">
                <a:cs typeface="+mj-cs"/>
              </a:rPr>
              <a:t>؟؟؟؟؟؟</a:t>
            </a:r>
            <a:endParaRPr lang="en-US" sz="4200" dirty="0">
              <a:cs typeface="+mj-cs"/>
            </a:endParaRPr>
          </a:p>
        </p:txBody>
      </p:sp>
    </p:spTree>
    <p:extLst>
      <p:ext uri="{BB962C8B-B14F-4D97-AF65-F5344CB8AC3E}">
        <p14:creationId xmlns:p14="http://schemas.microsoft.com/office/powerpoint/2010/main" val="1956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SA" dirty="0" smtClean="0"/>
              <a:t>جهود صلاح الدين في مقاومة الوجود الصليبي</a:t>
            </a:r>
            <a:endParaRPr lang="en-US" dirty="0"/>
          </a:p>
        </p:txBody>
      </p:sp>
      <p:sp>
        <p:nvSpPr>
          <p:cNvPr id="3" name="Content Placeholder 2"/>
          <p:cNvSpPr>
            <a:spLocks noGrp="1"/>
          </p:cNvSpPr>
          <p:nvPr>
            <p:ph idx="1"/>
          </p:nvPr>
        </p:nvSpPr>
        <p:spPr/>
        <p:txBody>
          <a:bodyPr>
            <a:normAutofit lnSpcReduction="10000"/>
          </a:bodyPr>
          <a:lstStyle/>
          <a:p>
            <a:pPr algn="r" rtl="1">
              <a:buFont typeface="Wingdings" panose="05000000000000000000" pitchFamily="2" charset="2"/>
              <a:buChar char="§"/>
            </a:pPr>
            <a:r>
              <a:rPr lang="ar-QA" dirty="0">
                <a:cs typeface="+mj-cs"/>
              </a:rPr>
              <a:t> </a:t>
            </a:r>
            <a:r>
              <a:rPr lang="ar-SA" dirty="0">
                <a:cs typeface="+mj-cs"/>
              </a:rPr>
              <a:t>ظهرت مهارات صلاح الدين في مقاومة العدوان الصليبي اثناء مشاركتة لعمه شيركوه في الحملات الزنكية على </a:t>
            </a:r>
            <a:r>
              <a:rPr lang="ar-SA" dirty="0" smtClean="0">
                <a:cs typeface="+mj-cs"/>
              </a:rPr>
              <a:t>مصر</a:t>
            </a:r>
            <a:r>
              <a:rPr lang="ar-QA" dirty="0">
                <a:cs typeface="+mj-cs"/>
              </a:rPr>
              <a:t>(1164م، 1166م، 1169م)</a:t>
            </a:r>
            <a:r>
              <a:rPr lang="ar-SA" dirty="0" smtClean="0">
                <a:cs typeface="+mj-cs"/>
              </a:rPr>
              <a:t>. </a:t>
            </a:r>
            <a:r>
              <a:rPr lang="ar-SA" dirty="0">
                <a:cs typeface="+mj-cs"/>
              </a:rPr>
              <a:t>وبعد ان اصبح </a:t>
            </a:r>
            <a:r>
              <a:rPr lang="ar-SA" dirty="0" smtClean="0">
                <a:cs typeface="+mj-cs"/>
              </a:rPr>
              <a:t>وزيرا</a:t>
            </a:r>
            <a:r>
              <a:rPr lang="ar-QA" dirty="0" smtClean="0">
                <a:cs typeface="+mj-cs"/>
              </a:rPr>
              <a:t>ُ للدولة الفاطمية (1169م)</a:t>
            </a:r>
            <a:r>
              <a:rPr lang="ar-SA" dirty="0" smtClean="0">
                <a:cs typeface="+mj-cs"/>
              </a:rPr>
              <a:t> </a:t>
            </a:r>
            <a:r>
              <a:rPr lang="ar-SA" dirty="0">
                <a:cs typeface="+mj-cs"/>
              </a:rPr>
              <a:t>ثم سلطانا </a:t>
            </a:r>
            <a:r>
              <a:rPr lang="ar-SA" dirty="0" smtClean="0">
                <a:cs typeface="+mj-cs"/>
              </a:rPr>
              <a:t>لمصر</a:t>
            </a:r>
            <a:r>
              <a:rPr lang="ar-QA" dirty="0" smtClean="0">
                <a:cs typeface="+mj-cs"/>
              </a:rPr>
              <a:t> (1171م).</a:t>
            </a:r>
            <a:endParaRPr lang="ar-QA" dirty="0">
              <a:cs typeface="+mj-cs"/>
            </a:endParaRPr>
          </a:p>
          <a:p>
            <a:pPr algn="r" rtl="1">
              <a:buFont typeface="Wingdings" panose="05000000000000000000" pitchFamily="2" charset="2"/>
              <a:buChar char="§"/>
            </a:pPr>
            <a:r>
              <a:rPr lang="ar-QA" dirty="0">
                <a:cs typeface="+mj-cs"/>
              </a:rPr>
              <a:t> </a:t>
            </a:r>
            <a:r>
              <a:rPr lang="ar-SA" dirty="0">
                <a:cs typeface="+mj-cs"/>
              </a:rPr>
              <a:t>كان هدف صلاح الدين الرئيسي هو تحقيق مشروع نور الدين بايجاد الوحدة الاسلامية </a:t>
            </a:r>
            <a:r>
              <a:rPr lang="ar-SA" dirty="0" smtClean="0">
                <a:cs typeface="+mj-cs"/>
              </a:rPr>
              <a:t>ل</a:t>
            </a:r>
            <a:r>
              <a:rPr lang="ar-QA" dirty="0" smtClean="0">
                <a:cs typeface="+mj-cs"/>
              </a:rPr>
              <a:t>إيجاد</a:t>
            </a:r>
            <a:r>
              <a:rPr lang="ar-SA" dirty="0" smtClean="0">
                <a:cs typeface="+mj-cs"/>
              </a:rPr>
              <a:t> </a:t>
            </a:r>
            <a:r>
              <a:rPr lang="ar-SA" dirty="0">
                <a:cs typeface="+mj-cs"/>
              </a:rPr>
              <a:t>استرتيجية مضادة لاسترتيجيات الصليبين التي اعتمدت على </a:t>
            </a:r>
            <a:r>
              <a:rPr lang="ar-SA" u="sng" dirty="0">
                <a:cs typeface="+mj-cs"/>
              </a:rPr>
              <a:t>تكريس الشقاق والفرقة بين المسلمين</a:t>
            </a:r>
            <a:r>
              <a:rPr lang="ar-SA" dirty="0">
                <a:cs typeface="+mj-cs"/>
              </a:rPr>
              <a:t>. عمل صلاح الدين لتحقيق ذلك على خطيين متوازيين:</a:t>
            </a:r>
          </a:p>
          <a:p>
            <a:pPr marL="514350" indent="-514350" algn="r" rtl="1">
              <a:buFont typeface="+mj-lt"/>
              <a:buAutoNum type="arabicPeriod"/>
            </a:pPr>
            <a:r>
              <a:rPr lang="ar-SA" dirty="0">
                <a:cs typeface="+mj-cs"/>
              </a:rPr>
              <a:t>خط الوحدة</a:t>
            </a:r>
          </a:p>
          <a:p>
            <a:pPr marL="514350" indent="-514350" algn="r" rtl="1">
              <a:buFont typeface="+mj-lt"/>
              <a:buAutoNum type="arabicPeriod"/>
            </a:pPr>
            <a:r>
              <a:rPr lang="ar-SA" dirty="0">
                <a:cs typeface="+mj-cs"/>
              </a:rPr>
              <a:t>خط مقاومة الصلبيين واستغلال كل فرصة للاستفادة منها في ذلك.</a:t>
            </a:r>
          </a:p>
          <a:p>
            <a:pPr algn="r" rtl="1"/>
            <a:endParaRPr lang="ar-SA" dirty="0" smtClean="0"/>
          </a:p>
          <a:p>
            <a:pPr algn="r" rtl="1"/>
            <a:endParaRPr lang="en-US" dirty="0"/>
          </a:p>
        </p:txBody>
      </p:sp>
    </p:spTree>
    <p:extLst>
      <p:ext uri="{BB962C8B-B14F-4D97-AF65-F5344CB8AC3E}">
        <p14:creationId xmlns:p14="http://schemas.microsoft.com/office/powerpoint/2010/main" val="854045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QA" dirty="0" smtClean="0"/>
              <a:t>أهداف هذه المحاضرة</a:t>
            </a:r>
            <a:endParaRPr lang="en-US" dirty="0"/>
          </a:p>
        </p:txBody>
      </p:sp>
      <p:sp>
        <p:nvSpPr>
          <p:cNvPr id="3" name="Content Placeholder 2"/>
          <p:cNvSpPr>
            <a:spLocks noGrp="1"/>
          </p:cNvSpPr>
          <p:nvPr>
            <p:ph idx="1"/>
          </p:nvPr>
        </p:nvSpPr>
        <p:spPr/>
        <p:txBody>
          <a:bodyPr>
            <a:normAutofit fontScale="92500" lnSpcReduction="10000"/>
          </a:bodyPr>
          <a:lstStyle/>
          <a:p>
            <a:pPr marL="457200" indent="-457200" algn="r" rtl="1">
              <a:buFont typeface="+mj-lt"/>
              <a:buAutoNum type="arabicPeriod"/>
            </a:pPr>
            <a:r>
              <a:rPr lang="ar-QA" dirty="0" smtClean="0"/>
              <a:t>التعرف على حال فلسطين بشكل عام وحال بيت المقدس خلال تلك الفترة</a:t>
            </a:r>
            <a:r>
              <a:rPr lang="en-US" dirty="0" smtClean="0"/>
              <a:t> </a:t>
            </a:r>
            <a:r>
              <a:rPr lang="ar-QA" dirty="0" smtClean="0"/>
              <a:t>التاريخية  التي سقطت بها تلك البلاد المقدسة تحت الاحتلال الصليبي.</a:t>
            </a:r>
          </a:p>
          <a:p>
            <a:pPr marL="457200" indent="-457200" algn="r" rtl="1">
              <a:buFont typeface="+mj-lt"/>
              <a:buAutoNum type="arabicPeriod"/>
            </a:pPr>
            <a:r>
              <a:rPr lang="ar-QA" dirty="0" smtClean="0"/>
              <a:t>مناقشة الأسباب التي سهلت على الصليبين احتلالهم لبلاد الشام وفلسطين. </a:t>
            </a:r>
          </a:p>
          <a:p>
            <a:pPr marL="457200" indent="-457200" algn="r" rtl="1">
              <a:buFont typeface="+mj-lt"/>
              <a:buAutoNum type="arabicPeriod"/>
            </a:pPr>
            <a:r>
              <a:rPr lang="ar-QA" dirty="0" smtClean="0"/>
              <a:t>جهود صلاح الدين لتحرير فلسطين وبيت المقدس من الصليبين</a:t>
            </a:r>
          </a:p>
          <a:p>
            <a:pPr marL="457200" indent="-457200" algn="r" rtl="1">
              <a:buFont typeface="+mj-lt"/>
              <a:buAutoNum type="arabicPeriod"/>
            </a:pPr>
            <a:r>
              <a:rPr lang="ar-QA" dirty="0" smtClean="0"/>
              <a:t>تخاذل بعض أبناء البيت الايوبي بعد وفاة صلاح، وسقوط بيت المقدس بيد الصليبين من جديد. </a:t>
            </a:r>
          </a:p>
          <a:p>
            <a:pPr marL="457200" indent="-457200" algn="r" rtl="1">
              <a:buFont typeface="+mj-lt"/>
              <a:buAutoNum type="arabicPeriod"/>
            </a:pPr>
            <a:r>
              <a:rPr lang="ar-QA" dirty="0" smtClean="0"/>
              <a:t>فلسطين وبيت المقدس تحت الحكم المملوكي: الانجازات الحضارية والمعمارية. </a:t>
            </a:r>
          </a:p>
          <a:p>
            <a:pPr marL="457200" indent="-457200" algn="r" rtl="1">
              <a:buFont typeface="+mj-lt"/>
              <a:buAutoNum type="arabicPeriod"/>
            </a:pPr>
            <a:r>
              <a:rPr lang="ar-QA" dirty="0" smtClean="0"/>
              <a:t>فلسطين تحت الحكم العثماني: الرعاية والاهتمام من سلاطين الدولة العثمانية، وبداية المؤامرات الدولية ضد فلسطين وبيت المقدس. </a:t>
            </a:r>
            <a:endParaRPr lang="en-US" dirty="0"/>
          </a:p>
        </p:txBody>
      </p:sp>
    </p:spTree>
    <p:extLst>
      <p:ext uri="{BB962C8B-B14F-4D97-AF65-F5344CB8AC3E}">
        <p14:creationId xmlns:p14="http://schemas.microsoft.com/office/powerpoint/2010/main" val="241326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QA" dirty="0" smtClean="0"/>
              <a:t>استراتيجيات </a:t>
            </a:r>
            <a:r>
              <a:rPr lang="ar-SA" dirty="0" smtClean="0"/>
              <a:t>صلاح الدين في مقاومة الصليبين</a:t>
            </a:r>
            <a:endParaRPr lang="en-US" dirty="0"/>
          </a:p>
        </p:txBody>
      </p:sp>
      <p:sp>
        <p:nvSpPr>
          <p:cNvPr id="3" name="Content Placeholder 2"/>
          <p:cNvSpPr>
            <a:spLocks noGrp="1"/>
          </p:cNvSpPr>
          <p:nvPr>
            <p:ph idx="1"/>
          </p:nvPr>
        </p:nvSpPr>
        <p:spPr/>
        <p:txBody>
          <a:bodyPr>
            <a:noAutofit/>
          </a:bodyPr>
          <a:lstStyle/>
          <a:p>
            <a:pPr marL="514350" indent="-514350" algn="r" rtl="1">
              <a:buFont typeface="+mj-lt"/>
              <a:buAutoNum type="arabicPeriod"/>
            </a:pPr>
            <a:r>
              <a:rPr lang="ar-SA" sz="2000" dirty="0" smtClean="0"/>
              <a:t>العمل على </a:t>
            </a:r>
            <a:r>
              <a:rPr lang="ar-SA" sz="2000" dirty="0" smtClean="0">
                <a:solidFill>
                  <a:srgbClr val="C00000"/>
                </a:solidFill>
              </a:rPr>
              <a:t>زيادة تحصين مناطق سيطرته </a:t>
            </a:r>
            <a:r>
              <a:rPr lang="ar-SA" sz="2000" dirty="0" smtClean="0"/>
              <a:t>(بريا وبحريا) في مصر والشام وزيادة عدد العسكر ونوعية السلاح وبناء التحصينات والقلاع التي تؤمن له ولقواته حماية افضل او لجعلها مناطق مراقبة لحصينات الصليبيون</a:t>
            </a:r>
          </a:p>
          <a:p>
            <a:pPr marL="514350" indent="-514350" algn="r" rtl="1">
              <a:buFont typeface="+mj-lt"/>
              <a:buAutoNum type="arabicPeriod"/>
            </a:pPr>
            <a:r>
              <a:rPr lang="ar-SA" sz="2000" dirty="0" smtClean="0"/>
              <a:t>العمل على </a:t>
            </a:r>
            <a:r>
              <a:rPr lang="ar-SA" sz="2000" b="1" dirty="0" smtClean="0">
                <a:solidFill>
                  <a:srgbClr val="C00000"/>
                </a:solidFill>
              </a:rPr>
              <a:t>عقد اتفاقيات </a:t>
            </a:r>
            <a:r>
              <a:rPr lang="ar-SA" sz="2000" dirty="0" smtClean="0"/>
              <a:t>مع قوى يمكن ان تؤثر على امداد  الصليبين كما يمكنها ان تؤثر على الجبهة الاسلامية اقتصادياً وعسكرياً وكان التركيز في هذا المجال على المدن الايطالية التجارية.</a:t>
            </a:r>
          </a:p>
          <a:p>
            <a:pPr marL="514350" indent="-514350" algn="r" rtl="1">
              <a:buFont typeface="+mj-lt"/>
              <a:buAutoNum type="arabicPeriod"/>
            </a:pPr>
            <a:r>
              <a:rPr lang="ar-SA" sz="2000" dirty="0" smtClean="0"/>
              <a:t>اللجوء الى </a:t>
            </a:r>
            <a:r>
              <a:rPr lang="ar-SA" sz="2000" b="1" dirty="0" smtClean="0">
                <a:solidFill>
                  <a:srgbClr val="C00000"/>
                </a:solidFill>
              </a:rPr>
              <a:t>عقد هدن </a:t>
            </a:r>
            <a:r>
              <a:rPr lang="ar-SA" sz="2000" dirty="0" smtClean="0"/>
              <a:t>مع بعض الاطراف لصلبيبية بهدف التفرغ لمحاربة طرف صليبي اخر مستغلا في ذلك اوضاع الصليبين وخلافاتهم  وخاصة ما كان بين مملكة بيت المقدس وإمارة طرابلس. حيث استغل تلك الهدن للتفرغ لاتمام تحصينات عسكرية او للعمل على اتمام الوحدة لان الاوضاع كانت لا تساعد صلاح الدين  على محاربة أكثر من جبهة في آن واحد.   </a:t>
            </a:r>
            <a:endParaRPr lang="en-US" sz="2000" dirty="0" smtClean="0"/>
          </a:p>
          <a:p>
            <a:pPr algn="r" rtl="1"/>
            <a:r>
              <a:rPr lang="ar-SA" sz="2000" dirty="0" smtClean="0"/>
              <a:t>طبعا استفاد صلاح الدين لتحقيق ذلك من </a:t>
            </a:r>
            <a:r>
              <a:rPr lang="ar-QA" sz="2000" dirty="0" smtClean="0"/>
              <a:t>ال</a:t>
            </a:r>
            <a:r>
              <a:rPr lang="ar-SA" sz="2000" dirty="0" smtClean="0"/>
              <a:t>ظروف</a:t>
            </a:r>
            <a:r>
              <a:rPr lang="ar-QA" sz="2000" dirty="0" smtClean="0"/>
              <a:t> التي</a:t>
            </a:r>
            <a:r>
              <a:rPr lang="ar-SA" sz="2000" dirty="0" smtClean="0"/>
              <a:t> كانت تميل لصالح الجبهة الاسلامية في حين كانت الجبهة الصليبية تسير في خط الانحدار</a:t>
            </a:r>
            <a:r>
              <a:rPr lang="ar-QA" sz="2000" dirty="0" smtClean="0"/>
              <a:t> </a:t>
            </a:r>
            <a:endParaRPr lang="en-US" sz="2000" dirty="0"/>
          </a:p>
        </p:txBody>
      </p:sp>
    </p:spTree>
    <p:extLst>
      <p:ext uri="{BB962C8B-B14F-4D97-AF65-F5344CB8AC3E}">
        <p14:creationId xmlns:p14="http://schemas.microsoft.com/office/powerpoint/2010/main" val="2271839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QA" dirty="0" smtClean="0"/>
              <a:t>معركة حطين: خطوة متقدمة للتحرير</a:t>
            </a:r>
            <a:endParaRPr lang="en-US" dirty="0"/>
          </a:p>
        </p:txBody>
      </p:sp>
      <p:sp>
        <p:nvSpPr>
          <p:cNvPr id="3" name="Content Placeholder 2"/>
          <p:cNvSpPr>
            <a:spLocks noGrp="1"/>
          </p:cNvSpPr>
          <p:nvPr>
            <p:ph idx="1"/>
          </p:nvPr>
        </p:nvSpPr>
        <p:spPr/>
        <p:txBody>
          <a:bodyPr/>
          <a:lstStyle/>
          <a:p>
            <a:pPr marL="0" indent="0" algn="ctr">
              <a:buNone/>
            </a:pPr>
            <a:r>
              <a:rPr lang="ar-QA" sz="3600" dirty="0" smtClean="0"/>
              <a:t>"</a:t>
            </a:r>
            <a:r>
              <a:rPr lang="ar-SA" sz="3600" b="1" dirty="0" smtClean="0">
                <a:solidFill>
                  <a:srgbClr val="C00000"/>
                </a:solidFill>
              </a:rPr>
              <a:t>قد </a:t>
            </a:r>
            <a:r>
              <a:rPr lang="ar-SA" sz="3600" b="1" dirty="0">
                <a:solidFill>
                  <a:srgbClr val="C00000"/>
                </a:solidFill>
              </a:rPr>
              <a:t>حصل المطلوب وكمل المخطوب  وجاءنا ما </a:t>
            </a:r>
            <a:r>
              <a:rPr lang="ar-SA" sz="3600" b="1" dirty="0" smtClean="0">
                <a:solidFill>
                  <a:srgbClr val="C00000"/>
                </a:solidFill>
              </a:rPr>
              <a:t>نريد</a:t>
            </a:r>
            <a:r>
              <a:rPr lang="ar-QA" sz="3600" b="1" dirty="0" smtClean="0">
                <a:solidFill>
                  <a:srgbClr val="C00000"/>
                </a:solidFill>
              </a:rPr>
              <a:t>"</a:t>
            </a:r>
          </a:p>
          <a:p>
            <a:pPr marL="0" indent="0" algn="ctr">
              <a:buNone/>
            </a:pPr>
            <a:endParaRPr lang="ar-QA" sz="3600" b="1" dirty="0" smtClean="0">
              <a:solidFill>
                <a:srgbClr val="C00000"/>
              </a:solidFill>
            </a:endParaRPr>
          </a:p>
          <a:p>
            <a:pPr marL="0" indent="0" algn="ctr">
              <a:buNone/>
            </a:pPr>
            <a:r>
              <a:rPr lang="ar-QA" sz="3600" b="1" dirty="0" smtClean="0">
                <a:solidFill>
                  <a:srgbClr val="C00000"/>
                </a:solidFill>
              </a:rPr>
              <a:t>ما السبب الذي تتوقعونه وراء قول صلاح الدين لهذه العبارة؟؟</a:t>
            </a:r>
            <a:endParaRPr lang="ar-SA" sz="3600" b="1" dirty="0">
              <a:solidFill>
                <a:srgbClr val="C00000"/>
              </a:solidFill>
            </a:endParaRPr>
          </a:p>
          <a:p>
            <a:endParaRPr lang="en-US" dirty="0"/>
          </a:p>
        </p:txBody>
      </p:sp>
    </p:spTree>
    <p:extLst>
      <p:ext uri="{BB962C8B-B14F-4D97-AF65-F5344CB8AC3E}">
        <p14:creationId xmlns:p14="http://schemas.microsoft.com/office/powerpoint/2010/main" val="1024634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Untitled-1.jpg"/>
          <p:cNvPicPr>
            <a:picLocks noChangeAspect="1"/>
          </p:cNvPicPr>
          <p:nvPr/>
        </p:nvPicPr>
        <p:blipFill>
          <a:blip r:embed="rId2"/>
          <a:stretch>
            <a:fillRect/>
          </a:stretch>
        </p:blipFill>
        <p:spPr>
          <a:xfrm>
            <a:off x="2081048" y="756745"/>
            <a:ext cx="8229600" cy="5297213"/>
          </a:xfrm>
          <a:prstGeom prst="rect">
            <a:avLst/>
          </a:prstGeom>
        </p:spPr>
      </p:pic>
    </p:spTree>
    <p:extLst>
      <p:ext uri="{BB962C8B-B14F-4D97-AF65-F5344CB8AC3E}">
        <p14:creationId xmlns:p14="http://schemas.microsoft.com/office/powerpoint/2010/main" val="2936841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3" descr="MiddleEast_MER_FR_1P_Orbit_6688_200306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48927" r="47821" b="8722"/>
          <a:stretch>
            <a:fillRect/>
          </a:stretch>
        </p:blipFill>
        <p:spPr>
          <a:xfrm rot="321004">
            <a:off x="2110372" y="-786607"/>
            <a:ext cx="7777163" cy="8037513"/>
          </a:xfr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4"/>
          <p:cNvSpPr>
            <a:spLocks noChangeAspect="1" noChangeArrowheads="1"/>
          </p:cNvSpPr>
          <p:nvPr/>
        </p:nvSpPr>
        <p:spPr bwMode="auto">
          <a:xfrm>
            <a:off x="4160838" y="1908176"/>
            <a:ext cx="110331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GB" sz="2400" dirty="0">
                <a:solidFill>
                  <a:srgbClr val="FFFF00"/>
                </a:solidFill>
                <a:latin typeface="Arial" charset="0"/>
                <a:sym typeface="AGA Arabesque" pitchFamily="2" charset="2"/>
              </a:rPr>
              <a:t></a:t>
            </a:r>
            <a:r>
              <a:rPr lang="ar-SA" sz="2400" dirty="0">
                <a:solidFill>
                  <a:srgbClr val="99CC00"/>
                </a:solidFill>
                <a:latin typeface="Arial" charset="0"/>
                <a:sym typeface="AGA Arabesque" pitchFamily="2" charset="2"/>
              </a:rPr>
              <a:t>حطين</a:t>
            </a:r>
            <a:r>
              <a:rPr lang="en-GB" dirty="0">
                <a:solidFill>
                  <a:srgbClr val="99CC00"/>
                </a:solidFill>
                <a:latin typeface="Arial" charset="0"/>
              </a:rPr>
              <a:t> </a:t>
            </a:r>
          </a:p>
        </p:txBody>
      </p:sp>
      <p:sp>
        <p:nvSpPr>
          <p:cNvPr id="17413" name="Rectangle 5"/>
          <p:cNvSpPr>
            <a:spLocks noChangeAspect="1" noChangeArrowheads="1"/>
          </p:cNvSpPr>
          <p:nvPr/>
        </p:nvSpPr>
        <p:spPr bwMode="auto">
          <a:xfrm>
            <a:off x="3929064" y="4889501"/>
            <a:ext cx="164623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defRPr/>
            </a:pPr>
            <a:r>
              <a:rPr lang="en-GB" dirty="0">
                <a:solidFill>
                  <a:srgbClr val="000000"/>
                </a:solidFill>
                <a:effectLst>
                  <a:outerShdw blurRad="38100" dist="38100" dir="2700000" algn="tl">
                    <a:srgbClr val="C0C0C0"/>
                  </a:outerShdw>
                </a:effectLst>
                <a:latin typeface="Arial" charset="0"/>
                <a:sym typeface="Wingdings" pitchFamily="2" charset="2"/>
              </a:rPr>
              <a:t></a:t>
            </a:r>
            <a:r>
              <a:rPr lang="en-GB" dirty="0">
                <a:solidFill>
                  <a:srgbClr val="000000"/>
                </a:solidFill>
                <a:effectLst>
                  <a:outerShdw blurRad="38100" dist="38100" dir="2700000" algn="tl">
                    <a:srgbClr val="C0C0C0"/>
                  </a:outerShdw>
                </a:effectLst>
                <a:latin typeface="Arial" charset="0"/>
                <a:sym typeface="AGA Arabesque" pitchFamily="2" charset="2"/>
              </a:rPr>
              <a:t> </a:t>
            </a:r>
            <a:r>
              <a:rPr lang="ar-SA" sz="2400" dirty="0">
                <a:solidFill>
                  <a:srgbClr val="000000"/>
                </a:solidFill>
                <a:effectLst>
                  <a:outerShdw blurRad="38100" dist="38100" dir="2700000" algn="tl">
                    <a:srgbClr val="C0C0C0"/>
                  </a:outerShdw>
                </a:effectLst>
                <a:latin typeface="Arial" charset="0"/>
                <a:sym typeface="AGA Arabesque" pitchFamily="2" charset="2"/>
              </a:rPr>
              <a:t>بيت المقدس</a:t>
            </a:r>
            <a:r>
              <a:rPr lang="en-GB" sz="1400" dirty="0">
                <a:solidFill>
                  <a:srgbClr val="000000"/>
                </a:solidFill>
                <a:effectLst>
                  <a:outerShdw blurRad="38100" dist="38100" dir="2700000" algn="tl">
                    <a:srgbClr val="C0C0C0"/>
                  </a:outerShdw>
                </a:effectLst>
                <a:latin typeface="Arial" charset="0"/>
              </a:rPr>
              <a:t> </a:t>
            </a:r>
          </a:p>
        </p:txBody>
      </p:sp>
      <p:sp>
        <p:nvSpPr>
          <p:cNvPr id="17414" name="Rectangle 6"/>
          <p:cNvSpPr>
            <a:spLocks noChangeAspect="1" noChangeArrowheads="1"/>
          </p:cNvSpPr>
          <p:nvPr/>
        </p:nvSpPr>
        <p:spPr bwMode="auto">
          <a:xfrm>
            <a:off x="2552700" y="1627189"/>
            <a:ext cx="123825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defRPr/>
            </a:pPr>
            <a:r>
              <a:rPr lang="ar-SA" sz="2400" dirty="0">
                <a:solidFill>
                  <a:srgbClr val="FF0000"/>
                </a:solidFill>
                <a:effectLst>
                  <a:outerShdw blurRad="38100" dist="38100" dir="2700000" algn="tl">
                    <a:srgbClr val="C0C0C0"/>
                  </a:outerShdw>
                </a:effectLst>
                <a:latin typeface="Arial" charset="0"/>
                <a:sym typeface="Wingdings" pitchFamily="2" charset="2"/>
              </a:rPr>
              <a:t>عكا   </a:t>
            </a:r>
            <a:r>
              <a:rPr lang="en-GB" sz="2400" dirty="0">
                <a:solidFill>
                  <a:srgbClr val="FF0000"/>
                </a:solidFill>
                <a:effectLst>
                  <a:outerShdw blurRad="38100" dist="38100" dir="2700000" algn="tl">
                    <a:srgbClr val="C0C0C0"/>
                  </a:outerShdw>
                </a:effectLst>
                <a:latin typeface="Arial" charset="0"/>
              </a:rPr>
              <a:t> </a:t>
            </a:r>
            <a:r>
              <a:rPr lang="en-GB" sz="2400" dirty="0">
                <a:solidFill>
                  <a:srgbClr val="FF0000"/>
                </a:solidFill>
                <a:latin typeface="Arial" charset="0"/>
                <a:sym typeface="Wingdings" pitchFamily="2" charset="2"/>
              </a:rPr>
              <a:t></a:t>
            </a:r>
            <a:r>
              <a:rPr lang="en-GB" sz="2400" dirty="0">
                <a:solidFill>
                  <a:srgbClr val="FF0000"/>
                </a:solidFill>
                <a:latin typeface="Arial" charset="0"/>
              </a:rPr>
              <a:t> </a:t>
            </a:r>
          </a:p>
        </p:txBody>
      </p:sp>
      <p:sp>
        <p:nvSpPr>
          <p:cNvPr id="17415" name="Rectangle 7"/>
          <p:cNvSpPr>
            <a:spLocks noChangeAspect="1" noChangeArrowheads="1"/>
          </p:cNvSpPr>
          <p:nvPr/>
        </p:nvSpPr>
        <p:spPr bwMode="auto">
          <a:xfrm>
            <a:off x="1423988" y="5702301"/>
            <a:ext cx="14525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defRPr/>
            </a:pPr>
            <a:r>
              <a:rPr lang="ar-SA" sz="2000" dirty="0">
                <a:solidFill>
                  <a:srgbClr val="FF0000"/>
                </a:solidFill>
                <a:effectLst>
                  <a:outerShdw blurRad="38100" dist="38100" dir="2700000" algn="tl">
                    <a:srgbClr val="C0C0C0"/>
                  </a:outerShdw>
                </a:effectLst>
                <a:latin typeface="Arial" charset="0"/>
                <a:sym typeface="Wingdings" pitchFamily="2" charset="2"/>
              </a:rPr>
              <a:t>عسقلان    </a:t>
            </a:r>
            <a:r>
              <a:rPr lang="en-GB" sz="2400" dirty="0">
                <a:solidFill>
                  <a:srgbClr val="FF0000"/>
                </a:solidFill>
                <a:latin typeface="Arial" charset="0"/>
                <a:sym typeface="Wingdings" pitchFamily="2" charset="2"/>
              </a:rPr>
              <a:t></a:t>
            </a:r>
            <a:r>
              <a:rPr lang="en-GB" sz="2400" dirty="0">
                <a:solidFill>
                  <a:srgbClr val="FF0000"/>
                </a:solidFill>
                <a:latin typeface="Arial" charset="0"/>
              </a:rPr>
              <a:t> </a:t>
            </a:r>
          </a:p>
        </p:txBody>
      </p:sp>
      <p:sp>
        <p:nvSpPr>
          <p:cNvPr id="17418" name="Freeform 10"/>
          <p:cNvSpPr>
            <a:spLocks noChangeAspect="1"/>
          </p:cNvSpPr>
          <p:nvPr/>
        </p:nvSpPr>
        <p:spPr bwMode="auto">
          <a:xfrm>
            <a:off x="3481388" y="1803400"/>
            <a:ext cx="1573212" cy="317500"/>
          </a:xfrm>
          <a:custGeom>
            <a:avLst/>
            <a:gdLst>
              <a:gd name="T0" fmla="*/ 559 w 991"/>
              <a:gd name="T1" fmla="*/ 200 h 200"/>
              <a:gd name="T2" fmla="*/ 0 w 991"/>
              <a:gd name="T3" fmla="*/ 24 h 200"/>
            </a:gdLst>
            <a:ahLst/>
            <a:cxnLst>
              <a:cxn ang="0">
                <a:pos x="T0" y="T1"/>
              </a:cxn>
              <a:cxn ang="0">
                <a:pos x="T2" y="T3"/>
              </a:cxn>
            </a:cxnLst>
            <a:rect l="0" t="0" r="r" b="b"/>
            <a:pathLst>
              <a:path w="991" h="200">
                <a:moveTo>
                  <a:pt x="559" y="200"/>
                </a:moveTo>
                <a:cubicBezTo>
                  <a:pt x="991" y="0"/>
                  <a:pt x="0" y="24"/>
                  <a:pt x="0" y="24"/>
                </a:cubicBezTo>
              </a:path>
            </a:pathLst>
          </a:custGeom>
          <a:noFill/>
          <a:ln w="38100" cmpd="sng">
            <a:solidFill>
              <a:schemeClr val="folHlink"/>
            </a:solidFill>
            <a:round/>
            <a:headEnd type="none" w="med" len="med"/>
            <a:tailEnd type="triangle" w="med" len="med"/>
          </a:ln>
          <a:effectLst>
            <a:prstShdw prst="shdw17" dist="17961" dir="2700000">
              <a:schemeClr val="folHlink">
                <a:gamma/>
                <a:shade val="60000"/>
                <a:invGamma/>
              </a:schemeClr>
            </a:prstShdw>
          </a:effectLst>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defRPr/>
            </a:pPr>
            <a:endParaRPr lang="en-US">
              <a:solidFill>
                <a:srgbClr val="000000"/>
              </a:solidFill>
              <a:latin typeface="Arial" charset="0"/>
            </a:endParaRPr>
          </a:p>
        </p:txBody>
      </p:sp>
      <p:sp>
        <p:nvSpPr>
          <p:cNvPr id="17419" name="Rectangle 11"/>
          <p:cNvSpPr>
            <a:spLocks noChangeAspect="1" noChangeArrowheads="1"/>
          </p:cNvSpPr>
          <p:nvPr/>
        </p:nvSpPr>
        <p:spPr bwMode="auto">
          <a:xfrm>
            <a:off x="3741739" y="3578225"/>
            <a:ext cx="80803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defRPr/>
            </a:pPr>
            <a:r>
              <a:rPr lang="en-GB" sz="2400" dirty="0">
                <a:solidFill>
                  <a:srgbClr val="FF0000"/>
                </a:solidFill>
                <a:latin typeface="Arial" charset="0"/>
                <a:sym typeface="Wingdings" pitchFamily="2" charset="2"/>
              </a:rPr>
              <a:t></a:t>
            </a:r>
            <a:r>
              <a:rPr lang="en-GB" sz="2400" dirty="0">
                <a:solidFill>
                  <a:srgbClr val="FF0000"/>
                </a:solidFill>
                <a:latin typeface="Arial" charset="0"/>
              </a:rPr>
              <a:t> </a:t>
            </a:r>
          </a:p>
          <a:p>
            <a:pPr algn="ctr" fontAlgn="base">
              <a:spcBef>
                <a:spcPct val="0"/>
              </a:spcBef>
              <a:spcAft>
                <a:spcPct val="0"/>
              </a:spcAft>
              <a:defRPr/>
            </a:pPr>
            <a:r>
              <a:rPr lang="ar-SA" sz="2400" dirty="0">
                <a:solidFill>
                  <a:srgbClr val="FF0000"/>
                </a:solidFill>
                <a:effectLst>
                  <a:outerShdw blurRad="38100" dist="38100" dir="2700000" algn="tl">
                    <a:srgbClr val="C0C0C0"/>
                  </a:outerShdw>
                </a:effectLst>
                <a:latin typeface="Arial" charset="0"/>
              </a:rPr>
              <a:t>نابلس </a:t>
            </a:r>
            <a:endParaRPr lang="en-GB" sz="2400" dirty="0">
              <a:solidFill>
                <a:srgbClr val="FF0000"/>
              </a:solidFill>
              <a:effectLst>
                <a:outerShdw blurRad="38100" dist="38100" dir="2700000" algn="tl">
                  <a:srgbClr val="C0C0C0"/>
                </a:outerShdw>
              </a:effectLst>
              <a:latin typeface="Arial" charset="0"/>
            </a:endParaRPr>
          </a:p>
        </p:txBody>
      </p:sp>
      <p:sp>
        <p:nvSpPr>
          <p:cNvPr id="17420" name="Rectangle 12"/>
          <p:cNvSpPr>
            <a:spLocks noChangeAspect="1" noChangeArrowheads="1"/>
          </p:cNvSpPr>
          <p:nvPr/>
        </p:nvSpPr>
        <p:spPr bwMode="auto">
          <a:xfrm>
            <a:off x="1919289" y="4459289"/>
            <a:ext cx="12668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defRPr/>
            </a:pPr>
            <a:r>
              <a:rPr lang="ar-SA" sz="2400" dirty="0">
                <a:solidFill>
                  <a:srgbClr val="FF0000"/>
                </a:solidFill>
                <a:effectLst>
                  <a:outerShdw blurRad="38100" dist="38100" dir="2700000" algn="tl">
                    <a:srgbClr val="C0C0C0"/>
                  </a:outerShdw>
                </a:effectLst>
                <a:latin typeface="Arial" charset="0"/>
                <a:sym typeface="Wingdings" pitchFamily="2" charset="2"/>
              </a:rPr>
              <a:t>يافا     </a:t>
            </a:r>
            <a:r>
              <a:rPr lang="en-GB" sz="2400" dirty="0">
                <a:solidFill>
                  <a:srgbClr val="FF0000"/>
                </a:solidFill>
                <a:effectLst>
                  <a:outerShdw blurRad="38100" dist="38100" dir="2700000" algn="tl">
                    <a:srgbClr val="C0C0C0"/>
                  </a:outerShdw>
                </a:effectLst>
                <a:latin typeface="Arial" charset="0"/>
              </a:rPr>
              <a:t> </a:t>
            </a:r>
            <a:r>
              <a:rPr lang="en-GB" sz="2400" dirty="0">
                <a:solidFill>
                  <a:srgbClr val="FF0000"/>
                </a:solidFill>
                <a:effectLst>
                  <a:outerShdw blurRad="38100" dist="38100" dir="2700000" algn="tl">
                    <a:srgbClr val="C0C0C0"/>
                  </a:outerShdw>
                </a:effectLst>
                <a:latin typeface="Arial" charset="0"/>
                <a:sym typeface="Wingdings" pitchFamily="2" charset="2"/>
              </a:rPr>
              <a:t></a:t>
            </a:r>
          </a:p>
        </p:txBody>
      </p:sp>
      <p:sp>
        <p:nvSpPr>
          <p:cNvPr id="17421" name="Rectangle 13"/>
          <p:cNvSpPr>
            <a:spLocks noChangeAspect="1" noChangeArrowheads="1"/>
          </p:cNvSpPr>
          <p:nvPr/>
        </p:nvSpPr>
        <p:spPr bwMode="auto">
          <a:xfrm>
            <a:off x="1487488" y="3001964"/>
            <a:ext cx="18716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defRPr/>
            </a:pPr>
            <a:r>
              <a:rPr lang="ar-SA" sz="2400" dirty="0">
                <a:solidFill>
                  <a:srgbClr val="FF0000"/>
                </a:solidFill>
                <a:effectLst>
                  <a:outerShdw blurRad="38100" dist="38100" dir="2700000" algn="tl">
                    <a:srgbClr val="C0C0C0"/>
                  </a:outerShdw>
                </a:effectLst>
                <a:latin typeface="Arial" charset="0"/>
                <a:sym typeface="Wingdings" pitchFamily="2" charset="2"/>
              </a:rPr>
              <a:t>قيسارية       </a:t>
            </a:r>
            <a:r>
              <a:rPr lang="en-GB" sz="2400" dirty="0">
                <a:solidFill>
                  <a:srgbClr val="FF0000"/>
                </a:solidFill>
                <a:effectLst>
                  <a:outerShdw blurRad="38100" dist="38100" dir="2700000" algn="tl">
                    <a:srgbClr val="C0C0C0"/>
                  </a:outerShdw>
                </a:effectLst>
                <a:latin typeface="Arial" charset="0"/>
              </a:rPr>
              <a:t> </a:t>
            </a:r>
            <a:r>
              <a:rPr lang="en-GB" sz="2400" dirty="0">
                <a:solidFill>
                  <a:srgbClr val="FF0000"/>
                </a:solidFill>
                <a:effectLst>
                  <a:outerShdw blurRad="38100" dist="38100" dir="2700000" algn="tl">
                    <a:srgbClr val="C0C0C0"/>
                  </a:outerShdw>
                </a:effectLst>
                <a:latin typeface="Arial" charset="0"/>
                <a:sym typeface="Wingdings" pitchFamily="2" charset="2"/>
              </a:rPr>
              <a:t></a:t>
            </a:r>
          </a:p>
        </p:txBody>
      </p:sp>
      <p:sp>
        <p:nvSpPr>
          <p:cNvPr id="17423" name="Rectangle 15"/>
          <p:cNvSpPr>
            <a:spLocks noChangeAspect="1" noChangeArrowheads="1"/>
          </p:cNvSpPr>
          <p:nvPr/>
        </p:nvSpPr>
        <p:spPr bwMode="auto">
          <a:xfrm>
            <a:off x="4295775" y="1195388"/>
            <a:ext cx="939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defRPr/>
            </a:pPr>
            <a:r>
              <a:rPr lang="en-GB" sz="2000" dirty="0">
                <a:solidFill>
                  <a:srgbClr val="FF0000"/>
                </a:solidFill>
                <a:effectLst>
                  <a:outerShdw blurRad="38100" dist="38100" dir="2700000" algn="tl">
                    <a:srgbClr val="C0C0C0"/>
                  </a:outerShdw>
                </a:effectLst>
                <a:latin typeface="Arial" charset="0"/>
                <a:sym typeface="Wingdings" pitchFamily="2" charset="2"/>
              </a:rPr>
              <a:t> </a:t>
            </a:r>
            <a:r>
              <a:rPr lang="ar-SA" sz="2000" dirty="0">
                <a:solidFill>
                  <a:srgbClr val="FF0000"/>
                </a:solidFill>
                <a:latin typeface="Arial" charset="0"/>
                <a:sym typeface="Wingdings" pitchFamily="2" charset="2"/>
              </a:rPr>
              <a:t>تبنين</a:t>
            </a:r>
            <a:r>
              <a:rPr lang="en-GB" sz="2000" dirty="0">
                <a:solidFill>
                  <a:srgbClr val="FF0000"/>
                </a:solidFill>
                <a:effectLst>
                  <a:outerShdw blurRad="38100" dist="38100" dir="2700000" algn="tl">
                    <a:srgbClr val="C0C0C0"/>
                  </a:outerShdw>
                </a:effectLst>
                <a:latin typeface="Arial" charset="0"/>
              </a:rPr>
              <a:t> </a:t>
            </a:r>
          </a:p>
        </p:txBody>
      </p:sp>
      <p:sp>
        <p:nvSpPr>
          <p:cNvPr id="17424" name="Rectangle 16"/>
          <p:cNvSpPr>
            <a:spLocks noChangeAspect="1" noChangeArrowheads="1"/>
          </p:cNvSpPr>
          <p:nvPr/>
        </p:nvSpPr>
        <p:spPr bwMode="auto">
          <a:xfrm>
            <a:off x="2566988" y="42863"/>
            <a:ext cx="12557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defRPr/>
            </a:pPr>
            <a:r>
              <a:rPr lang="ar-SA" sz="2000" dirty="0">
                <a:solidFill>
                  <a:srgbClr val="FF0000"/>
                </a:solidFill>
                <a:effectLst>
                  <a:outerShdw blurRad="38100" dist="38100" dir="2700000" algn="tl">
                    <a:srgbClr val="C0C0C0"/>
                  </a:outerShdw>
                </a:effectLst>
                <a:latin typeface="Arial" charset="0"/>
                <a:sym typeface="Wingdings" pitchFamily="2" charset="2"/>
              </a:rPr>
              <a:t>جبلة      </a:t>
            </a:r>
            <a:r>
              <a:rPr lang="en-GB" sz="2000" dirty="0">
                <a:solidFill>
                  <a:srgbClr val="FF0000"/>
                </a:solidFill>
                <a:effectLst>
                  <a:outerShdw blurRad="38100" dist="38100" dir="2700000" algn="tl">
                    <a:srgbClr val="C0C0C0"/>
                  </a:outerShdw>
                </a:effectLst>
                <a:latin typeface="Arial" charset="0"/>
              </a:rPr>
              <a:t> </a:t>
            </a:r>
            <a:r>
              <a:rPr lang="en-GB" sz="2000" dirty="0">
                <a:solidFill>
                  <a:srgbClr val="FF0000"/>
                </a:solidFill>
                <a:effectLst>
                  <a:outerShdw blurRad="38100" dist="38100" dir="2700000" algn="tl">
                    <a:srgbClr val="C0C0C0"/>
                  </a:outerShdw>
                </a:effectLst>
                <a:latin typeface="Arial" charset="0"/>
                <a:sym typeface="Wingdings" pitchFamily="2" charset="2"/>
              </a:rPr>
              <a:t></a:t>
            </a:r>
          </a:p>
        </p:txBody>
      </p:sp>
      <p:sp>
        <p:nvSpPr>
          <p:cNvPr id="17425" name="Rectangle 17"/>
          <p:cNvSpPr>
            <a:spLocks noChangeAspect="1" noChangeArrowheads="1"/>
          </p:cNvSpPr>
          <p:nvPr/>
        </p:nvSpPr>
        <p:spPr bwMode="auto">
          <a:xfrm>
            <a:off x="2647950" y="403225"/>
            <a:ext cx="1168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defRPr/>
            </a:pPr>
            <a:r>
              <a:rPr lang="ar-SA" sz="2000" dirty="0">
                <a:solidFill>
                  <a:srgbClr val="FF0000"/>
                </a:solidFill>
                <a:effectLst>
                  <a:outerShdw blurRad="38100" dist="38100" dir="2700000" algn="tl">
                    <a:srgbClr val="C0C0C0"/>
                  </a:outerShdw>
                </a:effectLst>
                <a:latin typeface="Arial" charset="0"/>
                <a:sym typeface="Wingdings" pitchFamily="2" charset="2"/>
              </a:rPr>
              <a:t>بيروت  </a:t>
            </a:r>
            <a:r>
              <a:rPr lang="en-GB" sz="2000" dirty="0">
                <a:solidFill>
                  <a:srgbClr val="FF0000"/>
                </a:solidFill>
                <a:effectLst>
                  <a:outerShdw blurRad="38100" dist="38100" dir="2700000" algn="tl">
                    <a:srgbClr val="C0C0C0"/>
                  </a:outerShdw>
                </a:effectLst>
                <a:latin typeface="Arial" charset="0"/>
              </a:rPr>
              <a:t> </a:t>
            </a:r>
            <a:r>
              <a:rPr lang="en-GB" sz="2000" dirty="0">
                <a:solidFill>
                  <a:srgbClr val="FF0000"/>
                </a:solidFill>
                <a:effectLst>
                  <a:outerShdw blurRad="38100" dist="38100" dir="2700000" algn="tl">
                    <a:srgbClr val="C0C0C0"/>
                  </a:outerShdw>
                </a:effectLst>
                <a:latin typeface="Arial" charset="0"/>
                <a:sym typeface="Wingdings" pitchFamily="2" charset="2"/>
              </a:rPr>
              <a:t></a:t>
            </a:r>
          </a:p>
        </p:txBody>
      </p:sp>
      <p:sp>
        <p:nvSpPr>
          <p:cNvPr id="17426" name="Freeform 18"/>
          <p:cNvSpPr>
            <a:spLocks noChangeAspect="1"/>
          </p:cNvSpPr>
          <p:nvPr/>
        </p:nvSpPr>
        <p:spPr bwMode="auto">
          <a:xfrm>
            <a:off x="3475039" y="1168400"/>
            <a:ext cx="1055687" cy="668338"/>
          </a:xfrm>
          <a:custGeom>
            <a:avLst/>
            <a:gdLst>
              <a:gd name="T0" fmla="*/ 0 w 665"/>
              <a:gd name="T1" fmla="*/ 1060987369 h 421"/>
              <a:gd name="T2" fmla="*/ 1660781388 w 665"/>
              <a:gd name="T3" fmla="*/ 322580241 h 421"/>
              <a:gd name="T4" fmla="*/ 88204633 w 665"/>
              <a:gd name="T5" fmla="*/ 0 h 421"/>
              <a:gd name="T6" fmla="*/ 0 60000 65536"/>
              <a:gd name="T7" fmla="*/ 0 60000 65536"/>
              <a:gd name="T8" fmla="*/ 0 60000 65536"/>
            </a:gdLst>
            <a:ahLst/>
            <a:cxnLst>
              <a:cxn ang="T6">
                <a:pos x="T0" y="T1"/>
              </a:cxn>
              <a:cxn ang="T7">
                <a:pos x="T2" y="T3"/>
              </a:cxn>
              <a:cxn ang="T8">
                <a:pos x="T4" y="T5"/>
              </a:cxn>
            </a:cxnLst>
            <a:rect l="0" t="0" r="r" b="b"/>
            <a:pathLst>
              <a:path w="665" h="421">
                <a:moveTo>
                  <a:pt x="0" y="421"/>
                </a:moveTo>
                <a:cubicBezTo>
                  <a:pt x="3" y="385"/>
                  <a:pt x="627" y="344"/>
                  <a:pt x="659" y="128"/>
                </a:cubicBezTo>
                <a:cubicBezTo>
                  <a:pt x="665" y="58"/>
                  <a:pt x="177" y="30"/>
                  <a:pt x="35" y="0"/>
                </a:cubicBezTo>
              </a:path>
            </a:pathLst>
          </a:custGeom>
          <a:noFill/>
          <a:ln w="38100" cmpd="sng">
            <a:solidFill>
              <a:schemeClr val="folHlink"/>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17427" name="Freeform 19"/>
          <p:cNvSpPr>
            <a:spLocks noChangeAspect="1"/>
          </p:cNvSpPr>
          <p:nvPr/>
        </p:nvSpPr>
        <p:spPr bwMode="auto">
          <a:xfrm>
            <a:off x="3467101" y="190500"/>
            <a:ext cx="576263" cy="965200"/>
          </a:xfrm>
          <a:custGeom>
            <a:avLst/>
            <a:gdLst>
              <a:gd name="T0" fmla="*/ 0 w 363"/>
              <a:gd name="T1" fmla="*/ 1532255000 h 608"/>
              <a:gd name="T2" fmla="*/ 403225350 w 363"/>
              <a:gd name="T3" fmla="*/ 0 h 608"/>
              <a:gd name="T4" fmla="*/ 0 60000 65536"/>
              <a:gd name="T5" fmla="*/ 0 60000 65536"/>
            </a:gdLst>
            <a:ahLst/>
            <a:cxnLst>
              <a:cxn ang="T4">
                <a:pos x="T0" y="T1"/>
              </a:cxn>
              <a:cxn ang="T5">
                <a:pos x="T2" y="T3"/>
              </a:cxn>
            </a:cxnLst>
            <a:rect l="0" t="0" r="r" b="b"/>
            <a:pathLst>
              <a:path w="363" h="608">
                <a:moveTo>
                  <a:pt x="0" y="608"/>
                </a:moveTo>
                <a:cubicBezTo>
                  <a:pt x="363" y="306"/>
                  <a:pt x="160" y="0"/>
                  <a:pt x="160" y="0"/>
                </a:cubicBezTo>
              </a:path>
            </a:pathLst>
          </a:custGeom>
          <a:noFill/>
          <a:ln w="38100" cmpd="sng">
            <a:solidFill>
              <a:schemeClr val="folHlink"/>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17428" name="Freeform 20"/>
          <p:cNvSpPr>
            <a:spLocks noChangeAspect="1"/>
          </p:cNvSpPr>
          <p:nvPr/>
        </p:nvSpPr>
        <p:spPr bwMode="auto">
          <a:xfrm rot="-5830577">
            <a:off x="3463132" y="300832"/>
            <a:ext cx="358775" cy="134938"/>
          </a:xfrm>
          <a:custGeom>
            <a:avLst/>
            <a:gdLst>
              <a:gd name="T0" fmla="*/ 218168645 w 590"/>
              <a:gd name="T1" fmla="*/ 71126031 h 256"/>
              <a:gd name="T2" fmla="*/ 0 w 590"/>
              <a:gd name="T3" fmla="*/ 0 h 256"/>
              <a:gd name="T4" fmla="*/ 0 60000 65536"/>
              <a:gd name="T5" fmla="*/ 0 60000 65536"/>
            </a:gdLst>
            <a:ahLst/>
            <a:cxnLst>
              <a:cxn ang="T4">
                <a:pos x="T0" y="T1"/>
              </a:cxn>
              <a:cxn ang="T5">
                <a:pos x="T2" y="T3"/>
              </a:cxn>
            </a:cxnLst>
            <a:rect l="0" t="0" r="r" b="b"/>
            <a:pathLst>
              <a:path w="590" h="256">
                <a:moveTo>
                  <a:pt x="590" y="256"/>
                </a:moveTo>
                <a:cubicBezTo>
                  <a:pt x="398" y="45"/>
                  <a:pt x="0" y="0"/>
                  <a:pt x="0" y="0"/>
                </a:cubicBezTo>
              </a:path>
            </a:pathLst>
          </a:custGeom>
          <a:noFill/>
          <a:ln w="38100" cmpd="sng">
            <a:solidFill>
              <a:schemeClr val="folHlink"/>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17429" name="Freeform 21"/>
          <p:cNvSpPr>
            <a:spLocks noChangeAspect="1"/>
          </p:cNvSpPr>
          <p:nvPr/>
        </p:nvSpPr>
        <p:spPr bwMode="auto">
          <a:xfrm>
            <a:off x="2552700" y="612776"/>
            <a:ext cx="1112838" cy="5292725"/>
          </a:xfrm>
          <a:custGeom>
            <a:avLst/>
            <a:gdLst>
              <a:gd name="T0" fmla="*/ 1663303872 w 701"/>
              <a:gd name="T1" fmla="*/ 0 h 3334"/>
              <a:gd name="T2" fmla="*/ 927417917 w 701"/>
              <a:gd name="T3" fmla="*/ 2147483647 h 3334"/>
              <a:gd name="T4" fmla="*/ 0 w 701"/>
              <a:gd name="T5" fmla="*/ 2147483647 h 3334"/>
              <a:gd name="T6" fmla="*/ 0 60000 65536"/>
              <a:gd name="T7" fmla="*/ 0 60000 65536"/>
              <a:gd name="T8" fmla="*/ 0 60000 65536"/>
            </a:gdLst>
            <a:ahLst/>
            <a:cxnLst>
              <a:cxn ang="T6">
                <a:pos x="T0" y="T1"/>
              </a:cxn>
              <a:cxn ang="T7">
                <a:pos x="T2" y="T3"/>
              </a:cxn>
              <a:cxn ang="T8">
                <a:pos x="T4" y="T5"/>
              </a:cxn>
            </a:cxnLst>
            <a:rect l="0" t="0" r="r" b="b"/>
            <a:pathLst>
              <a:path w="701" h="3334">
                <a:moveTo>
                  <a:pt x="660" y="0"/>
                </a:moveTo>
                <a:cubicBezTo>
                  <a:pt x="701" y="474"/>
                  <a:pt x="478" y="1074"/>
                  <a:pt x="368" y="1630"/>
                </a:cubicBezTo>
                <a:cubicBezTo>
                  <a:pt x="368" y="2270"/>
                  <a:pt x="136" y="3166"/>
                  <a:pt x="0" y="3334"/>
                </a:cubicBezTo>
              </a:path>
            </a:pathLst>
          </a:custGeom>
          <a:noFill/>
          <a:ln w="38100" cmpd="sng">
            <a:solidFill>
              <a:srgbClr val="99FF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17430" name="Freeform 22"/>
          <p:cNvSpPr>
            <a:spLocks noChangeAspect="1"/>
          </p:cNvSpPr>
          <p:nvPr/>
        </p:nvSpPr>
        <p:spPr bwMode="auto">
          <a:xfrm rot="9371094" flipH="1">
            <a:off x="2208214" y="6092825"/>
            <a:ext cx="358775" cy="287338"/>
          </a:xfrm>
          <a:custGeom>
            <a:avLst/>
            <a:gdLst>
              <a:gd name="T0" fmla="*/ 218168645 w 590"/>
              <a:gd name="T1" fmla="*/ 322512212 h 256"/>
              <a:gd name="T2" fmla="*/ 0 w 590"/>
              <a:gd name="T3" fmla="*/ 0 h 256"/>
              <a:gd name="T4" fmla="*/ 0 60000 65536"/>
              <a:gd name="T5" fmla="*/ 0 60000 65536"/>
            </a:gdLst>
            <a:ahLst/>
            <a:cxnLst>
              <a:cxn ang="T4">
                <a:pos x="T0" y="T1"/>
              </a:cxn>
              <a:cxn ang="T5">
                <a:pos x="T2" y="T3"/>
              </a:cxn>
            </a:cxnLst>
            <a:rect l="0" t="0" r="r" b="b"/>
            <a:pathLst>
              <a:path w="590" h="256">
                <a:moveTo>
                  <a:pt x="590" y="256"/>
                </a:moveTo>
                <a:cubicBezTo>
                  <a:pt x="398" y="45"/>
                  <a:pt x="0" y="0"/>
                  <a:pt x="0" y="0"/>
                </a:cubicBezTo>
              </a:path>
            </a:pathLst>
          </a:custGeom>
          <a:noFill/>
          <a:ln w="38100" cap="flat" cmpd="sng">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17431" name="Rectangle 23"/>
          <p:cNvSpPr>
            <a:spLocks noChangeAspect="1" noChangeArrowheads="1"/>
          </p:cNvSpPr>
          <p:nvPr/>
        </p:nvSpPr>
        <p:spPr bwMode="auto">
          <a:xfrm>
            <a:off x="1420812" y="6235701"/>
            <a:ext cx="11572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defRPr/>
            </a:pPr>
            <a:r>
              <a:rPr lang="ar-SA" sz="2000" dirty="0">
                <a:solidFill>
                  <a:srgbClr val="FF0000"/>
                </a:solidFill>
                <a:effectLst>
                  <a:outerShdw blurRad="38100" dist="38100" dir="2700000" algn="tl">
                    <a:srgbClr val="C0C0C0"/>
                  </a:outerShdw>
                </a:effectLst>
                <a:latin typeface="Arial" charset="0"/>
                <a:sym typeface="Wingdings" pitchFamily="2" charset="2"/>
              </a:rPr>
              <a:t>غزة    </a:t>
            </a:r>
            <a:r>
              <a:rPr lang="en-GB" sz="2400" dirty="0">
                <a:solidFill>
                  <a:srgbClr val="FF0000"/>
                </a:solidFill>
                <a:latin typeface="Arial" charset="0"/>
                <a:sym typeface="Wingdings" pitchFamily="2" charset="2"/>
              </a:rPr>
              <a:t></a:t>
            </a:r>
            <a:r>
              <a:rPr lang="en-GB" sz="2400" dirty="0">
                <a:solidFill>
                  <a:srgbClr val="FF0000"/>
                </a:solidFill>
                <a:latin typeface="Arial" charset="0"/>
              </a:rPr>
              <a:t> </a:t>
            </a:r>
          </a:p>
        </p:txBody>
      </p:sp>
      <p:sp>
        <p:nvSpPr>
          <p:cNvPr id="17432" name="Rectangle 24"/>
          <p:cNvSpPr>
            <a:spLocks noChangeAspect="1" noChangeArrowheads="1"/>
          </p:cNvSpPr>
          <p:nvPr/>
        </p:nvSpPr>
        <p:spPr bwMode="auto">
          <a:xfrm>
            <a:off x="4149725" y="5299075"/>
            <a:ext cx="10747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defRPr/>
            </a:pPr>
            <a:r>
              <a:rPr lang="en-GB" sz="2000" dirty="0">
                <a:solidFill>
                  <a:srgbClr val="800000"/>
                </a:solidFill>
                <a:latin typeface="Arial" charset="0"/>
                <a:sym typeface="Wingdings" pitchFamily="2" charset="2"/>
              </a:rPr>
              <a:t></a:t>
            </a:r>
            <a:r>
              <a:rPr lang="ar-SA" dirty="0">
                <a:solidFill>
                  <a:srgbClr val="800000"/>
                </a:solidFill>
                <a:effectLst>
                  <a:outerShdw blurRad="38100" dist="38100" dir="2700000" algn="tl">
                    <a:srgbClr val="C0C0C0"/>
                  </a:outerShdw>
                </a:effectLst>
                <a:latin typeface="Arial" charset="0"/>
                <a:sym typeface="Wingdings" pitchFamily="2" charset="2"/>
              </a:rPr>
              <a:t>بيت لحم</a:t>
            </a:r>
            <a:r>
              <a:rPr lang="en-GB" sz="2000" dirty="0">
                <a:solidFill>
                  <a:srgbClr val="800000"/>
                </a:solidFill>
                <a:latin typeface="Arial" charset="0"/>
              </a:rPr>
              <a:t> </a:t>
            </a:r>
          </a:p>
        </p:txBody>
      </p:sp>
      <p:sp>
        <p:nvSpPr>
          <p:cNvPr id="17433" name="Rectangle 25"/>
          <p:cNvSpPr>
            <a:spLocks noChangeAspect="1" noChangeArrowheads="1"/>
          </p:cNvSpPr>
          <p:nvPr/>
        </p:nvSpPr>
        <p:spPr bwMode="auto">
          <a:xfrm>
            <a:off x="3046413" y="4649789"/>
            <a:ext cx="81915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defRPr/>
            </a:pPr>
            <a:r>
              <a:rPr lang="en-GB" sz="2000" dirty="0">
                <a:solidFill>
                  <a:srgbClr val="800000"/>
                </a:solidFill>
                <a:latin typeface="Arial" charset="0"/>
                <a:sym typeface="Wingdings" pitchFamily="2" charset="2"/>
              </a:rPr>
              <a:t></a:t>
            </a:r>
          </a:p>
          <a:p>
            <a:pPr algn="ctr" fontAlgn="base">
              <a:spcBef>
                <a:spcPct val="0"/>
              </a:spcBef>
              <a:spcAft>
                <a:spcPct val="0"/>
              </a:spcAft>
              <a:defRPr/>
            </a:pPr>
            <a:r>
              <a:rPr lang="ar-SA" dirty="0">
                <a:solidFill>
                  <a:srgbClr val="FF0000"/>
                </a:solidFill>
                <a:effectLst>
                  <a:outerShdw blurRad="38100" dist="38100" dir="2700000" algn="tl">
                    <a:srgbClr val="C0C0C0"/>
                  </a:outerShdw>
                </a:effectLst>
                <a:latin typeface="Arial" charset="0"/>
                <a:sym typeface="Wingdings" pitchFamily="2" charset="2"/>
              </a:rPr>
              <a:t>الرملة  </a:t>
            </a:r>
            <a:r>
              <a:rPr lang="en-GB" sz="2000" dirty="0">
                <a:solidFill>
                  <a:srgbClr val="800000"/>
                </a:solidFill>
                <a:latin typeface="Arial" charset="0"/>
              </a:rPr>
              <a:t> </a:t>
            </a:r>
          </a:p>
        </p:txBody>
      </p:sp>
      <p:sp>
        <p:nvSpPr>
          <p:cNvPr id="17438" name="Freeform 30"/>
          <p:cNvSpPr>
            <a:spLocks noChangeAspect="1"/>
          </p:cNvSpPr>
          <p:nvPr/>
        </p:nvSpPr>
        <p:spPr bwMode="auto">
          <a:xfrm>
            <a:off x="2489200" y="5181600"/>
            <a:ext cx="1803400" cy="1333500"/>
          </a:xfrm>
          <a:custGeom>
            <a:avLst/>
            <a:gdLst>
              <a:gd name="T0" fmla="*/ 0 w 1136"/>
              <a:gd name="T1" fmla="*/ 1300400625 h 840"/>
              <a:gd name="T2" fmla="*/ 2147483647 w 1136"/>
              <a:gd name="T3" fmla="*/ 0 h 840"/>
              <a:gd name="T4" fmla="*/ 0 60000 65536"/>
              <a:gd name="T5" fmla="*/ 0 60000 65536"/>
            </a:gdLst>
            <a:ahLst/>
            <a:cxnLst>
              <a:cxn ang="T4">
                <a:pos x="T0" y="T1"/>
              </a:cxn>
              <a:cxn ang="T5">
                <a:pos x="T2" y="T3"/>
              </a:cxn>
            </a:cxnLst>
            <a:rect l="0" t="0" r="r" b="b"/>
            <a:pathLst>
              <a:path w="1136" h="840">
                <a:moveTo>
                  <a:pt x="0" y="516"/>
                </a:moveTo>
                <a:cubicBezTo>
                  <a:pt x="418" y="460"/>
                  <a:pt x="1136" y="840"/>
                  <a:pt x="1024" y="0"/>
                </a:cubicBezTo>
              </a:path>
            </a:pathLst>
          </a:custGeom>
          <a:noFill/>
          <a:ln w="38100" cap="flat" cmpd="sng">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17439" name="Freeform 31"/>
          <p:cNvSpPr>
            <a:spLocks noChangeAspect="1"/>
          </p:cNvSpPr>
          <p:nvPr/>
        </p:nvSpPr>
        <p:spPr bwMode="auto">
          <a:xfrm>
            <a:off x="2525714" y="4038600"/>
            <a:ext cx="1487487" cy="1898650"/>
          </a:xfrm>
          <a:custGeom>
            <a:avLst/>
            <a:gdLst>
              <a:gd name="T0" fmla="*/ 0 w 937"/>
              <a:gd name="T1" fmla="*/ 2147483647 h 1196"/>
              <a:gd name="T2" fmla="*/ 2147483647 w 937"/>
              <a:gd name="T3" fmla="*/ 1693545000 h 1196"/>
              <a:gd name="T4" fmla="*/ 0 60000 65536"/>
              <a:gd name="T5" fmla="*/ 0 60000 65536"/>
            </a:gdLst>
            <a:ahLst/>
            <a:cxnLst>
              <a:cxn ang="T4">
                <a:pos x="T0" y="T1"/>
              </a:cxn>
              <a:cxn ang="T5">
                <a:pos x="T2" y="T3"/>
              </a:cxn>
            </a:cxnLst>
            <a:rect l="0" t="0" r="r" b="b"/>
            <a:pathLst>
              <a:path w="937" h="1196">
                <a:moveTo>
                  <a:pt x="0" y="1196"/>
                </a:moveTo>
                <a:cubicBezTo>
                  <a:pt x="190" y="1180"/>
                  <a:pt x="473" y="0"/>
                  <a:pt x="937" y="672"/>
                </a:cubicBezTo>
              </a:path>
            </a:pathLst>
          </a:custGeom>
          <a:noFill/>
          <a:ln w="38100" cap="flat" cmpd="sng">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17440" name="Freeform 32"/>
          <p:cNvSpPr>
            <a:spLocks noChangeAspect="1"/>
          </p:cNvSpPr>
          <p:nvPr/>
        </p:nvSpPr>
        <p:spPr bwMode="auto">
          <a:xfrm>
            <a:off x="3462338" y="1844675"/>
            <a:ext cx="723900" cy="1938338"/>
          </a:xfrm>
          <a:custGeom>
            <a:avLst/>
            <a:gdLst>
              <a:gd name="T0" fmla="*/ 0 w 456"/>
              <a:gd name="T1" fmla="*/ 0 h 1221"/>
              <a:gd name="T2" fmla="*/ 995462513 w 456"/>
              <a:gd name="T3" fmla="*/ 2147483647 h 1221"/>
              <a:gd name="T4" fmla="*/ 0 60000 65536"/>
              <a:gd name="T5" fmla="*/ 0 60000 65536"/>
            </a:gdLst>
            <a:ahLst/>
            <a:cxnLst>
              <a:cxn ang="T4">
                <a:pos x="T0" y="T1"/>
              </a:cxn>
              <a:cxn ang="T5">
                <a:pos x="T2" y="T3"/>
              </a:cxn>
            </a:cxnLst>
            <a:rect l="0" t="0" r="r" b="b"/>
            <a:pathLst>
              <a:path w="456" h="1221">
                <a:moveTo>
                  <a:pt x="0" y="0"/>
                </a:moveTo>
                <a:cubicBezTo>
                  <a:pt x="456" y="331"/>
                  <a:pt x="395" y="1221"/>
                  <a:pt x="395" y="1221"/>
                </a:cubicBezTo>
              </a:path>
            </a:pathLst>
          </a:custGeom>
          <a:noFill/>
          <a:ln w="38100" cap="flat" cmpd="sng">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17441" name="Freeform 33"/>
          <p:cNvSpPr>
            <a:spLocks noChangeAspect="1"/>
          </p:cNvSpPr>
          <p:nvPr/>
        </p:nvSpPr>
        <p:spPr bwMode="auto">
          <a:xfrm>
            <a:off x="3503614" y="1844676"/>
            <a:ext cx="814387" cy="1000125"/>
          </a:xfrm>
          <a:custGeom>
            <a:avLst/>
            <a:gdLst>
              <a:gd name="T0" fmla="*/ 0 w 513"/>
              <a:gd name="T1" fmla="*/ 0 h 630"/>
              <a:gd name="T2" fmla="*/ 1292838569 w 513"/>
              <a:gd name="T3" fmla="*/ 1587698438 h 630"/>
              <a:gd name="T4" fmla="*/ 0 60000 65536"/>
              <a:gd name="T5" fmla="*/ 0 60000 65536"/>
            </a:gdLst>
            <a:ahLst/>
            <a:cxnLst>
              <a:cxn ang="T4">
                <a:pos x="T0" y="T1"/>
              </a:cxn>
              <a:cxn ang="T5">
                <a:pos x="T2" y="T3"/>
              </a:cxn>
            </a:cxnLst>
            <a:rect l="0" t="0" r="r" b="b"/>
            <a:pathLst>
              <a:path w="513" h="630">
                <a:moveTo>
                  <a:pt x="0" y="0"/>
                </a:moveTo>
                <a:cubicBezTo>
                  <a:pt x="456" y="331"/>
                  <a:pt x="513" y="630"/>
                  <a:pt x="513" y="630"/>
                </a:cubicBezTo>
              </a:path>
            </a:pathLst>
          </a:custGeom>
          <a:noFill/>
          <a:ln w="38100" cap="flat" cmpd="sng">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17442" name="Freeform 34"/>
          <p:cNvSpPr>
            <a:spLocks noChangeAspect="1"/>
          </p:cNvSpPr>
          <p:nvPr/>
        </p:nvSpPr>
        <p:spPr bwMode="auto">
          <a:xfrm>
            <a:off x="3124200" y="1852614"/>
            <a:ext cx="381000" cy="1411287"/>
          </a:xfrm>
          <a:custGeom>
            <a:avLst/>
            <a:gdLst>
              <a:gd name="T0" fmla="*/ 567035950 w 240"/>
              <a:gd name="T1" fmla="*/ 0 h 889"/>
              <a:gd name="T2" fmla="*/ 0 w 240"/>
              <a:gd name="T3" fmla="*/ 2147483647 h 889"/>
              <a:gd name="T4" fmla="*/ 0 60000 65536"/>
              <a:gd name="T5" fmla="*/ 0 60000 65536"/>
            </a:gdLst>
            <a:ahLst/>
            <a:cxnLst>
              <a:cxn ang="T4">
                <a:pos x="T0" y="T1"/>
              </a:cxn>
              <a:cxn ang="T5">
                <a:pos x="T2" y="T3"/>
              </a:cxn>
            </a:cxnLst>
            <a:rect l="0" t="0" r="r" b="b"/>
            <a:pathLst>
              <a:path w="240" h="889">
                <a:moveTo>
                  <a:pt x="225" y="0"/>
                </a:moveTo>
                <a:cubicBezTo>
                  <a:pt x="240" y="321"/>
                  <a:pt x="0" y="889"/>
                  <a:pt x="0" y="889"/>
                </a:cubicBezTo>
              </a:path>
            </a:pathLst>
          </a:custGeom>
          <a:noFill/>
          <a:ln w="38100" cap="flat" cmpd="sng">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17443" name="Freeform 35"/>
          <p:cNvSpPr>
            <a:spLocks noChangeAspect="1"/>
          </p:cNvSpPr>
          <p:nvPr/>
        </p:nvSpPr>
        <p:spPr bwMode="auto">
          <a:xfrm>
            <a:off x="2895600" y="3241676"/>
            <a:ext cx="268288" cy="1457325"/>
          </a:xfrm>
          <a:custGeom>
            <a:avLst/>
            <a:gdLst>
              <a:gd name="T0" fmla="*/ 388104786 w 169"/>
              <a:gd name="T1" fmla="*/ 0 h 918"/>
              <a:gd name="T2" fmla="*/ 0 w 169"/>
              <a:gd name="T3" fmla="*/ 2147483647 h 918"/>
              <a:gd name="T4" fmla="*/ 0 60000 65536"/>
              <a:gd name="T5" fmla="*/ 0 60000 65536"/>
            </a:gdLst>
            <a:ahLst/>
            <a:cxnLst>
              <a:cxn ang="T4">
                <a:pos x="T0" y="T1"/>
              </a:cxn>
              <a:cxn ang="T5">
                <a:pos x="T2" y="T3"/>
              </a:cxn>
            </a:cxnLst>
            <a:rect l="0" t="0" r="r" b="b"/>
            <a:pathLst>
              <a:path w="169" h="918">
                <a:moveTo>
                  <a:pt x="154" y="0"/>
                </a:moveTo>
                <a:cubicBezTo>
                  <a:pt x="169" y="321"/>
                  <a:pt x="0" y="918"/>
                  <a:pt x="0" y="918"/>
                </a:cubicBezTo>
              </a:path>
            </a:pathLst>
          </a:custGeom>
          <a:noFill/>
          <a:ln w="38100" cap="flat" cmpd="sng">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2076" name="Rectangle 36"/>
          <p:cNvSpPr>
            <a:spLocks noChangeAspect="1" noChangeArrowheads="1"/>
          </p:cNvSpPr>
          <p:nvPr/>
        </p:nvSpPr>
        <p:spPr bwMode="auto">
          <a:xfrm>
            <a:off x="3000376" y="5540375"/>
            <a:ext cx="365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GB" sz="1600">
                <a:solidFill>
                  <a:srgbClr val="800000"/>
                </a:solidFill>
                <a:latin typeface="Arial" charset="0"/>
                <a:sym typeface="Wingdings" pitchFamily="2" charset="2"/>
              </a:rPr>
              <a:t></a:t>
            </a:r>
            <a:endParaRPr lang="en-GB" sz="1600">
              <a:solidFill>
                <a:srgbClr val="800000"/>
              </a:solidFill>
              <a:latin typeface="Arial" charset="0"/>
            </a:endParaRPr>
          </a:p>
        </p:txBody>
      </p:sp>
      <p:sp>
        <p:nvSpPr>
          <p:cNvPr id="2077" name="Rectangle 37"/>
          <p:cNvSpPr>
            <a:spLocks noChangeAspect="1" noChangeArrowheads="1"/>
          </p:cNvSpPr>
          <p:nvPr/>
        </p:nvSpPr>
        <p:spPr bwMode="auto">
          <a:xfrm>
            <a:off x="3719514" y="5829300"/>
            <a:ext cx="365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GB" sz="1600">
                <a:solidFill>
                  <a:srgbClr val="800000"/>
                </a:solidFill>
                <a:latin typeface="Arial" charset="0"/>
                <a:sym typeface="Wingdings" pitchFamily="2" charset="2"/>
              </a:rPr>
              <a:t></a:t>
            </a:r>
            <a:endParaRPr lang="en-GB" sz="1600">
              <a:solidFill>
                <a:srgbClr val="800000"/>
              </a:solidFill>
              <a:latin typeface="Arial" charset="0"/>
            </a:endParaRPr>
          </a:p>
        </p:txBody>
      </p:sp>
      <p:sp>
        <p:nvSpPr>
          <p:cNvPr id="2078" name="Rectangle 38"/>
          <p:cNvSpPr>
            <a:spLocks noChangeAspect="1" noChangeArrowheads="1"/>
          </p:cNvSpPr>
          <p:nvPr/>
        </p:nvSpPr>
        <p:spPr bwMode="auto">
          <a:xfrm>
            <a:off x="4159251" y="2708275"/>
            <a:ext cx="365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GB" sz="1600">
                <a:solidFill>
                  <a:srgbClr val="800000"/>
                </a:solidFill>
                <a:latin typeface="Arial" charset="0"/>
                <a:sym typeface="Wingdings" pitchFamily="2" charset="2"/>
              </a:rPr>
              <a:t></a:t>
            </a:r>
            <a:endParaRPr lang="en-GB" sz="1600">
              <a:solidFill>
                <a:srgbClr val="800000"/>
              </a:solidFill>
              <a:latin typeface="Arial" charset="0"/>
            </a:endParaRPr>
          </a:p>
        </p:txBody>
      </p:sp>
      <p:sp>
        <p:nvSpPr>
          <p:cNvPr id="2079" name="Rectangle 39"/>
          <p:cNvSpPr>
            <a:spLocks noChangeAspect="1" noChangeArrowheads="1"/>
          </p:cNvSpPr>
          <p:nvPr/>
        </p:nvSpPr>
        <p:spPr bwMode="auto">
          <a:xfrm>
            <a:off x="2490789" y="6405563"/>
            <a:ext cx="365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GB" sz="1600">
                <a:solidFill>
                  <a:srgbClr val="800000"/>
                </a:solidFill>
                <a:latin typeface="Arial" charset="0"/>
                <a:sym typeface="Wingdings" pitchFamily="2" charset="2"/>
              </a:rPr>
              <a:t></a:t>
            </a:r>
            <a:endParaRPr lang="en-GB" sz="1600">
              <a:solidFill>
                <a:srgbClr val="800000"/>
              </a:solidFill>
              <a:latin typeface="Arial" charset="0"/>
            </a:endParaRPr>
          </a:p>
        </p:txBody>
      </p:sp>
      <p:sp>
        <p:nvSpPr>
          <p:cNvPr id="2080" name="Rectangle 40"/>
          <p:cNvSpPr>
            <a:spLocks noChangeAspect="1" noChangeArrowheads="1"/>
          </p:cNvSpPr>
          <p:nvPr/>
        </p:nvSpPr>
        <p:spPr bwMode="auto">
          <a:xfrm>
            <a:off x="3719514" y="2276475"/>
            <a:ext cx="365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GB" sz="1600">
                <a:solidFill>
                  <a:srgbClr val="800000"/>
                </a:solidFill>
                <a:latin typeface="Arial" charset="0"/>
                <a:sym typeface="Wingdings" pitchFamily="2" charset="2"/>
              </a:rPr>
              <a:t></a:t>
            </a:r>
            <a:endParaRPr lang="en-GB" sz="1600">
              <a:solidFill>
                <a:srgbClr val="800000"/>
              </a:solidFill>
              <a:latin typeface="Arial" charset="0"/>
            </a:endParaRPr>
          </a:p>
        </p:txBody>
      </p:sp>
      <p:sp>
        <p:nvSpPr>
          <p:cNvPr id="17449" name="Rectangle 41"/>
          <p:cNvSpPr>
            <a:spLocks noChangeAspect="1" noChangeArrowheads="1"/>
          </p:cNvSpPr>
          <p:nvPr/>
        </p:nvSpPr>
        <p:spPr bwMode="auto">
          <a:xfrm>
            <a:off x="2584451" y="968375"/>
            <a:ext cx="11842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defRPr/>
            </a:pPr>
            <a:r>
              <a:rPr lang="ar-SA" sz="2000" dirty="0">
                <a:solidFill>
                  <a:srgbClr val="FF0000"/>
                </a:solidFill>
                <a:effectLst>
                  <a:outerShdw blurRad="38100" dist="38100" dir="2700000" algn="tl">
                    <a:srgbClr val="C0C0C0"/>
                  </a:outerShdw>
                </a:effectLst>
                <a:latin typeface="Arial" charset="0"/>
                <a:sym typeface="Wingdings" pitchFamily="2" charset="2"/>
              </a:rPr>
              <a:t>صيدا   </a:t>
            </a:r>
            <a:r>
              <a:rPr lang="en-GB" sz="2000" dirty="0">
                <a:solidFill>
                  <a:srgbClr val="FF0000"/>
                </a:solidFill>
                <a:effectLst>
                  <a:outerShdw blurRad="38100" dist="38100" dir="2700000" algn="tl">
                    <a:srgbClr val="C0C0C0"/>
                  </a:outerShdw>
                </a:effectLst>
                <a:latin typeface="Arial" charset="0"/>
              </a:rPr>
              <a:t> </a:t>
            </a:r>
            <a:r>
              <a:rPr lang="en-GB" sz="2000" dirty="0">
                <a:solidFill>
                  <a:srgbClr val="FF0000"/>
                </a:solidFill>
                <a:latin typeface="Arial" charset="0"/>
                <a:sym typeface="Wingdings" pitchFamily="2" charset="2"/>
              </a:rPr>
              <a:t></a:t>
            </a:r>
            <a:r>
              <a:rPr lang="en-GB" sz="2000" dirty="0">
                <a:solidFill>
                  <a:srgbClr val="FF0000"/>
                </a:solidFill>
                <a:latin typeface="Arial" charset="0"/>
              </a:rPr>
              <a:t> </a:t>
            </a:r>
          </a:p>
        </p:txBody>
      </p:sp>
      <p:sp>
        <p:nvSpPr>
          <p:cNvPr id="17450" name="Rectangle 42"/>
          <p:cNvSpPr>
            <a:spLocks noChangeAspect="1" noChangeArrowheads="1"/>
          </p:cNvSpPr>
          <p:nvPr/>
        </p:nvSpPr>
        <p:spPr bwMode="auto">
          <a:xfrm>
            <a:off x="2640013" y="1355725"/>
            <a:ext cx="10779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defRPr/>
            </a:pPr>
            <a:r>
              <a:rPr lang="ar-SA" sz="2000" dirty="0">
                <a:solidFill>
                  <a:srgbClr val="FF9900"/>
                </a:solidFill>
                <a:effectLst>
                  <a:outerShdw blurRad="38100" dist="38100" dir="2700000" algn="tl">
                    <a:srgbClr val="C0C0C0"/>
                  </a:outerShdw>
                </a:effectLst>
                <a:latin typeface="Arial" charset="0"/>
                <a:sym typeface="Wingdings" pitchFamily="2" charset="2"/>
              </a:rPr>
              <a:t>صور </a:t>
            </a:r>
            <a:r>
              <a:rPr lang="en-GB" sz="2000" dirty="0">
                <a:solidFill>
                  <a:srgbClr val="FF9900"/>
                </a:solidFill>
                <a:effectLst>
                  <a:outerShdw blurRad="38100" dist="38100" dir="2700000" algn="tl">
                    <a:srgbClr val="C0C0C0"/>
                  </a:outerShdw>
                </a:effectLst>
                <a:latin typeface="Arial" charset="0"/>
              </a:rPr>
              <a:t> </a:t>
            </a:r>
            <a:r>
              <a:rPr lang="en-GB" sz="2000" dirty="0">
                <a:solidFill>
                  <a:srgbClr val="FF9900"/>
                </a:solidFill>
                <a:effectLst>
                  <a:outerShdw blurRad="38100" dist="38100" dir="2700000" algn="tl">
                    <a:srgbClr val="C0C0C0"/>
                  </a:outerShdw>
                </a:effectLst>
                <a:latin typeface="Arial" charset="0"/>
                <a:sym typeface="Wingdings" pitchFamily="2" charset="2"/>
              </a:rPr>
              <a:t></a:t>
            </a:r>
            <a:r>
              <a:rPr lang="en-GB" sz="2000" dirty="0">
                <a:solidFill>
                  <a:srgbClr val="FF9900"/>
                </a:solidFill>
                <a:effectLst>
                  <a:outerShdw blurRad="38100" dist="38100" dir="2700000" algn="tl">
                    <a:srgbClr val="C0C0C0"/>
                  </a:outerShdw>
                </a:effectLst>
                <a:latin typeface="Arial" charset="0"/>
              </a:rPr>
              <a:t> </a:t>
            </a:r>
          </a:p>
        </p:txBody>
      </p:sp>
      <p:sp>
        <p:nvSpPr>
          <p:cNvPr id="17451" name="Freeform 43"/>
          <p:cNvSpPr>
            <a:spLocks noChangeAspect="1"/>
          </p:cNvSpPr>
          <p:nvPr/>
        </p:nvSpPr>
        <p:spPr bwMode="auto">
          <a:xfrm rot="7051506" flipH="1">
            <a:off x="2423320" y="6128545"/>
            <a:ext cx="358775" cy="287337"/>
          </a:xfrm>
          <a:custGeom>
            <a:avLst/>
            <a:gdLst>
              <a:gd name="T0" fmla="*/ 218168645 w 590"/>
              <a:gd name="T1" fmla="*/ 322509967 h 256"/>
              <a:gd name="T2" fmla="*/ 0 w 590"/>
              <a:gd name="T3" fmla="*/ 0 h 256"/>
              <a:gd name="T4" fmla="*/ 0 60000 65536"/>
              <a:gd name="T5" fmla="*/ 0 60000 65536"/>
            </a:gdLst>
            <a:ahLst/>
            <a:cxnLst>
              <a:cxn ang="T4">
                <a:pos x="T0" y="T1"/>
              </a:cxn>
              <a:cxn ang="T5">
                <a:pos x="T2" y="T3"/>
              </a:cxn>
            </a:cxnLst>
            <a:rect l="0" t="0" r="r" b="b"/>
            <a:pathLst>
              <a:path w="590" h="256">
                <a:moveTo>
                  <a:pt x="590" y="256"/>
                </a:moveTo>
                <a:cubicBezTo>
                  <a:pt x="398" y="45"/>
                  <a:pt x="0" y="0"/>
                  <a:pt x="0" y="0"/>
                </a:cubicBezTo>
              </a:path>
            </a:pathLst>
          </a:custGeom>
          <a:noFill/>
          <a:ln w="38100" cap="flat" cmpd="sng">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17437" name="Freeform 29"/>
          <p:cNvSpPr>
            <a:spLocks noChangeAspect="1"/>
          </p:cNvSpPr>
          <p:nvPr/>
        </p:nvSpPr>
        <p:spPr bwMode="auto">
          <a:xfrm>
            <a:off x="2551113" y="5113338"/>
            <a:ext cx="1541462" cy="874712"/>
          </a:xfrm>
          <a:custGeom>
            <a:avLst/>
            <a:gdLst>
              <a:gd name="T0" fmla="*/ 0 w 971"/>
              <a:gd name="T1" fmla="*/ 1388604506 h 551"/>
              <a:gd name="T2" fmla="*/ 2147483647 w 971"/>
              <a:gd name="T3" fmla="*/ 35282167 h 551"/>
              <a:gd name="T4" fmla="*/ 0 60000 65536"/>
              <a:gd name="T5" fmla="*/ 0 60000 65536"/>
            </a:gdLst>
            <a:ahLst/>
            <a:cxnLst>
              <a:cxn ang="T4">
                <a:pos x="T0" y="T1"/>
              </a:cxn>
              <a:cxn ang="T5">
                <a:pos x="T2" y="T3"/>
              </a:cxn>
            </a:cxnLst>
            <a:rect l="0" t="0" r="r" b="b"/>
            <a:pathLst>
              <a:path w="971" h="551">
                <a:moveTo>
                  <a:pt x="0" y="551"/>
                </a:moveTo>
                <a:cubicBezTo>
                  <a:pt x="192" y="409"/>
                  <a:pt x="737" y="0"/>
                  <a:pt x="971" y="14"/>
                </a:cubicBezTo>
              </a:path>
            </a:pathLst>
          </a:custGeom>
          <a:noFill/>
          <a:ln w="76200" cmpd="sng">
            <a:solidFill>
              <a:srgbClr val="99FF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
        <p:nvSpPr>
          <p:cNvPr id="17452" name="Freeform 44"/>
          <p:cNvSpPr>
            <a:spLocks noChangeAspect="1"/>
          </p:cNvSpPr>
          <p:nvPr/>
        </p:nvSpPr>
        <p:spPr bwMode="auto">
          <a:xfrm>
            <a:off x="2463801" y="5699126"/>
            <a:ext cx="688975" cy="288925"/>
          </a:xfrm>
          <a:custGeom>
            <a:avLst/>
            <a:gdLst>
              <a:gd name="T0" fmla="*/ 98286888 w 434"/>
              <a:gd name="T1" fmla="*/ 357862188 h 182"/>
              <a:gd name="T2" fmla="*/ 1093747813 w 434"/>
              <a:gd name="T3" fmla="*/ 0 h 182"/>
              <a:gd name="T4" fmla="*/ 0 60000 65536"/>
              <a:gd name="T5" fmla="*/ 0 60000 65536"/>
            </a:gdLst>
            <a:ahLst/>
            <a:cxnLst>
              <a:cxn ang="T4">
                <a:pos x="T0" y="T1"/>
              </a:cxn>
              <a:cxn ang="T5">
                <a:pos x="T2" y="T3"/>
              </a:cxn>
            </a:cxnLst>
            <a:rect l="0" t="0" r="r" b="b"/>
            <a:pathLst>
              <a:path w="434" h="182">
                <a:moveTo>
                  <a:pt x="39" y="142"/>
                </a:moveTo>
                <a:cubicBezTo>
                  <a:pt x="0" y="142"/>
                  <a:pt x="363" y="182"/>
                  <a:pt x="434" y="0"/>
                </a:cubicBezTo>
              </a:path>
            </a:pathLst>
          </a:custGeom>
          <a:noFill/>
          <a:ln w="38100" cap="flat" cmpd="sng">
            <a:solidFill>
              <a:srgbClr val="FF0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charset="0"/>
            </a:endParaRPr>
          </a:p>
        </p:txBody>
      </p:sp>
    </p:spTree>
    <p:extLst>
      <p:ext uri="{BB962C8B-B14F-4D97-AF65-F5344CB8AC3E}">
        <p14:creationId xmlns:p14="http://schemas.microsoft.com/office/powerpoint/2010/main" val="31054903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strips(downLeft)">
                                      <p:cBhvr>
                                        <p:cTn id="7" dur="2000"/>
                                        <p:tgtEl>
                                          <p:spTgt spid="17418"/>
                                        </p:tgtEl>
                                      </p:cBhvr>
                                    </p:animEffect>
                                  </p:childTnLst>
                                </p:cTn>
                              </p:par>
                            </p:childTnLst>
                          </p:cTn>
                        </p:par>
                        <p:par>
                          <p:cTn id="8" fill="hold" nodeType="afterGroup">
                            <p:stCondLst>
                              <p:cond delay="2000"/>
                            </p:stCondLst>
                            <p:childTnLst>
                              <p:par>
                                <p:cTn id="9" presetID="18" presetClass="entr" presetSubtype="12" fill="hold" grpId="0" nodeType="afterEffect">
                                  <p:stCondLst>
                                    <p:cond delay="0"/>
                                  </p:stCondLst>
                                  <p:childTnLst>
                                    <p:set>
                                      <p:cBhvr>
                                        <p:cTn id="10" dur="1" fill="hold">
                                          <p:stCondLst>
                                            <p:cond delay="0"/>
                                          </p:stCondLst>
                                        </p:cTn>
                                        <p:tgtEl>
                                          <p:spTgt spid="17440"/>
                                        </p:tgtEl>
                                        <p:attrNameLst>
                                          <p:attrName>style.visibility</p:attrName>
                                        </p:attrNameLst>
                                      </p:cBhvr>
                                      <p:to>
                                        <p:strVal val="visible"/>
                                      </p:to>
                                    </p:set>
                                    <p:animEffect transition="in" filter="strips(downLeft)">
                                      <p:cBhvr>
                                        <p:cTn id="11" dur="500"/>
                                        <p:tgtEl>
                                          <p:spTgt spid="17440"/>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17441"/>
                                        </p:tgtEl>
                                        <p:attrNameLst>
                                          <p:attrName>style.visibility</p:attrName>
                                        </p:attrNameLst>
                                      </p:cBhvr>
                                      <p:to>
                                        <p:strVal val="visible"/>
                                      </p:to>
                                    </p:set>
                                    <p:animEffect transition="in" filter="strips(downLeft)">
                                      <p:cBhvr>
                                        <p:cTn id="14" dur="2000"/>
                                        <p:tgtEl>
                                          <p:spTgt spid="17441"/>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17442"/>
                                        </p:tgtEl>
                                        <p:attrNameLst>
                                          <p:attrName>style.visibility</p:attrName>
                                        </p:attrNameLst>
                                      </p:cBhvr>
                                      <p:to>
                                        <p:strVal val="visible"/>
                                      </p:to>
                                    </p:set>
                                    <p:animEffect transition="in" filter="strips(downLeft)">
                                      <p:cBhvr>
                                        <p:cTn id="17" dur="2000"/>
                                        <p:tgtEl>
                                          <p:spTgt spid="17442"/>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17443"/>
                                        </p:tgtEl>
                                        <p:attrNameLst>
                                          <p:attrName>style.visibility</p:attrName>
                                        </p:attrNameLst>
                                      </p:cBhvr>
                                      <p:to>
                                        <p:strVal val="visible"/>
                                      </p:to>
                                    </p:set>
                                    <p:animEffect transition="in" filter="strips(downLeft)">
                                      <p:cBhvr>
                                        <p:cTn id="20" dur="2000"/>
                                        <p:tgtEl>
                                          <p:spTgt spid="17443"/>
                                        </p:tgtEl>
                                      </p:cBhvr>
                                    </p:animEffect>
                                  </p:childTnLst>
                                </p:cTn>
                              </p:par>
                            </p:childTnLst>
                          </p:cTn>
                        </p:par>
                        <p:par>
                          <p:cTn id="21" fill="hold" nodeType="afterGroup">
                            <p:stCondLst>
                              <p:cond delay="4000"/>
                            </p:stCondLst>
                            <p:childTnLst>
                              <p:par>
                                <p:cTn id="22" presetID="22" presetClass="entr" presetSubtype="4" fill="hold" grpId="0" nodeType="afterEffect">
                                  <p:stCondLst>
                                    <p:cond delay="0"/>
                                  </p:stCondLst>
                                  <p:childTnLst>
                                    <p:set>
                                      <p:cBhvr>
                                        <p:cTn id="23" dur="1" fill="hold">
                                          <p:stCondLst>
                                            <p:cond delay="0"/>
                                          </p:stCondLst>
                                        </p:cTn>
                                        <p:tgtEl>
                                          <p:spTgt spid="17426"/>
                                        </p:tgtEl>
                                        <p:attrNameLst>
                                          <p:attrName>style.visibility</p:attrName>
                                        </p:attrNameLst>
                                      </p:cBhvr>
                                      <p:to>
                                        <p:strVal val="visible"/>
                                      </p:to>
                                    </p:set>
                                    <p:animEffect transition="in" filter="wipe(down)">
                                      <p:cBhvr>
                                        <p:cTn id="24" dur="2000"/>
                                        <p:tgtEl>
                                          <p:spTgt spid="17426"/>
                                        </p:tgtEl>
                                      </p:cBhvr>
                                    </p:animEffect>
                                  </p:childTnLst>
                                </p:cTn>
                              </p:par>
                            </p:childTnLst>
                          </p:cTn>
                        </p:par>
                        <p:par>
                          <p:cTn id="25" fill="hold" nodeType="afterGroup">
                            <p:stCondLst>
                              <p:cond delay="6000"/>
                            </p:stCondLst>
                            <p:childTnLst>
                              <p:par>
                                <p:cTn id="26" presetID="22" presetClass="entr" presetSubtype="4" fill="hold" grpId="0" nodeType="afterEffect">
                                  <p:stCondLst>
                                    <p:cond delay="0"/>
                                  </p:stCondLst>
                                  <p:childTnLst>
                                    <p:set>
                                      <p:cBhvr>
                                        <p:cTn id="27" dur="1" fill="hold">
                                          <p:stCondLst>
                                            <p:cond delay="0"/>
                                          </p:stCondLst>
                                        </p:cTn>
                                        <p:tgtEl>
                                          <p:spTgt spid="17427"/>
                                        </p:tgtEl>
                                        <p:attrNameLst>
                                          <p:attrName>style.visibility</p:attrName>
                                        </p:attrNameLst>
                                      </p:cBhvr>
                                      <p:to>
                                        <p:strVal val="visible"/>
                                      </p:to>
                                    </p:set>
                                    <p:animEffect transition="in" filter="wipe(down)">
                                      <p:cBhvr>
                                        <p:cTn id="28" dur="2000"/>
                                        <p:tgtEl>
                                          <p:spTgt spid="17427"/>
                                        </p:tgtEl>
                                      </p:cBhvr>
                                    </p:animEffect>
                                  </p:childTnLst>
                                </p:cTn>
                              </p:par>
                            </p:childTnLst>
                          </p:cTn>
                        </p:par>
                        <p:par>
                          <p:cTn id="29" fill="hold" nodeType="afterGroup">
                            <p:stCondLst>
                              <p:cond delay="8000"/>
                            </p:stCondLst>
                            <p:childTnLst>
                              <p:par>
                                <p:cTn id="30" presetID="18" presetClass="entr" presetSubtype="12" fill="hold" grpId="0" nodeType="afterEffect">
                                  <p:stCondLst>
                                    <p:cond delay="0"/>
                                  </p:stCondLst>
                                  <p:childTnLst>
                                    <p:set>
                                      <p:cBhvr>
                                        <p:cTn id="31" dur="1" fill="hold">
                                          <p:stCondLst>
                                            <p:cond delay="0"/>
                                          </p:stCondLst>
                                        </p:cTn>
                                        <p:tgtEl>
                                          <p:spTgt spid="17428"/>
                                        </p:tgtEl>
                                        <p:attrNameLst>
                                          <p:attrName>style.visibility</p:attrName>
                                        </p:attrNameLst>
                                      </p:cBhvr>
                                      <p:to>
                                        <p:strVal val="visible"/>
                                      </p:to>
                                    </p:set>
                                    <p:animEffect transition="in" filter="strips(downLeft)">
                                      <p:cBhvr>
                                        <p:cTn id="32" dur="2000"/>
                                        <p:tgtEl>
                                          <p:spTgt spid="174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7429"/>
                                        </p:tgtEl>
                                        <p:attrNameLst>
                                          <p:attrName>style.visibility</p:attrName>
                                        </p:attrNameLst>
                                      </p:cBhvr>
                                      <p:to>
                                        <p:strVal val="visible"/>
                                      </p:to>
                                    </p:set>
                                    <p:animEffect transition="in" filter="strips(downLeft)">
                                      <p:cBhvr>
                                        <p:cTn id="37" dur="2000"/>
                                        <p:tgtEl>
                                          <p:spTgt spid="17429"/>
                                        </p:tgtEl>
                                      </p:cBhvr>
                                    </p:animEffect>
                                  </p:childTnLst>
                                </p:cTn>
                              </p:par>
                            </p:childTnLst>
                          </p:cTn>
                        </p:par>
                        <p:par>
                          <p:cTn id="38" fill="hold" nodeType="afterGroup">
                            <p:stCondLst>
                              <p:cond delay="2000"/>
                            </p:stCondLst>
                            <p:childTnLst>
                              <p:par>
                                <p:cTn id="39" presetID="18" presetClass="entr" presetSubtype="12" fill="hold" grpId="0" nodeType="afterEffect">
                                  <p:stCondLst>
                                    <p:cond delay="0"/>
                                  </p:stCondLst>
                                  <p:childTnLst>
                                    <p:set>
                                      <p:cBhvr>
                                        <p:cTn id="40" dur="1" fill="hold">
                                          <p:stCondLst>
                                            <p:cond delay="0"/>
                                          </p:stCondLst>
                                        </p:cTn>
                                        <p:tgtEl>
                                          <p:spTgt spid="17451"/>
                                        </p:tgtEl>
                                        <p:attrNameLst>
                                          <p:attrName>style.visibility</p:attrName>
                                        </p:attrNameLst>
                                      </p:cBhvr>
                                      <p:to>
                                        <p:strVal val="visible"/>
                                      </p:to>
                                    </p:set>
                                    <p:animEffect transition="in" filter="strips(downLeft)">
                                      <p:cBhvr>
                                        <p:cTn id="41" dur="2000"/>
                                        <p:tgtEl>
                                          <p:spTgt spid="17451"/>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17430"/>
                                        </p:tgtEl>
                                        <p:attrNameLst>
                                          <p:attrName>style.visibility</p:attrName>
                                        </p:attrNameLst>
                                      </p:cBhvr>
                                      <p:to>
                                        <p:strVal val="visible"/>
                                      </p:to>
                                    </p:set>
                                    <p:animEffect transition="in" filter="strips(downLeft)">
                                      <p:cBhvr>
                                        <p:cTn id="44" dur="2000"/>
                                        <p:tgtEl>
                                          <p:spTgt spid="1743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452"/>
                                        </p:tgtEl>
                                        <p:attrNameLst>
                                          <p:attrName>style.visibility</p:attrName>
                                        </p:attrNameLst>
                                      </p:cBhvr>
                                      <p:to>
                                        <p:strVal val="visible"/>
                                      </p:to>
                                    </p:set>
                                    <p:animEffect transition="in" filter="wipe(down)">
                                      <p:cBhvr>
                                        <p:cTn id="47" dur="3000"/>
                                        <p:tgtEl>
                                          <p:spTgt spid="1745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438"/>
                                        </p:tgtEl>
                                        <p:attrNameLst>
                                          <p:attrName>style.visibility</p:attrName>
                                        </p:attrNameLst>
                                      </p:cBhvr>
                                      <p:to>
                                        <p:strVal val="visible"/>
                                      </p:to>
                                    </p:set>
                                    <p:animEffect transition="in" filter="wipe(down)">
                                      <p:cBhvr>
                                        <p:cTn id="52" dur="3000"/>
                                        <p:tgtEl>
                                          <p:spTgt spid="1743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7437"/>
                                        </p:tgtEl>
                                        <p:attrNameLst>
                                          <p:attrName>style.visibility</p:attrName>
                                        </p:attrNameLst>
                                      </p:cBhvr>
                                      <p:to>
                                        <p:strVal val="visible"/>
                                      </p:to>
                                    </p:set>
                                    <p:animEffect transition="in" filter="wipe(down)">
                                      <p:cBhvr>
                                        <p:cTn id="55" dur="2000"/>
                                        <p:tgtEl>
                                          <p:spTgt spid="17437"/>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7439"/>
                                        </p:tgtEl>
                                        <p:attrNameLst>
                                          <p:attrName>style.visibility</p:attrName>
                                        </p:attrNameLst>
                                      </p:cBhvr>
                                      <p:to>
                                        <p:strVal val="visible"/>
                                      </p:to>
                                    </p:set>
                                    <p:animEffect transition="in" filter="wipe(down)">
                                      <p:cBhvr>
                                        <p:cTn id="58" dur="3000"/>
                                        <p:tgtEl>
                                          <p:spTgt spid="17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6" grpId="0" animBg="1"/>
      <p:bldP spid="17427" grpId="0" animBg="1"/>
      <p:bldP spid="17428" grpId="0" animBg="1"/>
      <p:bldP spid="17429" grpId="0" animBg="1"/>
      <p:bldP spid="17430" grpId="0" animBg="1"/>
      <p:bldP spid="17438" grpId="0" animBg="1"/>
      <p:bldP spid="17439" grpId="0" animBg="1"/>
      <p:bldP spid="17440" grpId="0" animBg="1"/>
      <p:bldP spid="17441" grpId="0" animBg="1"/>
      <p:bldP spid="17442" grpId="0" animBg="1"/>
      <p:bldP spid="17443" grpId="0" animBg="1"/>
      <p:bldP spid="17451" grpId="0" animBg="1"/>
      <p:bldP spid="17437" grpId="0" animBg="1"/>
      <p:bldP spid="174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l" eaLnBrk="1" hangingPunct="1"/>
            <a:r>
              <a:rPr lang="ar-SA" dirty="0" smtClean="0"/>
              <a:t>تحت الحصار</a:t>
            </a:r>
            <a:endParaRPr lang="en-GB" dirty="0" smtClean="0"/>
          </a:p>
        </p:txBody>
      </p:sp>
      <p:pic>
        <p:nvPicPr>
          <p:cNvPr id="3075" name="Picture 7"/>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44483" y="1846264"/>
            <a:ext cx="3747485" cy="4022725"/>
          </a:xfrm>
          <a:noFill/>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551" name="Group 23"/>
          <p:cNvGrpSpPr>
            <a:grpSpLocks/>
          </p:cNvGrpSpPr>
          <p:nvPr/>
        </p:nvGrpSpPr>
        <p:grpSpPr bwMode="auto">
          <a:xfrm rot="547224">
            <a:off x="3287714" y="1931989"/>
            <a:ext cx="1296987" cy="2701925"/>
            <a:chOff x="884" y="1706"/>
            <a:chExt cx="817" cy="1702"/>
          </a:xfrm>
        </p:grpSpPr>
        <p:sp>
          <p:nvSpPr>
            <p:cNvPr id="3079" name="Freeform 9"/>
            <p:cNvSpPr>
              <a:spLocks/>
            </p:cNvSpPr>
            <p:nvPr/>
          </p:nvSpPr>
          <p:spPr bwMode="auto">
            <a:xfrm>
              <a:off x="884" y="1706"/>
              <a:ext cx="718" cy="1679"/>
            </a:xfrm>
            <a:custGeom>
              <a:avLst/>
              <a:gdLst>
                <a:gd name="T0" fmla="*/ 347 w 718"/>
                <a:gd name="T1" fmla="*/ 1922 h 1467"/>
                <a:gd name="T2" fmla="*/ 75 w 718"/>
                <a:gd name="T3" fmla="*/ 734 h 1467"/>
                <a:gd name="T4" fmla="*/ 718 w 718"/>
                <a:gd name="T5" fmla="*/ 0 h 1467"/>
                <a:gd name="T6" fmla="*/ 0 60000 65536"/>
                <a:gd name="T7" fmla="*/ 0 60000 65536"/>
                <a:gd name="T8" fmla="*/ 0 60000 65536"/>
              </a:gdLst>
              <a:ahLst/>
              <a:cxnLst>
                <a:cxn ang="T6">
                  <a:pos x="T0" y="T1"/>
                </a:cxn>
                <a:cxn ang="T7">
                  <a:pos x="T2" y="T3"/>
                </a:cxn>
                <a:cxn ang="T8">
                  <a:pos x="T4" y="T5"/>
                </a:cxn>
              </a:cxnLst>
              <a:rect l="0" t="0" r="r" b="b"/>
              <a:pathLst>
                <a:path w="718" h="1467">
                  <a:moveTo>
                    <a:pt x="347" y="1467"/>
                  </a:moveTo>
                  <a:cubicBezTo>
                    <a:pt x="402" y="1041"/>
                    <a:pt x="0" y="785"/>
                    <a:pt x="75" y="560"/>
                  </a:cubicBezTo>
                  <a:cubicBezTo>
                    <a:pt x="134" y="323"/>
                    <a:pt x="584" y="117"/>
                    <a:pt x="718" y="0"/>
                  </a:cubicBezTo>
                </a:path>
              </a:pathLst>
            </a:custGeom>
            <a:noFill/>
            <a:ln w="76200" cmpd="sng">
              <a:solidFill>
                <a:srgbClr val="0099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 name="AutoShape 10"/>
            <p:cNvSpPr>
              <a:spLocks noChangeArrowheads="1"/>
            </p:cNvSpPr>
            <p:nvPr/>
          </p:nvSpPr>
          <p:spPr bwMode="auto">
            <a:xfrm rot="3024712">
              <a:off x="1520" y="1752"/>
              <a:ext cx="226" cy="136"/>
            </a:xfrm>
            <a:custGeom>
              <a:avLst/>
              <a:gdLst>
                <a:gd name="T0" fmla="*/ 2 w 21600"/>
                <a:gd name="T1" fmla="*/ 0 h 21600"/>
                <a:gd name="T2" fmla="*/ 0 w 21600"/>
                <a:gd name="T3" fmla="*/ 0 h 21600"/>
                <a:gd name="T4" fmla="*/ 2 w 21600"/>
                <a:gd name="T5" fmla="*/ 1 h 21600"/>
                <a:gd name="T6" fmla="*/ 2 w 21600"/>
                <a:gd name="T7" fmla="*/ 0 h 21600"/>
                <a:gd name="T8" fmla="*/ 17694720 60000 65536"/>
                <a:gd name="T9" fmla="*/ 11796480 60000 65536"/>
                <a:gd name="T10" fmla="*/ 5898240 60000 65536"/>
                <a:gd name="T11" fmla="*/ 0 60000 65536"/>
                <a:gd name="T12" fmla="*/ 3345 w 21600"/>
                <a:gd name="T13" fmla="*/ 5400 h 21600"/>
                <a:gd name="T14" fmla="*/ 1892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AutoShape 11"/>
            <p:cNvSpPr>
              <a:spLocks noChangeArrowheads="1"/>
            </p:cNvSpPr>
            <p:nvPr/>
          </p:nvSpPr>
          <p:spPr bwMode="auto">
            <a:xfrm rot="3024712">
              <a:off x="1248" y="1933"/>
              <a:ext cx="226" cy="136"/>
            </a:xfrm>
            <a:custGeom>
              <a:avLst/>
              <a:gdLst>
                <a:gd name="T0" fmla="*/ 2 w 21600"/>
                <a:gd name="T1" fmla="*/ 0 h 21600"/>
                <a:gd name="T2" fmla="*/ 0 w 21600"/>
                <a:gd name="T3" fmla="*/ 0 h 21600"/>
                <a:gd name="T4" fmla="*/ 2 w 21600"/>
                <a:gd name="T5" fmla="*/ 1 h 21600"/>
                <a:gd name="T6" fmla="*/ 2 w 21600"/>
                <a:gd name="T7" fmla="*/ 0 h 21600"/>
                <a:gd name="T8" fmla="*/ 17694720 60000 65536"/>
                <a:gd name="T9" fmla="*/ 11796480 60000 65536"/>
                <a:gd name="T10" fmla="*/ 5898240 60000 65536"/>
                <a:gd name="T11" fmla="*/ 0 60000 65536"/>
                <a:gd name="T12" fmla="*/ 3345 w 21600"/>
                <a:gd name="T13" fmla="*/ 5400 h 21600"/>
                <a:gd name="T14" fmla="*/ 1892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 name="AutoShape 12"/>
            <p:cNvSpPr>
              <a:spLocks noChangeArrowheads="1"/>
            </p:cNvSpPr>
            <p:nvPr/>
          </p:nvSpPr>
          <p:spPr bwMode="auto">
            <a:xfrm>
              <a:off x="1247" y="3272"/>
              <a:ext cx="226" cy="136"/>
            </a:xfrm>
            <a:custGeom>
              <a:avLst/>
              <a:gdLst>
                <a:gd name="T0" fmla="*/ 2 w 21600"/>
                <a:gd name="T1" fmla="*/ 0 h 21600"/>
                <a:gd name="T2" fmla="*/ 0 w 21600"/>
                <a:gd name="T3" fmla="*/ 0 h 21600"/>
                <a:gd name="T4" fmla="*/ 2 w 21600"/>
                <a:gd name="T5" fmla="*/ 1 h 21600"/>
                <a:gd name="T6" fmla="*/ 2 w 21600"/>
                <a:gd name="T7" fmla="*/ 0 h 21600"/>
                <a:gd name="T8" fmla="*/ 17694720 60000 65536"/>
                <a:gd name="T9" fmla="*/ 11796480 60000 65536"/>
                <a:gd name="T10" fmla="*/ 5898240 60000 65536"/>
                <a:gd name="T11" fmla="*/ 0 60000 65536"/>
                <a:gd name="T12" fmla="*/ 3345 w 21600"/>
                <a:gd name="T13" fmla="*/ 5400 h 21600"/>
                <a:gd name="T14" fmla="*/ 1892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AutoShape 13"/>
            <p:cNvSpPr>
              <a:spLocks noChangeArrowheads="1"/>
            </p:cNvSpPr>
            <p:nvPr/>
          </p:nvSpPr>
          <p:spPr bwMode="auto">
            <a:xfrm rot="-805862">
              <a:off x="1132" y="2750"/>
              <a:ext cx="226" cy="136"/>
            </a:xfrm>
            <a:custGeom>
              <a:avLst/>
              <a:gdLst>
                <a:gd name="T0" fmla="*/ 2 w 21600"/>
                <a:gd name="T1" fmla="*/ 0 h 21600"/>
                <a:gd name="T2" fmla="*/ 0 w 21600"/>
                <a:gd name="T3" fmla="*/ 0 h 21600"/>
                <a:gd name="T4" fmla="*/ 2 w 21600"/>
                <a:gd name="T5" fmla="*/ 1 h 21600"/>
                <a:gd name="T6" fmla="*/ 2 w 21600"/>
                <a:gd name="T7" fmla="*/ 0 h 21600"/>
                <a:gd name="T8" fmla="*/ 17694720 60000 65536"/>
                <a:gd name="T9" fmla="*/ 11796480 60000 65536"/>
                <a:gd name="T10" fmla="*/ 5898240 60000 65536"/>
                <a:gd name="T11" fmla="*/ 0 60000 65536"/>
                <a:gd name="T12" fmla="*/ 3345 w 21600"/>
                <a:gd name="T13" fmla="*/ 5400 h 21600"/>
                <a:gd name="T14" fmla="*/ 1892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77" name="Rectangle 31"/>
          <p:cNvSpPr>
            <a:spLocks noChangeArrowheads="1"/>
          </p:cNvSpPr>
          <p:nvPr/>
        </p:nvSpPr>
        <p:spPr bwMode="auto">
          <a:xfrm>
            <a:off x="5410200" y="919164"/>
            <a:ext cx="3429000" cy="1069975"/>
          </a:xfrm>
          <a:prstGeom prst="rect">
            <a:avLst/>
          </a:prstGeom>
          <a:noFill/>
          <a:ln>
            <a:noFill/>
          </a:ln>
          <a:effectLst>
            <a:outerShdw dist="17961" dir="2700000" algn="ctr" rotWithShape="0">
              <a:srgbClr val="BE500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GB" sz="3200" b="1" dirty="0">
                <a:solidFill>
                  <a:srgbClr val="1B0C01"/>
                </a:solidFill>
                <a:latin typeface="Harrington" pitchFamily="82" charset="0"/>
                <a:cs typeface="+mj-cs"/>
              </a:rPr>
              <a:t>2</a:t>
            </a:r>
            <a:r>
              <a:rPr lang="ar-SA" sz="3200" b="1" dirty="0">
                <a:solidFill>
                  <a:srgbClr val="1B0C01"/>
                </a:solidFill>
                <a:latin typeface="Harrington" pitchFamily="82" charset="0"/>
                <a:cs typeface="+mj-cs"/>
              </a:rPr>
              <a:t>0</a:t>
            </a:r>
            <a:r>
              <a:rPr lang="en-GB" sz="3200" b="1" dirty="0">
                <a:solidFill>
                  <a:srgbClr val="1B0C01"/>
                </a:solidFill>
                <a:latin typeface="Harrington" pitchFamily="82" charset="0"/>
                <a:cs typeface="+mj-cs"/>
              </a:rPr>
              <a:t>/09/1187 CE</a:t>
            </a:r>
          </a:p>
          <a:p>
            <a:pPr>
              <a:spcBef>
                <a:spcPct val="20000"/>
              </a:spcBef>
            </a:pPr>
            <a:r>
              <a:rPr lang="en-GB" sz="3200" b="1" dirty="0">
                <a:solidFill>
                  <a:srgbClr val="1B0C01"/>
                </a:solidFill>
                <a:latin typeface="Times New Roman" panose="02020603050405020304" pitchFamily="18" charset="0"/>
                <a:cs typeface="Times New Roman" panose="02020603050405020304" pitchFamily="18" charset="0"/>
              </a:rPr>
              <a:t>15/07/583 AH</a:t>
            </a:r>
          </a:p>
        </p:txBody>
      </p:sp>
      <p:sp>
        <p:nvSpPr>
          <p:cNvPr id="3078" name="Rectangle 34"/>
          <p:cNvSpPr>
            <a:spLocks noChangeArrowheads="1"/>
          </p:cNvSpPr>
          <p:nvPr/>
        </p:nvSpPr>
        <p:spPr bwMode="auto">
          <a:xfrm>
            <a:off x="4440239" y="5157789"/>
            <a:ext cx="5329237" cy="1069975"/>
          </a:xfrm>
          <a:prstGeom prst="rect">
            <a:avLst/>
          </a:prstGeom>
          <a:noFill/>
          <a:ln>
            <a:noFill/>
          </a:ln>
          <a:effectLst>
            <a:outerShdw dist="17961" dir="2700000" algn="ctr" rotWithShape="0">
              <a:srgbClr val="BE500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r">
              <a:spcBef>
                <a:spcPct val="20000"/>
              </a:spcBef>
            </a:pPr>
            <a:r>
              <a:rPr lang="en-GB" sz="3200" b="1" dirty="0">
                <a:solidFill>
                  <a:srgbClr val="1B0C01"/>
                </a:solidFill>
                <a:latin typeface="Harrington" pitchFamily="82" charset="0"/>
                <a:cs typeface="+mj-cs"/>
              </a:rPr>
              <a:t>60,000 </a:t>
            </a:r>
          </a:p>
          <a:p>
            <a:pPr algn="r">
              <a:spcBef>
                <a:spcPct val="20000"/>
              </a:spcBef>
            </a:pPr>
            <a:r>
              <a:rPr lang="ar-SA" sz="3200" b="1" dirty="0">
                <a:solidFill>
                  <a:srgbClr val="1B0C01"/>
                </a:solidFill>
                <a:latin typeface="Harrington" pitchFamily="82" charset="0"/>
                <a:cs typeface="+mj-cs"/>
              </a:rPr>
              <a:t>نساء و اطفال</a:t>
            </a:r>
            <a:endParaRPr lang="en-GB" sz="3200" b="1" dirty="0">
              <a:solidFill>
                <a:srgbClr val="1B0C01"/>
              </a:solidFill>
              <a:latin typeface="Harrington" pitchFamily="82" charset="0"/>
              <a:cs typeface="+mj-cs"/>
            </a:endParaRPr>
          </a:p>
        </p:txBody>
      </p:sp>
    </p:spTree>
    <p:extLst>
      <p:ext uri="{BB962C8B-B14F-4D97-AF65-F5344CB8AC3E}">
        <p14:creationId xmlns:p14="http://schemas.microsoft.com/office/powerpoint/2010/main" val="3796099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551"/>
                                        </p:tgtEl>
                                        <p:attrNameLst>
                                          <p:attrName>style.visibility</p:attrName>
                                        </p:attrNameLst>
                                      </p:cBhvr>
                                      <p:to>
                                        <p:strVal val="visible"/>
                                      </p:to>
                                    </p:set>
                                    <p:anim calcmode="lin" valueType="num">
                                      <p:cBhvr additive="base">
                                        <p:cTn id="7" dur="500" fill="hold"/>
                                        <p:tgtEl>
                                          <p:spTgt spid="22551"/>
                                        </p:tgtEl>
                                        <p:attrNameLst>
                                          <p:attrName>ppt_x</p:attrName>
                                        </p:attrNameLst>
                                      </p:cBhvr>
                                      <p:tavLst>
                                        <p:tav tm="0">
                                          <p:val>
                                            <p:strVal val="0-#ppt_w/2"/>
                                          </p:val>
                                        </p:tav>
                                        <p:tav tm="100000">
                                          <p:val>
                                            <p:strVal val="#ppt_x"/>
                                          </p:val>
                                        </p:tav>
                                      </p:tavLst>
                                    </p:anim>
                                    <p:anim calcmode="lin" valueType="num">
                                      <p:cBhvr additive="base">
                                        <p:cTn id="8" dur="500" fill="hold"/>
                                        <p:tgtEl>
                                          <p:spTgt spid="2255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2" presetClass="emph" presetSubtype="0" repeatCount="indefinite" fill="hold" nodeType="afterEffect">
                                  <p:stCondLst>
                                    <p:cond delay="0"/>
                                  </p:stCondLst>
                                  <p:endCondLst>
                                    <p:cond evt="onNext" delay="0">
                                      <p:tgtEl>
                                        <p:sldTgt/>
                                      </p:tgtEl>
                                    </p:cond>
                                  </p:endCondLst>
                                  <p:childTnLst>
                                    <p:animClr clrSpc="rgb" dir="cw">
                                      <p:cBhvr override="childStyle">
                                        <p:cTn id="11" dur="100" fill="hold"/>
                                        <p:tgtEl>
                                          <p:spTgt spid="22551"/>
                                        </p:tgtEl>
                                        <p:attrNameLst>
                                          <p:attrName>style.color</p:attrName>
                                        </p:attrNameLst>
                                      </p:cBhvr>
                                      <p:to>
                                        <a:schemeClr val="accent2"/>
                                      </p:to>
                                    </p:animClr>
                                    <p:animClr clrSpc="rgb" dir="cw">
                                      <p:cBhvr>
                                        <p:cTn id="12" dur="100" fill="hold"/>
                                        <p:tgtEl>
                                          <p:spTgt spid="22551"/>
                                        </p:tgtEl>
                                        <p:attrNameLst>
                                          <p:attrName>fillcolor</p:attrName>
                                        </p:attrNameLst>
                                      </p:cBhvr>
                                      <p:to>
                                        <a:schemeClr val="accent2"/>
                                      </p:to>
                                    </p:animClr>
                                    <p:set>
                                      <p:cBhvr>
                                        <p:cTn id="13" dur="100" fill="hold"/>
                                        <p:tgtEl>
                                          <p:spTgt spid="22551"/>
                                        </p:tgtEl>
                                        <p:attrNameLst>
                                          <p:attrName>fill.type</p:attrName>
                                        </p:attrNameLst>
                                      </p:cBhvr>
                                      <p:to>
                                        <p:strVal val="solid"/>
                                      </p:to>
                                    </p:set>
                                    <p:set>
                                      <p:cBhvr>
                                        <p:cTn id="14" dur="100" fill="hold"/>
                                        <p:tgtEl>
                                          <p:spTgt spid="22551"/>
                                        </p:tgtEl>
                                        <p:attrNameLst>
                                          <p:attrName>fill.on</p:attrName>
                                        </p:attrNameLst>
                                      </p:cBhvr>
                                      <p:to>
                                        <p:strVal val="true"/>
                                      </p:to>
                                    </p:set>
                                    <p:animRot by="120000">
                                      <p:cBhvr>
                                        <p:cTn id="15" dur="100" fill="hold">
                                          <p:stCondLst>
                                            <p:cond delay="0"/>
                                          </p:stCondLst>
                                        </p:cTn>
                                        <p:tgtEl>
                                          <p:spTgt spid="22551"/>
                                        </p:tgtEl>
                                        <p:attrNameLst>
                                          <p:attrName>r</p:attrName>
                                        </p:attrNameLst>
                                      </p:cBhvr>
                                    </p:animRot>
                                    <p:animRot by="-240000">
                                      <p:cBhvr>
                                        <p:cTn id="16" dur="200" fill="hold">
                                          <p:stCondLst>
                                            <p:cond delay="200"/>
                                          </p:stCondLst>
                                        </p:cTn>
                                        <p:tgtEl>
                                          <p:spTgt spid="22551"/>
                                        </p:tgtEl>
                                        <p:attrNameLst>
                                          <p:attrName>r</p:attrName>
                                        </p:attrNameLst>
                                      </p:cBhvr>
                                    </p:animRot>
                                    <p:animRot by="240000">
                                      <p:cBhvr>
                                        <p:cTn id="17" dur="200" fill="hold">
                                          <p:stCondLst>
                                            <p:cond delay="400"/>
                                          </p:stCondLst>
                                        </p:cTn>
                                        <p:tgtEl>
                                          <p:spTgt spid="22551"/>
                                        </p:tgtEl>
                                        <p:attrNameLst>
                                          <p:attrName>r</p:attrName>
                                        </p:attrNameLst>
                                      </p:cBhvr>
                                    </p:animRot>
                                    <p:animRot by="-240000">
                                      <p:cBhvr>
                                        <p:cTn id="18" dur="200" fill="hold">
                                          <p:stCondLst>
                                            <p:cond delay="600"/>
                                          </p:stCondLst>
                                        </p:cTn>
                                        <p:tgtEl>
                                          <p:spTgt spid="22551"/>
                                        </p:tgtEl>
                                        <p:attrNameLst>
                                          <p:attrName>r</p:attrName>
                                        </p:attrNameLst>
                                      </p:cBhvr>
                                    </p:animRot>
                                    <p:animRot by="120000">
                                      <p:cBhvr>
                                        <p:cTn id="19" dur="200" fill="hold">
                                          <p:stCondLst>
                                            <p:cond delay="800"/>
                                          </p:stCondLst>
                                        </p:cTn>
                                        <p:tgtEl>
                                          <p:spTgt spid="225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35163" y="130628"/>
            <a:ext cx="8229600" cy="1143000"/>
          </a:xfrm>
        </p:spPr>
        <p:txBody>
          <a:bodyPr>
            <a:normAutofit/>
          </a:bodyPr>
          <a:lstStyle/>
          <a:p>
            <a:pPr algn="l" eaLnBrk="1" hangingPunct="1"/>
            <a:r>
              <a:rPr lang="ar-SA" sz="3600" dirty="0" smtClean="0"/>
              <a:t>بيت المقدس تحت حصار صلاح الدي</a:t>
            </a:r>
            <a:r>
              <a:rPr lang="ar-QA" sz="3600" dirty="0" smtClean="0"/>
              <a:t>ن</a:t>
            </a:r>
            <a:endParaRPr lang="en-GB" dirty="0" smtClean="0"/>
          </a:p>
        </p:txBody>
      </p:sp>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244483" y="1846264"/>
            <a:ext cx="3747485" cy="4022725"/>
          </a:xfrm>
          <a:noFill/>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820" name="Group 4"/>
          <p:cNvGrpSpPr>
            <a:grpSpLocks/>
          </p:cNvGrpSpPr>
          <p:nvPr/>
        </p:nvGrpSpPr>
        <p:grpSpPr bwMode="auto">
          <a:xfrm>
            <a:off x="2927350" y="2708276"/>
            <a:ext cx="1296988" cy="2701925"/>
            <a:chOff x="884" y="1706"/>
            <a:chExt cx="817" cy="1702"/>
          </a:xfrm>
        </p:grpSpPr>
        <p:sp>
          <p:nvSpPr>
            <p:cNvPr id="4115" name="Freeform 5"/>
            <p:cNvSpPr>
              <a:spLocks/>
            </p:cNvSpPr>
            <p:nvPr/>
          </p:nvSpPr>
          <p:spPr bwMode="auto">
            <a:xfrm>
              <a:off x="884" y="1706"/>
              <a:ext cx="718" cy="1679"/>
            </a:xfrm>
            <a:custGeom>
              <a:avLst/>
              <a:gdLst>
                <a:gd name="T0" fmla="*/ 347 w 718"/>
                <a:gd name="T1" fmla="*/ 1922 h 1467"/>
                <a:gd name="T2" fmla="*/ 75 w 718"/>
                <a:gd name="T3" fmla="*/ 734 h 1467"/>
                <a:gd name="T4" fmla="*/ 718 w 718"/>
                <a:gd name="T5" fmla="*/ 0 h 1467"/>
                <a:gd name="T6" fmla="*/ 0 60000 65536"/>
                <a:gd name="T7" fmla="*/ 0 60000 65536"/>
                <a:gd name="T8" fmla="*/ 0 60000 65536"/>
              </a:gdLst>
              <a:ahLst/>
              <a:cxnLst>
                <a:cxn ang="T6">
                  <a:pos x="T0" y="T1"/>
                </a:cxn>
                <a:cxn ang="T7">
                  <a:pos x="T2" y="T3"/>
                </a:cxn>
                <a:cxn ang="T8">
                  <a:pos x="T4" y="T5"/>
                </a:cxn>
              </a:cxnLst>
              <a:rect l="0" t="0" r="r" b="b"/>
              <a:pathLst>
                <a:path w="718" h="1467">
                  <a:moveTo>
                    <a:pt x="347" y="1467"/>
                  </a:moveTo>
                  <a:cubicBezTo>
                    <a:pt x="402" y="1041"/>
                    <a:pt x="0" y="785"/>
                    <a:pt x="75" y="560"/>
                  </a:cubicBezTo>
                  <a:cubicBezTo>
                    <a:pt x="134" y="323"/>
                    <a:pt x="584" y="117"/>
                    <a:pt x="718" y="0"/>
                  </a:cubicBezTo>
                </a:path>
              </a:pathLst>
            </a:custGeom>
            <a:noFill/>
            <a:ln w="76200" cmpd="sng">
              <a:solidFill>
                <a:srgbClr val="0099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 name="AutoShape 6"/>
            <p:cNvSpPr>
              <a:spLocks noChangeArrowheads="1"/>
            </p:cNvSpPr>
            <p:nvPr/>
          </p:nvSpPr>
          <p:spPr bwMode="auto">
            <a:xfrm rot="3024712">
              <a:off x="1520" y="1752"/>
              <a:ext cx="226" cy="136"/>
            </a:xfrm>
            <a:custGeom>
              <a:avLst/>
              <a:gdLst>
                <a:gd name="T0" fmla="*/ 2 w 21600"/>
                <a:gd name="T1" fmla="*/ 0 h 21600"/>
                <a:gd name="T2" fmla="*/ 0 w 21600"/>
                <a:gd name="T3" fmla="*/ 0 h 21600"/>
                <a:gd name="T4" fmla="*/ 2 w 21600"/>
                <a:gd name="T5" fmla="*/ 1 h 21600"/>
                <a:gd name="T6" fmla="*/ 2 w 21600"/>
                <a:gd name="T7" fmla="*/ 0 h 21600"/>
                <a:gd name="T8" fmla="*/ 17694720 60000 65536"/>
                <a:gd name="T9" fmla="*/ 11796480 60000 65536"/>
                <a:gd name="T10" fmla="*/ 5898240 60000 65536"/>
                <a:gd name="T11" fmla="*/ 0 60000 65536"/>
                <a:gd name="T12" fmla="*/ 3345 w 21600"/>
                <a:gd name="T13" fmla="*/ 5400 h 21600"/>
                <a:gd name="T14" fmla="*/ 1892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 name="AutoShape 7"/>
            <p:cNvSpPr>
              <a:spLocks noChangeArrowheads="1"/>
            </p:cNvSpPr>
            <p:nvPr/>
          </p:nvSpPr>
          <p:spPr bwMode="auto">
            <a:xfrm rot="3024712">
              <a:off x="1248" y="1933"/>
              <a:ext cx="226" cy="136"/>
            </a:xfrm>
            <a:custGeom>
              <a:avLst/>
              <a:gdLst>
                <a:gd name="T0" fmla="*/ 2 w 21600"/>
                <a:gd name="T1" fmla="*/ 0 h 21600"/>
                <a:gd name="T2" fmla="*/ 0 w 21600"/>
                <a:gd name="T3" fmla="*/ 0 h 21600"/>
                <a:gd name="T4" fmla="*/ 2 w 21600"/>
                <a:gd name="T5" fmla="*/ 1 h 21600"/>
                <a:gd name="T6" fmla="*/ 2 w 21600"/>
                <a:gd name="T7" fmla="*/ 0 h 21600"/>
                <a:gd name="T8" fmla="*/ 17694720 60000 65536"/>
                <a:gd name="T9" fmla="*/ 11796480 60000 65536"/>
                <a:gd name="T10" fmla="*/ 5898240 60000 65536"/>
                <a:gd name="T11" fmla="*/ 0 60000 65536"/>
                <a:gd name="T12" fmla="*/ 3345 w 21600"/>
                <a:gd name="T13" fmla="*/ 5400 h 21600"/>
                <a:gd name="T14" fmla="*/ 1892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8" name="AutoShape 8"/>
            <p:cNvSpPr>
              <a:spLocks noChangeArrowheads="1"/>
            </p:cNvSpPr>
            <p:nvPr/>
          </p:nvSpPr>
          <p:spPr bwMode="auto">
            <a:xfrm>
              <a:off x="1247" y="3272"/>
              <a:ext cx="226" cy="136"/>
            </a:xfrm>
            <a:custGeom>
              <a:avLst/>
              <a:gdLst>
                <a:gd name="T0" fmla="*/ 2 w 21600"/>
                <a:gd name="T1" fmla="*/ 0 h 21600"/>
                <a:gd name="T2" fmla="*/ 0 w 21600"/>
                <a:gd name="T3" fmla="*/ 0 h 21600"/>
                <a:gd name="T4" fmla="*/ 2 w 21600"/>
                <a:gd name="T5" fmla="*/ 1 h 21600"/>
                <a:gd name="T6" fmla="*/ 2 w 21600"/>
                <a:gd name="T7" fmla="*/ 0 h 21600"/>
                <a:gd name="T8" fmla="*/ 17694720 60000 65536"/>
                <a:gd name="T9" fmla="*/ 11796480 60000 65536"/>
                <a:gd name="T10" fmla="*/ 5898240 60000 65536"/>
                <a:gd name="T11" fmla="*/ 0 60000 65536"/>
                <a:gd name="T12" fmla="*/ 3345 w 21600"/>
                <a:gd name="T13" fmla="*/ 5400 h 21600"/>
                <a:gd name="T14" fmla="*/ 1892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9" name="AutoShape 9"/>
            <p:cNvSpPr>
              <a:spLocks noChangeArrowheads="1"/>
            </p:cNvSpPr>
            <p:nvPr/>
          </p:nvSpPr>
          <p:spPr bwMode="auto">
            <a:xfrm rot="-805862">
              <a:off x="1132" y="2750"/>
              <a:ext cx="226" cy="136"/>
            </a:xfrm>
            <a:custGeom>
              <a:avLst/>
              <a:gdLst>
                <a:gd name="T0" fmla="*/ 2 w 21600"/>
                <a:gd name="T1" fmla="*/ 0 h 21600"/>
                <a:gd name="T2" fmla="*/ 0 w 21600"/>
                <a:gd name="T3" fmla="*/ 0 h 21600"/>
                <a:gd name="T4" fmla="*/ 2 w 21600"/>
                <a:gd name="T5" fmla="*/ 1 h 21600"/>
                <a:gd name="T6" fmla="*/ 2 w 21600"/>
                <a:gd name="T7" fmla="*/ 0 h 21600"/>
                <a:gd name="T8" fmla="*/ 17694720 60000 65536"/>
                <a:gd name="T9" fmla="*/ 11796480 60000 65536"/>
                <a:gd name="T10" fmla="*/ 5898240 60000 65536"/>
                <a:gd name="T11" fmla="*/ 0 60000 65536"/>
                <a:gd name="T12" fmla="*/ 3345 w 21600"/>
                <a:gd name="T13" fmla="*/ 5400 h 21600"/>
                <a:gd name="T14" fmla="*/ 1892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26" name="Group 10"/>
          <p:cNvGrpSpPr>
            <a:grpSpLocks/>
          </p:cNvGrpSpPr>
          <p:nvPr/>
        </p:nvGrpSpPr>
        <p:grpSpPr bwMode="auto">
          <a:xfrm>
            <a:off x="5851526" y="925513"/>
            <a:ext cx="3943350" cy="1917700"/>
            <a:chOff x="2762" y="482"/>
            <a:chExt cx="2484" cy="1208"/>
          </a:xfrm>
        </p:grpSpPr>
        <p:sp>
          <p:nvSpPr>
            <p:cNvPr id="4107" name="Freeform 11"/>
            <p:cNvSpPr>
              <a:spLocks/>
            </p:cNvSpPr>
            <p:nvPr/>
          </p:nvSpPr>
          <p:spPr bwMode="auto">
            <a:xfrm>
              <a:off x="2762" y="482"/>
              <a:ext cx="2477" cy="1116"/>
            </a:xfrm>
            <a:custGeom>
              <a:avLst/>
              <a:gdLst>
                <a:gd name="T0" fmla="*/ 0 w 2477"/>
                <a:gd name="T1" fmla="*/ 512 h 1116"/>
                <a:gd name="T2" fmla="*/ 1682 w 2477"/>
                <a:gd name="T3" fmla="*/ 116 h 1116"/>
                <a:gd name="T4" fmla="*/ 2477 w 2477"/>
                <a:gd name="T5" fmla="*/ 1116 h 1116"/>
                <a:gd name="T6" fmla="*/ 0 60000 65536"/>
                <a:gd name="T7" fmla="*/ 0 60000 65536"/>
                <a:gd name="T8" fmla="*/ 0 60000 65536"/>
              </a:gdLst>
              <a:ahLst/>
              <a:cxnLst>
                <a:cxn ang="T6">
                  <a:pos x="T0" y="T1"/>
                </a:cxn>
                <a:cxn ang="T7">
                  <a:pos x="T2" y="T3"/>
                </a:cxn>
                <a:cxn ang="T8">
                  <a:pos x="T4" y="T5"/>
                </a:cxn>
              </a:cxnLst>
              <a:rect l="0" t="0" r="r" b="b"/>
              <a:pathLst>
                <a:path w="2477" h="1116">
                  <a:moveTo>
                    <a:pt x="0" y="512"/>
                  </a:moveTo>
                  <a:cubicBezTo>
                    <a:pt x="443" y="300"/>
                    <a:pt x="1305" y="0"/>
                    <a:pt x="1682" y="116"/>
                  </a:cubicBezTo>
                  <a:cubicBezTo>
                    <a:pt x="2049" y="236"/>
                    <a:pt x="2311" y="908"/>
                    <a:pt x="2477" y="1116"/>
                  </a:cubicBezTo>
                </a:path>
              </a:pathLst>
            </a:custGeom>
            <a:noFill/>
            <a:ln w="76200" cmpd="sng">
              <a:solidFill>
                <a:srgbClr val="0099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8" name="AutoShape 12"/>
            <p:cNvSpPr>
              <a:spLocks noChangeArrowheads="1"/>
            </p:cNvSpPr>
            <p:nvPr/>
          </p:nvSpPr>
          <p:spPr bwMode="auto">
            <a:xfrm rot="8344966">
              <a:off x="4559" y="845"/>
              <a:ext cx="226" cy="136"/>
            </a:xfrm>
            <a:custGeom>
              <a:avLst/>
              <a:gdLst>
                <a:gd name="T0" fmla="*/ 2 w 21600"/>
                <a:gd name="T1" fmla="*/ 0 h 21600"/>
                <a:gd name="T2" fmla="*/ 0 w 21600"/>
                <a:gd name="T3" fmla="*/ 0 h 21600"/>
                <a:gd name="T4" fmla="*/ 2 w 21600"/>
                <a:gd name="T5" fmla="*/ 1 h 21600"/>
                <a:gd name="T6" fmla="*/ 2 w 21600"/>
                <a:gd name="T7" fmla="*/ 0 h 21600"/>
                <a:gd name="T8" fmla="*/ 17694720 60000 65536"/>
                <a:gd name="T9" fmla="*/ 11796480 60000 65536"/>
                <a:gd name="T10" fmla="*/ 5898240 60000 65536"/>
                <a:gd name="T11" fmla="*/ 0 60000 65536"/>
                <a:gd name="T12" fmla="*/ 3345 w 21600"/>
                <a:gd name="T13" fmla="*/ 5400 h 21600"/>
                <a:gd name="T14" fmla="*/ 1892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9" name="AutoShape 13"/>
            <p:cNvSpPr>
              <a:spLocks noChangeArrowheads="1"/>
            </p:cNvSpPr>
            <p:nvPr/>
          </p:nvSpPr>
          <p:spPr bwMode="auto">
            <a:xfrm rot="4144985">
              <a:off x="3107" y="844"/>
              <a:ext cx="226" cy="136"/>
            </a:xfrm>
            <a:custGeom>
              <a:avLst/>
              <a:gdLst>
                <a:gd name="T0" fmla="*/ 2 w 21600"/>
                <a:gd name="T1" fmla="*/ 0 h 21600"/>
                <a:gd name="T2" fmla="*/ 0 w 21600"/>
                <a:gd name="T3" fmla="*/ 0 h 21600"/>
                <a:gd name="T4" fmla="*/ 2 w 21600"/>
                <a:gd name="T5" fmla="*/ 1 h 21600"/>
                <a:gd name="T6" fmla="*/ 2 w 21600"/>
                <a:gd name="T7" fmla="*/ 0 h 21600"/>
                <a:gd name="T8" fmla="*/ 17694720 60000 65536"/>
                <a:gd name="T9" fmla="*/ 11796480 60000 65536"/>
                <a:gd name="T10" fmla="*/ 5898240 60000 65536"/>
                <a:gd name="T11" fmla="*/ 0 60000 65536"/>
                <a:gd name="T12" fmla="*/ 3345 w 21600"/>
                <a:gd name="T13" fmla="*/ 5400 h 21600"/>
                <a:gd name="T14" fmla="*/ 1892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0" name="AutoShape 14"/>
            <p:cNvSpPr>
              <a:spLocks noChangeArrowheads="1"/>
            </p:cNvSpPr>
            <p:nvPr/>
          </p:nvSpPr>
          <p:spPr bwMode="auto">
            <a:xfrm rot="8718100">
              <a:off x="5020" y="1554"/>
              <a:ext cx="226" cy="136"/>
            </a:xfrm>
            <a:custGeom>
              <a:avLst/>
              <a:gdLst>
                <a:gd name="T0" fmla="*/ 2 w 21600"/>
                <a:gd name="T1" fmla="*/ 0 h 21600"/>
                <a:gd name="T2" fmla="*/ 0 w 21600"/>
                <a:gd name="T3" fmla="*/ 0 h 21600"/>
                <a:gd name="T4" fmla="*/ 2 w 21600"/>
                <a:gd name="T5" fmla="*/ 1 h 21600"/>
                <a:gd name="T6" fmla="*/ 2 w 21600"/>
                <a:gd name="T7" fmla="*/ 0 h 21600"/>
                <a:gd name="T8" fmla="*/ 17694720 60000 65536"/>
                <a:gd name="T9" fmla="*/ 11796480 60000 65536"/>
                <a:gd name="T10" fmla="*/ 5898240 60000 65536"/>
                <a:gd name="T11" fmla="*/ 0 60000 65536"/>
                <a:gd name="T12" fmla="*/ 3345 w 21600"/>
                <a:gd name="T13" fmla="*/ 5400 h 21600"/>
                <a:gd name="T14" fmla="*/ 1892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1" name="AutoShape 15"/>
            <p:cNvSpPr>
              <a:spLocks noChangeArrowheads="1"/>
            </p:cNvSpPr>
            <p:nvPr/>
          </p:nvSpPr>
          <p:spPr bwMode="auto">
            <a:xfrm rot="3991545">
              <a:off x="2736" y="997"/>
              <a:ext cx="226" cy="136"/>
            </a:xfrm>
            <a:custGeom>
              <a:avLst/>
              <a:gdLst>
                <a:gd name="T0" fmla="*/ 2 w 21600"/>
                <a:gd name="T1" fmla="*/ 0 h 21600"/>
                <a:gd name="T2" fmla="*/ 0 w 21600"/>
                <a:gd name="T3" fmla="*/ 0 h 21600"/>
                <a:gd name="T4" fmla="*/ 2 w 21600"/>
                <a:gd name="T5" fmla="*/ 1 h 21600"/>
                <a:gd name="T6" fmla="*/ 2 w 21600"/>
                <a:gd name="T7" fmla="*/ 0 h 21600"/>
                <a:gd name="T8" fmla="*/ 17694720 60000 65536"/>
                <a:gd name="T9" fmla="*/ 11796480 60000 65536"/>
                <a:gd name="T10" fmla="*/ 5898240 60000 65536"/>
                <a:gd name="T11" fmla="*/ 0 60000 65536"/>
                <a:gd name="T12" fmla="*/ 3345 w 21600"/>
                <a:gd name="T13" fmla="*/ 5400 h 21600"/>
                <a:gd name="T14" fmla="*/ 1892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2" name="AutoShape 16"/>
            <p:cNvSpPr>
              <a:spLocks noChangeArrowheads="1"/>
            </p:cNvSpPr>
            <p:nvPr/>
          </p:nvSpPr>
          <p:spPr bwMode="auto">
            <a:xfrm rot="6488173">
              <a:off x="4287" y="617"/>
              <a:ext cx="226" cy="136"/>
            </a:xfrm>
            <a:custGeom>
              <a:avLst/>
              <a:gdLst>
                <a:gd name="T0" fmla="*/ 2 w 21600"/>
                <a:gd name="T1" fmla="*/ 0 h 21600"/>
                <a:gd name="T2" fmla="*/ 0 w 21600"/>
                <a:gd name="T3" fmla="*/ 0 h 21600"/>
                <a:gd name="T4" fmla="*/ 2 w 21600"/>
                <a:gd name="T5" fmla="*/ 1 h 21600"/>
                <a:gd name="T6" fmla="*/ 2 w 21600"/>
                <a:gd name="T7" fmla="*/ 0 h 21600"/>
                <a:gd name="T8" fmla="*/ 17694720 60000 65536"/>
                <a:gd name="T9" fmla="*/ 11796480 60000 65536"/>
                <a:gd name="T10" fmla="*/ 5898240 60000 65536"/>
                <a:gd name="T11" fmla="*/ 0 60000 65536"/>
                <a:gd name="T12" fmla="*/ 3345 w 21600"/>
                <a:gd name="T13" fmla="*/ 5400 h 21600"/>
                <a:gd name="T14" fmla="*/ 1892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3" name="AutoShape 17"/>
            <p:cNvSpPr>
              <a:spLocks noChangeArrowheads="1"/>
            </p:cNvSpPr>
            <p:nvPr/>
          </p:nvSpPr>
          <p:spPr bwMode="auto">
            <a:xfrm rot="4604024">
              <a:off x="3969" y="625"/>
              <a:ext cx="226" cy="136"/>
            </a:xfrm>
            <a:custGeom>
              <a:avLst/>
              <a:gdLst>
                <a:gd name="T0" fmla="*/ 2 w 21600"/>
                <a:gd name="T1" fmla="*/ 0 h 21600"/>
                <a:gd name="T2" fmla="*/ 0 w 21600"/>
                <a:gd name="T3" fmla="*/ 0 h 21600"/>
                <a:gd name="T4" fmla="*/ 2 w 21600"/>
                <a:gd name="T5" fmla="*/ 1 h 21600"/>
                <a:gd name="T6" fmla="*/ 2 w 21600"/>
                <a:gd name="T7" fmla="*/ 0 h 21600"/>
                <a:gd name="T8" fmla="*/ 17694720 60000 65536"/>
                <a:gd name="T9" fmla="*/ 11796480 60000 65536"/>
                <a:gd name="T10" fmla="*/ 5898240 60000 65536"/>
                <a:gd name="T11" fmla="*/ 0 60000 65536"/>
                <a:gd name="T12" fmla="*/ 3345 w 21600"/>
                <a:gd name="T13" fmla="*/ 5400 h 21600"/>
                <a:gd name="T14" fmla="*/ 1892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4" name="AutoShape 18"/>
            <p:cNvSpPr>
              <a:spLocks noChangeArrowheads="1"/>
            </p:cNvSpPr>
            <p:nvPr/>
          </p:nvSpPr>
          <p:spPr bwMode="auto">
            <a:xfrm rot="8718100">
              <a:off x="4847" y="1266"/>
              <a:ext cx="226" cy="136"/>
            </a:xfrm>
            <a:custGeom>
              <a:avLst/>
              <a:gdLst>
                <a:gd name="T0" fmla="*/ 2 w 21600"/>
                <a:gd name="T1" fmla="*/ 0 h 21600"/>
                <a:gd name="T2" fmla="*/ 0 w 21600"/>
                <a:gd name="T3" fmla="*/ 0 h 21600"/>
                <a:gd name="T4" fmla="*/ 2 w 21600"/>
                <a:gd name="T5" fmla="*/ 1 h 21600"/>
                <a:gd name="T6" fmla="*/ 2 w 21600"/>
                <a:gd name="T7" fmla="*/ 0 h 21600"/>
                <a:gd name="T8" fmla="*/ 17694720 60000 65536"/>
                <a:gd name="T9" fmla="*/ 11796480 60000 65536"/>
                <a:gd name="T10" fmla="*/ 5898240 60000 65536"/>
                <a:gd name="T11" fmla="*/ 0 60000 65536"/>
                <a:gd name="T12" fmla="*/ 3345 w 21600"/>
                <a:gd name="T13" fmla="*/ 5400 h 21600"/>
                <a:gd name="T14" fmla="*/ 1892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4835" name="Group 19"/>
          <p:cNvGrpSpPr>
            <a:grpSpLocks/>
          </p:cNvGrpSpPr>
          <p:nvPr/>
        </p:nvGrpSpPr>
        <p:grpSpPr bwMode="auto">
          <a:xfrm>
            <a:off x="8397875" y="1409700"/>
            <a:ext cx="819150" cy="1612900"/>
            <a:chOff x="4330" y="888"/>
            <a:chExt cx="516" cy="1016"/>
          </a:xfrm>
        </p:grpSpPr>
        <p:sp>
          <p:nvSpPr>
            <p:cNvPr id="4105" name="Freeform 20"/>
            <p:cNvSpPr>
              <a:spLocks/>
            </p:cNvSpPr>
            <p:nvPr/>
          </p:nvSpPr>
          <p:spPr bwMode="auto">
            <a:xfrm>
              <a:off x="4330" y="888"/>
              <a:ext cx="252" cy="1010"/>
            </a:xfrm>
            <a:custGeom>
              <a:avLst/>
              <a:gdLst>
                <a:gd name="T0" fmla="*/ 0 w 252"/>
                <a:gd name="T1" fmla="*/ 1010 h 1010"/>
                <a:gd name="T2" fmla="*/ 221 w 252"/>
                <a:gd name="T3" fmla="*/ 678 h 1010"/>
                <a:gd name="T4" fmla="*/ 189 w 252"/>
                <a:gd name="T5" fmla="*/ 0 h 1010"/>
                <a:gd name="T6" fmla="*/ 0 60000 65536"/>
                <a:gd name="T7" fmla="*/ 0 60000 65536"/>
                <a:gd name="T8" fmla="*/ 0 60000 65536"/>
              </a:gdLst>
              <a:ahLst/>
              <a:cxnLst>
                <a:cxn ang="T6">
                  <a:pos x="T0" y="T1"/>
                </a:cxn>
                <a:cxn ang="T7">
                  <a:pos x="T2" y="T3"/>
                </a:cxn>
                <a:cxn ang="T8">
                  <a:pos x="T4" y="T5"/>
                </a:cxn>
              </a:cxnLst>
              <a:rect l="0" t="0" r="r" b="b"/>
              <a:pathLst>
                <a:path w="252" h="1010">
                  <a:moveTo>
                    <a:pt x="0" y="1010"/>
                  </a:moveTo>
                  <a:cubicBezTo>
                    <a:pt x="37" y="955"/>
                    <a:pt x="190" y="846"/>
                    <a:pt x="221" y="678"/>
                  </a:cubicBezTo>
                  <a:cubicBezTo>
                    <a:pt x="252" y="510"/>
                    <a:pt x="196" y="141"/>
                    <a:pt x="189" y="0"/>
                  </a:cubicBezTo>
                </a:path>
              </a:pathLst>
            </a:custGeom>
            <a:noFill/>
            <a:ln w="38100" cmpd="sng">
              <a:solidFill>
                <a:srgbClr val="FF0000"/>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6" name="Freeform 21"/>
            <p:cNvSpPr>
              <a:spLocks/>
            </p:cNvSpPr>
            <p:nvPr/>
          </p:nvSpPr>
          <p:spPr bwMode="auto">
            <a:xfrm>
              <a:off x="4358" y="1306"/>
              <a:ext cx="488" cy="598"/>
            </a:xfrm>
            <a:custGeom>
              <a:avLst/>
              <a:gdLst>
                <a:gd name="T0" fmla="*/ 0 w 488"/>
                <a:gd name="T1" fmla="*/ 598 h 598"/>
                <a:gd name="T2" fmla="*/ 488 w 488"/>
                <a:gd name="T3" fmla="*/ 0 h 598"/>
                <a:gd name="T4" fmla="*/ 0 60000 65536"/>
                <a:gd name="T5" fmla="*/ 0 60000 65536"/>
              </a:gdLst>
              <a:ahLst/>
              <a:cxnLst>
                <a:cxn ang="T4">
                  <a:pos x="T0" y="T1"/>
                </a:cxn>
                <a:cxn ang="T5">
                  <a:pos x="T2" y="T3"/>
                </a:cxn>
              </a:cxnLst>
              <a:rect l="0" t="0" r="r" b="b"/>
              <a:pathLst>
                <a:path w="488" h="598">
                  <a:moveTo>
                    <a:pt x="0" y="598"/>
                  </a:moveTo>
                  <a:cubicBezTo>
                    <a:pt x="81" y="498"/>
                    <a:pt x="407" y="100"/>
                    <a:pt x="488" y="0"/>
                  </a:cubicBezTo>
                </a:path>
              </a:pathLst>
            </a:custGeom>
            <a:noFill/>
            <a:ln w="38100" cmpd="sng">
              <a:solidFill>
                <a:srgbClr val="FF0000"/>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03" name="Rectangle 22"/>
          <p:cNvSpPr>
            <a:spLocks noChangeArrowheads="1"/>
          </p:cNvSpPr>
          <p:nvPr/>
        </p:nvSpPr>
        <p:spPr bwMode="auto">
          <a:xfrm>
            <a:off x="1558926" y="1773239"/>
            <a:ext cx="2735263" cy="1069975"/>
          </a:xfrm>
          <a:prstGeom prst="rect">
            <a:avLst/>
          </a:prstGeom>
          <a:noFill/>
          <a:ln>
            <a:noFill/>
          </a:ln>
          <a:effectLst>
            <a:outerShdw dist="17961" dir="2700000" algn="ctr" rotWithShape="0">
              <a:srgbClr val="BE500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ar-SA" sz="3200" b="1" dirty="0">
                <a:solidFill>
                  <a:srgbClr val="1B0C01"/>
                </a:solidFill>
                <a:latin typeface="Harrington" pitchFamily="82" charset="0"/>
                <a:cs typeface="+mj-cs"/>
              </a:rPr>
              <a:t> </a:t>
            </a:r>
            <a:r>
              <a:rPr lang="en-GB" sz="3200" b="1" dirty="0">
                <a:solidFill>
                  <a:srgbClr val="1B0C01"/>
                </a:solidFill>
                <a:latin typeface="Harrington" pitchFamily="82" charset="0"/>
                <a:cs typeface="+mj-cs"/>
              </a:rPr>
              <a:t>2</a:t>
            </a:r>
            <a:r>
              <a:rPr lang="ar-SA" sz="3200" b="1" dirty="0">
                <a:solidFill>
                  <a:srgbClr val="1B0C01"/>
                </a:solidFill>
                <a:latin typeface="Harrington" pitchFamily="82" charset="0"/>
                <a:cs typeface="+mj-cs"/>
              </a:rPr>
              <a:t>0</a:t>
            </a:r>
            <a:r>
              <a:rPr lang="en-GB" sz="3200" b="1" dirty="0">
                <a:solidFill>
                  <a:srgbClr val="1B0C01"/>
                </a:solidFill>
                <a:latin typeface="Harrington" pitchFamily="82" charset="0"/>
                <a:cs typeface="+mj-cs"/>
              </a:rPr>
              <a:t>/09/1187 15/07/583 </a:t>
            </a:r>
            <a:r>
              <a:rPr lang="ar-SA" sz="3200" b="1" dirty="0">
                <a:solidFill>
                  <a:srgbClr val="1B0C01"/>
                </a:solidFill>
                <a:latin typeface="Harrington" pitchFamily="82" charset="0"/>
                <a:cs typeface="+mj-cs"/>
              </a:rPr>
              <a:t>هجرية</a:t>
            </a:r>
            <a:endParaRPr lang="en-GB" sz="3200" b="1" dirty="0">
              <a:solidFill>
                <a:srgbClr val="1B0C01"/>
              </a:solidFill>
              <a:latin typeface="Harrington" pitchFamily="82" charset="0"/>
              <a:cs typeface="+mj-cs"/>
            </a:endParaRPr>
          </a:p>
        </p:txBody>
      </p:sp>
      <p:sp>
        <p:nvSpPr>
          <p:cNvPr id="34839" name="Rectangle 23"/>
          <p:cNvSpPr>
            <a:spLocks noChangeArrowheads="1"/>
          </p:cNvSpPr>
          <p:nvPr/>
        </p:nvSpPr>
        <p:spPr bwMode="auto">
          <a:xfrm>
            <a:off x="7967663" y="471061"/>
            <a:ext cx="2742378" cy="435605"/>
          </a:xfrm>
          <a:prstGeom prst="rect">
            <a:avLst/>
          </a:prstGeom>
          <a:noFill/>
          <a:ln>
            <a:noFill/>
          </a:ln>
          <a:effectLst>
            <a:outerShdw dist="17961" dir="2700000" algn="ctr" rotWithShape="0">
              <a:srgbClr val="BE500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GB" sz="3200" b="1" dirty="0" smtClean="0">
                <a:solidFill>
                  <a:srgbClr val="1B0C01"/>
                </a:solidFill>
                <a:latin typeface="Harrington" pitchFamily="82" charset="0"/>
                <a:cs typeface="+mj-cs"/>
              </a:rPr>
              <a:t>26/09/1187</a:t>
            </a:r>
            <a:endParaRPr lang="en-GB" sz="3200" b="1" dirty="0">
              <a:solidFill>
                <a:srgbClr val="1B0C01"/>
              </a:solidFill>
              <a:latin typeface="Harrington" pitchFamily="82" charset="0"/>
              <a:cs typeface="+mj-cs"/>
            </a:endParaRPr>
          </a:p>
        </p:txBody>
      </p:sp>
    </p:spTree>
    <p:extLst>
      <p:ext uri="{BB962C8B-B14F-4D97-AF65-F5344CB8AC3E}">
        <p14:creationId xmlns:p14="http://schemas.microsoft.com/office/powerpoint/2010/main" val="1130726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0-#ppt_w/2"/>
                                          </p:val>
                                        </p:tav>
                                        <p:tav tm="100000">
                                          <p:val>
                                            <p:strVal val="#ppt_x"/>
                                          </p:val>
                                        </p:tav>
                                      </p:tavLst>
                                    </p:anim>
                                    <p:anim calcmode="lin" valueType="num">
                                      <p:cBhvr additive="base">
                                        <p:cTn id="8" dur="500" fill="hold"/>
                                        <p:tgtEl>
                                          <p:spTgt spid="3482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2" presetClass="emph" presetSubtype="0" repeatCount="indefinite" fill="hold" nodeType="afterEffect">
                                  <p:stCondLst>
                                    <p:cond delay="0"/>
                                  </p:stCondLst>
                                  <p:endCondLst>
                                    <p:cond evt="onNext" delay="0">
                                      <p:tgtEl>
                                        <p:sldTgt/>
                                      </p:tgtEl>
                                    </p:cond>
                                  </p:endCondLst>
                                  <p:childTnLst>
                                    <p:animClr clrSpc="rgb" dir="cw">
                                      <p:cBhvr override="childStyle">
                                        <p:cTn id="11" dur="100" fill="hold"/>
                                        <p:tgtEl>
                                          <p:spTgt spid="34820"/>
                                        </p:tgtEl>
                                        <p:attrNameLst>
                                          <p:attrName>style.color</p:attrName>
                                        </p:attrNameLst>
                                      </p:cBhvr>
                                      <p:to>
                                        <a:schemeClr val="accent2"/>
                                      </p:to>
                                    </p:animClr>
                                    <p:animClr clrSpc="rgb" dir="cw">
                                      <p:cBhvr>
                                        <p:cTn id="12" dur="100" fill="hold"/>
                                        <p:tgtEl>
                                          <p:spTgt spid="34820"/>
                                        </p:tgtEl>
                                        <p:attrNameLst>
                                          <p:attrName>fillcolor</p:attrName>
                                        </p:attrNameLst>
                                      </p:cBhvr>
                                      <p:to>
                                        <a:schemeClr val="accent2"/>
                                      </p:to>
                                    </p:animClr>
                                    <p:set>
                                      <p:cBhvr>
                                        <p:cTn id="13" dur="100" fill="hold"/>
                                        <p:tgtEl>
                                          <p:spTgt spid="34820"/>
                                        </p:tgtEl>
                                        <p:attrNameLst>
                                          <p:attrName>fill.type</p:attrName>
                                        </p:attrNameLst>
                                      </p:cBhvr>
                                      <p:to>
                                        <p:strVal val="solid"/>
                                      </p:to>
                                    </p:set>
                                    <p:set>
                                      <p:cBhvr>
                                        <p:cTn id="14" dur="100" fill="hold"/>
                                        <p:tgtEl>
                                          <p:spTgt spid="34820"/>
                                        </p:tgtEl>
                                        <p:attrNameLst>
                                          <p:attrName>fill.on</p:attrName>
                                        </p:attrNameLst>
                                      </p:cBhvr>
                                      <p:to>
                                        <p:strVal val="true"/>
                                      </p:to>
                                    </p:set>
                                    <p:animRot by="120000">
                                      <p:cBhvr>
                                        <p:cTn id="15" dur="100" fill="hold">
                                          <p:stCondLst>
                                            <p:cond delay="0"/>
                                          </p:stCondLst>
                                        </p:cTn>
                                        <p:tgtEl>
                                          <p:spTgt spid="34820"/>
                                        </p:tgtEl>
                                        <p:attrNameLst>
                                          <p:attrName>r</p:attrName>
                                        </p:attrNameLst>
                                      </p:cBhvr>
                                    </p:animRot>
                                    <p:animRot by="-240000">
                                      <p:cBhvr>
                                        <p:cTn id="16" dur="200" fill="hold">
                                          <p:stCondLst>
                                            <p:cond delay="200"/>
                                          </p:stCondLst>
                                        </p:cTn>
                                        <p:tgtEl>
                                          <p:spTgt spid="34820"/>
                                        </p:tgtEl>
                                        <p:attrNameLst>
                                          <p:attrName>r</p:attrName>
                                        </p:attrNameLst>
                                      </p:cBhvr>
                                    </p:animRot>
                                    <p:animRot by="240000">
                                      <p:cBhvr>
                                        <p:cTn id="17" dur="200" fill="hold">
                                          <p:stCondLst>
                                            <p:cond delay="400"/>
                                          </p:stCondLst>
                                        </p:cTn>
                                        <p:tgtEl>
                                          <p:spTgt spid="34820"/>
                                        </p:tgtEl>
                                        <p:attrNameLst>
                                          <p:attrName>r</p:attrName>
                                        </p:attrNameLst>
                                      </p:cBhvr>
                                    </p:animRot>
                                    <p:animRot by="-240000">
                                      <p:cBhvr>
                                        <p:cTn id="18" dur="200" fill="hold">
                                          <p:stCondLst>
                                            <p:cond delay="600"/>
                                          </p:stCondLst>
                                        </p:cTn>
                                        <p:tgtEl>
                                          <p:spTgt spid="34820"/>
                                        </p:tgtEl>
                                        <p:attrNameLst>
                                          <p:attrName>r</p:attrName>
                                        </p:attrNameLst>
                                      </p:cBhvr>
                                    </p:animRot>
                                    <p:animRot by="120000">
                                      <p:cBhvr>
                                        <p:cTn id="19" dur="200" fill="hold">
                                          <p:stCondLst>
                                            <p:cond delay="800"/>
                                          </p:stCondLst>
                                        </p:cTn>
                                        <p:tgtEl>
                                          <p:spTgt spid="34820"/>
                                        </p:tgtEl>
                                        <p:attrNameLst>
                                          <p:attrName>r</p:attrName>
                                        </p:attrNameLst>
                                      </p:cBhvr>
                                    </p:animRo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34839"/>
                                        </p:tgtEl>
                                        <p:attrNameLst>
                                          <p:attrName>style.visibility</p:attrName>
                                        </p:attrNameLst>
                                      </p:cBhvr>
                                      <p:to>
                                        <p:strVal val="visible"/>
                                      </p:to>
                                    </p:set>
                                    <p:anim calcmode="lin" valueType="num">
                                      <p:cBhvr additive="base">
                                        <p:cTn id="24" dur="500" fill="hold"/>
                                        <p:tgtEl>
                                          <p:spTgt spid="34839"/>
                                        </p:tgtEl>
                                        <p:attrNameLst>
                                          <p:attrName>ppt_x</p:attrName>
                                        </p:attrNameLst>
                                      </p:cBhvr>
                                      <p:tavLst>
                                        <p:tav tm="0">
                                          <p:val>
                                            <p:strVal val="0-#ppt_w/2"/>
                                          </p:val>
                                        </p:tav>
                                        <p:tav tm="100000">
                                          <p:val>
                                            <p:strVal val="#ppt_x"/>
                                          </p:val>
                                        </p:tav>
                                      </p:tavLst>
                                    </p:anim>
                                    <p:anim calcmode="lin" valueType="num">
                                      <p:cBhvr additive="base">
                                        <p:cTn id="25" dur="500" fill="hold"/>
                                        <p:tgtEl>
                                          <p:spTgt spid="34839"/>
                                        </p:tgtEl>
                                        <p:attrNameLst>
                                          <p:attrName>ppt_y</p:attrName>
                                        </p:attrNameLst>
                                      </p:cBhvr>
                                      <p:tavLst>
                                        <p:tav tm="0">
                                          <p:val>
                                            <p:strVal val="1+#ppt_h/2"/>
                                          </p:val>
                                        </p:tav>
                                        <p:tav tm="100000">
                                          <p:val>
                                            <p:strVal val="#ppt_y"/>
                                          </p:val>
                                        </p:tav>
                                      </p:tavLst>
                                    </p:anim>
                                  </p:childTnLst>
                                </p:cTn>
                              </p:par>
                              <p:par>
                                <p:cTn id="26" presetID="0" presetClass="path" presetSubtype="0" accel="50000" decel="50000" fill="hold" nodeType="withEffect">
                                  <p:stCondLst>
                                    <p:cond delay="0"/>
                                  </p:stCondLst>
                                  <p:childTnLst>
                                    <p:animMotion origin="layout" path="M -0.05504 -0.03105 C -0.04063 -0.10357 -0.07205 -0.37581 0.03194 -0.46641 C 0.13593 -0.557 0.45711 -0.55167 0.56892 -0.57415 " pathEditMode="relative" rAng="0" ptsTypes="aaa">
                                      <p:cBhvr>
                                        <p:cTn id="27" dur="2000" fill="hold"/>
                                        <p:tgtEl>
                                          <p:spTgt spid="34820"/>
                                        </p:tgtEl>
                                        <p:attrNameLst>
                                          <p:attrName>ppt_x</p:attrName>
                                          <p:attrName>ppt_y</p:attrName>
                                        </p:attrNameLst>
                                      </p:cBhvr>
                                      <p:rCtr x="30347" y="-27155"/>
                                    </p:animMotion>
                                  </p:childTnLst>
                                  <p:subTnLst>
                                    <p:set>
                                      <p:cBhvr override="childStyle">
                                        <p:cTn dur="1" fill="hold" display="0" masterRel="sameClick" afterEffect="1">
                                          <p:stCondLst>
                                            <p:cond evt="end" delay="0">
                                              <p:tn val="26"/>
                                            </p:cond>
                                          </p:stCondLst>
                                        </p:cTn>
                                        <p:tgtEl>
                                          <p:spTgt spid="34820"/>
                                        </p:tgtEl>
                                        <p:attrNameLst>
                                          <p:attrName>style.visibility</p:attrName>
                                        </p:attrNameLst>
                                      </p:cBhvr>
                                      <p:to>
                                        <p:strVal val="hidden"/>
                                      </p:to>
                                    </p:set>
                                  </p:subTnLst>
                                </p:cTn>
                              </p:par>
                            </p:childTnLst>
                          </p:cTn>
                        </p:par>
                        <p:par>
                          <p:cTn id="28" fill="hold" nodeType="afterGroup">
                            <p:stCondLst>
                              <p:cond delay="2000"/>
                            </p:stCondLst>
                            <p:childTnLst>
                              <p:par>
                                <p:cTn id="29" presetID="54" presetClass="entr" presetSubtype="0" accel="100000" fill="hold" nodeType="afterEffect">
                                  <p:stCondLst>
                                    <p:cond delay="0"/>
                                  </p:stCondLst>
                                  <p:childTnLst>
                                    <p:set>
                                      <p:cBhvr>
                                        <p:cTn id="30" dur="1" fill="hold">
                                          <p:stCondLst>
                                            <p:cond delay="0"/>
                                          </p:stCondLst>
                                        </p:cTn>
                                        <p:tgtEl>
                                          <p:spTgt spid="34826"/>
                                        </p:tgtEl>
                                        <p:attrNameLst>
                                          <p:attrName>style.visibility</p:attrName>
                                        </p:attrNameLst>
                                      </p:cBhvr>
                                      <p:to>
                                        <p:strVal val="visible"/>
                                      </p:to>
                                    </p:set>
                                    <p:anim calcmode="lin" valueType="num">
                                      <p:cBhvr>
                                        <p:cTn id="31" dur="500" fill="hold"/>
                                        <p:tgtEl>
                                          <p:spTgt spid="34826"/>
                                        </p:tgtEl>
                                        <p:attrNameLst>
                                          <p:attrName>ppt_w</p:attrName>
                                        </p:attrNameLst>
                                      </p:cBhvr>
                                      <p:tavLst>
                                        <p:tav tm="0">
                                          <p:val>
                                            <p:strVal val="#ppt_w*0.05"/>
                                          </p:val>
                                        </p:tav>
                                        <p:tav tm="100000">
                                          <p:val>
                                            <p:strVal val="#ppt_w"/>
                                          </p:val>
                                        </p:tav>
                                      </p:tavLst>
                                    </p:anim>
                                    <p:anim calcmode="lin" valueType="num">
                                      <p:cBhvr>
                                        <p:cTn id="32" dur="500" fill="hold"/>
                                        <p:tgtEl>
                                          <p:spTgt spid="34826"/>
                                        </p:tgtEl>
                                        <p:attrNameLst>
                                          <p:attrName>ppt_h</p:attrName>
                                        </p:attrNameLst>
                                      </p:cBhvr>
                                      <p:tavLst>
                                        <p:tav tm="0">
                                          <p:val>
                                            <p:strVal val="#ppt_h"/>
                                          </p:val>
                                        </p:tav>
                                        <p:tav tm="100000">
                                          <p:val>
                                            <p:strVal val="#ppt_h"/>
                                          </p:val>
                                        </p:tav>
                                      </p:tavLst>
                                    </p:anim>
                                    <p:anim calcmode="lin" valueType="num">
                                      <p:cBhvr>
                                        <p:cTn id="33" dur="500" fill="hold"/>
                                        <p:tgtEl>
                                          <p:spTgt spid="34826"/>
                                        </p:tgtEl>
                                        <p:attrNameLst>
                                          <p:attrName>ppt_x</p:attrName>
                                        </p:attrNameLst>
                                      </p:cBhvr>
                                      <p:tavLst>
                                        <p:tav tm="0">
                                          <p:val>
                                            <p:strVal val="#ppt_x-.2"/>
                                          </p:val>
                                        </p:tav>
                                        <p:tav tm="100000">
                                          <p:val>
                                            <p:strVal val="#ppt_x"/>
                                          </p:val>
                                        </p:tav>
                                      </p:tavLst>
                                    </p:anim>
                                    <p:anim calcmode="lin" valueType="num">
                                      <p:cBhvr>
                                        <p:cTn id="34" dur="500" fill="hold"/>
                                        <p:tgtEl>
                                          <p:spTgt spid="34826"/>
                                        </p:tgtEl>
                                        <p:attrNameLst>
                                          <p:attrName>ppt_y</p:attrName>
                                        </p:attrNameLst>
                                      </p:cBhvr>
                                      <p:tavLst>
                                        <p:tav tm="0">
                                          <p:val>
                                            <p:strVal val="#ppt_y"/>
                                          </p:val>
                                        </p:tav>
                                        <p:tav tm="100000">
                                          <p:val>
                                            <p:strVal val="#ppt_y"/>
                                          </p:val>
                                        </p:tav>
                                      </p:tavLst>
                                    </p:anim>
                                    <p:animEffect transition="in" filter="fade">
                                      <p:cBhvr>
                                        <p:cTn id="35" dur="500"/>
                                        <p:tgtEl>
                                          <p:spTgt spid="34826"/>
                                        </p:tgtEl>
                                      </p:cBhvr>
                                    </p:animEffect>
                                  </p:childTnLst>
                                </p:cTn>
                              </p:par>
                            </p:childTnLst>
                          </p:cTn>
                        </p:par>
                        <p:par>
                          <p:cTn id="36" fill="hold" nodeType="afterGroup">
                            <p:stCondLst>
                              <p:cond delay="2500"/>
                            </p:stCondLst>
                            <p:childTnLst>
                              <p:par>
                                <p:cTn id="37" presetID="26" presetClass="emph" presetSubtype="0" repeatCount="indefinite" fill="hold" nodeType="afterEffect">
                                  <p:stCondLst>
                                    <p:cond delay="0"/>
                                  </p:stCondLst>
                                  <p:childTnLst>
                                    <p:animEffect transition="out" filter="fade">
                                      <p:cBhvr>
                                        <p:cTn id="38" dur="500" tmFilter="0, 0; .2, .5; .8, .5; 1, 0"/>
                                        <p:tgtEl>
                                          <p:spTgt spid="34826"/>
                                        </p:tgtEl>
                                      </p:cBhvr>
                                    </p:animEffect>
                                    <p:animScale>
                                      <p:cBhvr>
                                        <p:cTn id="39" dur="250" autoRev="1" fill="hold"/>
                                        <p:tgtEl>
                                          <p:spTgt spid="34826"/>
                                        </p:tgtEl>
                                      </p:cBhvr>
                                      <p:by x="105000" y="105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iterate type="lt">
                                    <p:tmPct val="0"/>
                                  </p:iterate>
                                  <p:childTnLst>
                                    <p:set>
                                      <p:cBhvr>
                                        <p:cTn id="43" dur="1" fill="hold">
                                          <p:stCondLst>
                                            <p:cond delay="0"/>
                                          </p:stCondLst>
                                        </p:cTn>
                                        <p:tgtEl>
                                          <p:spTgt spid="34835"/>
                                        </p:tgtEl>
                                        <p:attrNameLst>
                                          <p:attrName>style.visibility</p:attrName>
                                        </p:attrNameLst>
                                      </p:cBhvr>
                                      <p:to>
                                        <p:strVal val="visible"/>
                                      </p:to>
                                    </p:set>
                                    <p:animEffect transition="in" filter="wipe(down)">
                                      <p:cBhvr>
                                        <p:cTn id="44" dur="500"/>
                                        <p:tgtEl>
                                          <p:spTgt spid="34835"/>
                                        </p:tgtEl>
                                      </p:cBhvr>
                                    </p:animEffect>
                                  </p:childTnLst>
                                </p:cTn>
                              </p:par>
                            </p:childTnLst>
                          </p:cTn>
                        </p:par>
                        <p:par>
                          <p:cTn id="45" fill="hold" nodeType="afterGroup">
                            <p:stCondLst>
                              <p:cond delay="500"/>
                            </p:stCondLst>
                            <p:childTnLst>
                              <p:par>
                                <p:cTn id="46" presetID="31" presetClass="exit" presetSubtype="0" fill="hold" nodeType="afterEffect">
                                  <p:stCondLst>
                                    <p:cond delay="3000"/>
                                  </p:stCondLst>
                                  <p:iterate type="lt">
                                    <p:tmPct val="5000"/>
                                  </p:iterate>
                                  <p:childTnLst>
                                    <p:anim calcmode="lin" valueType="num">
                                      <p:cBhvr>
                                        <p:cTn id="47" dur="2000"/>
                                        <p:tgtEl>
                                          <p:spTgt spid="34835"/>
                                        </p:tgtEl>
                                        <p:attrNameLst>
                                          <p:attrName>ppt_w</p:attrName>
                                        </p:attrNameLst>
                                      </p:cBhvr>
                                      <p:tavLst>
                                        <p:tav tm="0">
                                          <p:val>
                                            <p:strVal val="ppt_w"/>
                                          </p:val>
                                        </p:tav>
                                        <p:tav tm="100000">
                                          <p:val>
                                            <p:fltVal val="0"/>
                                          </p:val>
                                        </p:tav>
                                      </p:tavLst>
                                    </p:anim>
                                    <p:anim calcmode="lin" valueType="num">
                                      <p:cBhvr>
                                        <p:cTn id="48" dur="2000"/>
                                        <p:tgtEl>
                                          <p:spTgt spid="34835"/>
                                        </p:tgtEl>
                                        <p:attrNameLst>
                                          <p:attrName>ppt_h</p:attrName>
                                        </p:attrNameLst>
                                      </p:cBhvr>
                                      <p:tavLst>
                                        <p:tav tm="0">
                                          <p:val>
                                            <p:strVal val="ppt_h"/>
                                          </p:val>
                                        </p:tav>
                                        <p:tav tm="100000">
                                          <p:val>
                                            <p:fltVal val="0"/>
                                          </p:val>
                                        </p:tav>
                                      </p:tavLst>
                                    </p:anim>
                                    <p:anim calcmode="lin" valueType="num">
                                      <p:cBhvr>
                                        <p:cTn id="49" dur="2000"/>
                                        <p:tgtEl>
                                          <p:spTgt spid="34835"/>
                                        </p:tgtEl>
                                        <p:attrNameLst>
                                          <p:attrName>style.rotation</p:attrName>
                                        </p:attrNameLst>
                                      </p:cBhvr>
                                      <p:tavLst>
                                        <p:tav tm="0">
                                          <p:val>
                                            <p:fltVal val="0"/>
                                          </p:val>
                                        </p:tav>
                                        <p:tav tm="100000">
                                          <p:val>
                                            <p:fltVal val="90"/>
                                          </p:val>
                                        </p:tav>
                                      </p:tavLst>
                                    </p:anim>
                                    <p:animEffect transition="out" filter="fade">
                                      <p:cBhvr>
                                        <p:cTn id="50" dur="2000"/>
                                        <p:tgtEl>
                                          <p:spTgt spid="34835"/>
                                        </p:tgtEl>
                                      </p:cBhvr>
                                    </p:animEffect>
                                    <p:set>
                                      <p:cBhvr>
                                        <p:cTn id="51" dur="1" fill="hold">
                                          <p:stCondLst>
                                            <p:cond delay="1999"/>
                                          </p:stCondLst>
                                        </p:cTn>
                                        <p:tgtEl>
                                          <p:spTgt spid="348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QA" dirty="0" smtClean="0"/>
              <a:t>الحملة الصليبية الثالثة: </a:t>
            </a:r>
            <a:r>
              <a:rPr lang="ar-SA" dirty="0" smtClean="0"/>
              <a:t>ال</a:t>
            </a:r>
            <a:r>
              <a:rPr lang="ar-QA" dirty="0"/>
              <a:t>أ</a:t>
            </a:r>
            <a:r>
              <a:rPr lang="ar-SA" dirty="0" smtClean="0"/>
              <a:t>سباب </a:t>
            </a:r>
            <a:r>
              <a:rPr lang="ar-SA" dirty="0"/>
              <a:t>والمقدمات</a:t>
            </a:r>
            <a:r>
              <a:rPr lang="ar-QA" dirty="0"/>
              <a:t> والنتائج</a:t>
            </a:r>
            <a:r>
              <a:rPr lang="ar-SA" dirty="0"/>
              <a:t/>
            </a:r>
            <a:br>
              <a:rPr lang="ar-SA" dirty="0"/>
            </a:br>
            <a:endParaRPr lang="en-US" dirty="0"/>
          </a:p>
        </p:txBody>
      </p:sp>
      <p:sp>
        <p:nvSpPr>
          <p:cNvPr id="3" name="Content Placeholder 2"/>
          <p:cNvSpPr>
            <a:spLocks noGrp="1"/>
          </p:cNvSpPr>
          <p:nvPr>
            <p:ph idx="1"/>
          </p:nvPr>
        </p:nvSpPr>
        <p:spPr/>
        <p:txBody>
          <a:bodyPr>
            <a:normAutofit fontScale="85000" lnSpcReduction="20000"/>
          </a:bodyPr>
          <a:lstStyle/>
          <a:p>
            <a:pPr marL="514350" indent="-514350" algn="r" rtl="1">
              <a:buFont typeface="+mj-lt"/>
              <a:buAutoNum type="arabicPeriod"/>
            </a:pPr>
            <a:r>
              <a:rPr lang="ar-SA" sz="2600" b="1" dirty="0" smtClean="0"/>
              <a:t>العامل الديني</a:t>
            </a:r>
            <a:r>
              <a:rPr lang="ar-QA" sz="2600" b="1" dirty="0" smtClean="0"/>
              <a:t> وسقوط بيت المقدس</a:t>
            </a:r>
            <a:endParaRPr lang="ar-SA" sz="2600" b="1" dirty="0"/>
          </a:p>
          <a:p>
            <a:pPr marL="514350" indent="-514350" algn="r" rtl="1">
              <a:buFont typeface="+mj-lt"/>
              <a:buAutoNum type="arabicPeriod"/>
            </a:pPr>
            <a:r>
              <a:rPr lang="ar-SA" sz="2600" b="1" dirty="0"/>
              <a:t>زعماء الحملة </a:t>
            </a:r>
            <a:r>
              <a:rPr lang="ar-SA" sz="2600" b="1" dirty="0" err="1"/>
              <a:t>الصلبيبة</a:t>
            </a:r>
            <a:r>
              <a:rPr lang="ar-SA" sz="2600" b="1" dirty="0"/>
              <a:t> الثالثة</a:t>
            </a:r>
          </a:p>
          <a:p>
            <a:pPr marL="514350" indent="-514350" algn="r" rtl="1">
              <a:buFont typeface="+mj-lt"/>
              <a:buAutoNum type="arabicPeriod"/>
            </a:pPr>
            <a:r>
              <a:rPr lang="ar-SA" sz="2600" b="1" dirty="0"/>
              <a:t>دور مدينة صور</a:t>
            </a:r>
          </a:p>
          <a:p>
            <a:pPr marL="514350" indent="-514350" algn="r" rtl="1">
              <a:buFont typeface="+mj-lt"/>
              <a:buAutoNum type="arabicPeriod"/>
            </a:pPr>
            <a:r>
              <a:rPr lang="ar-SA" sz="2600" b="1" dirty="0"/>
              <a:t>حصار عكا (1189-1191)</a:t>
            </a:r>
          </a:p>
          <a:p>
            <a:pPr marL="514350" indent="-514350" algn="r" rtl="1">
              <a:buFont typeface="+mj-lt"/>
              <a:buAutoNum type="arabicPeriod"/>
            </a:pPr>
            <a:r>
              <a:rPr lang="ar-SA" sz="2600" b="1" dirty="0"/>
              <a:t>اولى مراحل المفاوضات بين صلاح الدين وريتشارد</a:t>
            </a:r>
          </a:p>
          <a:p>
            <a:pPr marL="514350" indent="-514350" algn="r" rtl="1">
              <a:buFont typeface="+mj-lt"/>
              <a:buAutoNum type="arabicPeriod"/>
            </a:pPr>
            <a:r>
              <a:rPr lang="ar-SA" sz="2600" b="1" dirty="0"/>
              <a:t>احتلال عكا ومصير الاسرى المسلمين</a:t>
            </a:r>
          </a:p>
          <a:p>
            <a:pPr marL="514350" indent="-514350" algn="r" rtl="1">
              <a:buFont typeface="+mj-lt"/>
              <a:buAutoNum type="arabicPeriod"/>
            </a:pPr>
            <a:r>
              <a:rPr lang="ar-SA" sz="2600" b="1" dirty="0"/>
              <a:t>الخطوة الاولى نحو القدس</a:t>
            </a:r>
          </a:p>
          <a:p>
            <a:pPr marL="514350" indent="-514350" algn="r" rtl="1">
              <a:buFont typeface="+mj-lt"/>
              <a:buAutoNum type="arabicPeriod"/>
            </a:pPr>
            <a:r>
              <a:rPr lang="ar-SA" sz="2600" b="1" dirty="0"/>
              <a:t>معركة ارسوف واحتلال يافا</a:t>
            </a:r>
          </a:p>
          <a:p>
            <a:endParaRPr lang="en-US" dirty="0"/>
          </a:p>
        </p:txBody>
      </p:sp>
    </p:spTree>
    <p:extLst>
      <p:ext uri="{BB962C8B-B14F-4D97-AF65-F5344CB8AC3E}">
        <p14:creationId xmlns:p14="http://schemas.microsoft.com/office/powerpoint/2010/main" val="2301656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صلح الرملة 2-9-1192</a:t>
            </a:r>
            <a:endParaRPr lang="en-US" dirty="0"/>
          </a:p>
        </p:txBody>
      </p:sp>
      <p:sp>
        <p:nvSpPr>
          <p:cNvPr id="3" name="Content Placeholder 2"/>
          <p:cNvSpPr>
            <a:spLocks noGrp="1"/>
          </p:cNvSpPr>
          <p:nvPr>
            <p:ph idx="1"/>
          </p:nvPr>
        </p:nvSpPr>
        <p:spPr/>
        <p:txBody>
          <a:bodyPr>
            <a:normAutofit fontScale="70000" lnSpcReduction="20000"/>
          </a:bodyPr>
          <a:lstStyle/>
          <a:p>
            <a:pPr marL="0" indent="0" algn="r" rtl="1">
              <a:buNone/>
            </a:pPr>
            <a:r>
              <a:rPr lang="ar-SA" dirty="0">
                <a:latin typeface="Aparajita" pitchFamily="34" charset="0"/>
              </a:rPr>
              <a:t> مثل صلاح الدين في المفاوضات لعقد الصلح ولداه: الملك الأفضل، والملك الظاهر، وأخوه الملك العادل، وناب عن ريتشارد في التوقيع هنري دي شامبانيا (الكند هنري) وباليان دي </a:t>
            </a:r>
            <a:r>
              <a:rPr lang="ar-SA" dirty="0" err="1">
                <a:latin typeface="Aparajita" pitchFamily="34" charset="0"/>
              </a:rPr>
              <a:t>ايبلين</a:t>
            </a:r>
            <a:r>
              <a:rPr lang="ar-SA" dirty="0">
                <a:latin typeface="Aparajita" pitchFamily="34" charset="0"/>
              </a:rPr>
              <a:t> (يبني) </a:t>
            </a:r>
            <a:r>
              <a:rPr lang="ar-SA" dirty="0" err="1">
                <a:latin typeface="Aparajita" pitchFamily="34" charset="0"/>
              </a:rPr>
              <a:t>وادنفروا</a:t>
            </a:r>
            <a:r>
              <a:rPr lang="ar-SA" dirty="0">
                <a:latin typeface="Aparajita" pitchFamily="34" charset="0"/>
              </a:rPr>
              <a:t> الرابع دي توردن . ونص الصلح على:</a:t>
            </a:r>
          </a:p>
          <a:p>
            <a:pPr marL="1371600" indent="-1371600" algn="r" rtl="1">
              <a:buFont typeface="+mj-lt"/>
              <a:buAutoNum type="arabicPeriod"/>
            </a:pPr>
            <a:r>
              <a:rPr lang="ar-SA" b="1" dirty="0">
                <a:latin typeface="Aparajita" pitchFamily="34" charset="0"/>
              </a:rPr>
              <a:t>أن يسود السلام بين الفريقين ثلاث سنوات وثلاثة أشهر.</a:t>
            </a:r>
          </a:p>
          <a:p>
            <a:pPr marL="1371600" indent="-1371600" algn="r" rtl="1">
              <a:buFont typeface="+mj-lt"/>
              <a:buAutoNum type="arabicPeriod"/>
            </a:pPr>
            <a:r>
              <a:rPr lang="ar-SA" b="1" dirty="0">
                <a:latin typeface="Aparajita" pitchFamily="34" charset="0"/>
              </a:rPr>
              <a:t>أن يكون الصليبيين المنطقة الساحلية من صور إلى يافا، بما فيها قيسارية وحيفا وارسوف، وتبقى صيدا وبيروت وجبيل للمسلمين.</a:t>
            </a:r>
          </a:p>
          <a:p>
            <a:pPr marL="1371600" indent="-1371600" algn="r" rtl="1">
              <a:buFont typeface="+mj-lt"/>
              <a:buAutoNum type="arabicPeriod"/>
            </a:pPr>
            <a:r>
              <a:rPr lang="ar-SA" b="1" dirty="0">
                <a:latin typeface="Aparajita" pitchFamily="34" charset="0"/>
              </a:rPr>
              <a:t>تكون المناطق الجبلية التي فيها القلاع بيد صلاح الدين.</a:t>
            </a:r>
          </a:p>
          <a:p>
            <a:pPr marL="1371600" indent="-1371600" algn="r" rtl="1">
              <a:buFont typeface="+mj-lt"/>
              <a:buAutoNum type="arabicPeriod"/>
            </a:pPr>
            <a:r>
              <a:rPr lang="ar-SA" b="1" dirty="0">
                <a:latin typeface="Aparajita" pitchFamily="34" charset="0"/>
              </a:rPr>
              <a:t>تكون اللد والرملة مناصفة بين المسلمين والصليبيين.</a:t>
            </a:r>
          </a:p>
          <a:p>
            <a:pPr marL="1371600" indent="-1371600" algn="r" rtl="1">
              <a:buFont typeface="+mj-lt"/>
              <a:buAutoNum type="arabicPeriod"/>
            </a:pPr>
            <a:r>
              <a:rPr lang="ar-SA" b="1" dirty="0">
                <a:latin typeface="Aparajita" pitchFamily="34" charset="0"/>
              </a:rPr>
              <a:t>اشترط صلاح الدين دخول بلاد الاسماعيلية في الصلح واشترط ريتشارد دخول طرابلس وانطاكيا كذلك</a:t>
            </a:r>
          </a:p>
          <a:p>
            <a:pPr marL="1371600" indent="-1371600" algn="r" rtl="1">
              <a:buFont typeface="+mj-lt"/>
              <a:buAutoNum type="arabicPeriod"/>
            </a:pPr>
            <a:r>
              <a:rPr lang="ar-SA" b="1" dirty="0">
                <a:latin typeface="Aparajita" pitchFamily="34" charset="0"/>
              </a:rPr>
              <a:t>ان يتخلى </a:t>
            </a:r>
            <a:r>
              <a:rPr lang="ar-SA" b="1" dirty="0" err="1">
                <a:latin typeface="Aparajita" pitchFamily="34" charset="0"/>
              </a:rPr>
              <a:t>الصلبيون</a:t>
            </a:r>
            <a:r>
              <a:rPr lang="ar-SA" b="1" dirty="0">
                <a:latin typeface="Aparajita" pitchFamily="34" charset="0"/>
              </a:rPr>
              <a:t> لصلاح الدين عن عسقلان </a:t>
            </a:r>
            <a:r>
              <a:rPr lang="ar-SA" b="1" dirty="0" err="1">
                <a:latin typeface="Aparajita" pitchFamily="34" charset="0"/>
              </a:rPr>
              <a:t>والداروم</a:t>
            </a:r>
            <a:r>
              <a:rPr lang="ar-SA" b="1" dirty="0">
                <a:latin typeface="Aparajita" pitchFamily="34" charset="0"/>
              </a:rPr>
              <a:t> وغزة وكان الشرط ان </a:t>
            </a:r>
            <a:r>
              <a:rPr lang="ar-SA" b="1" dirty="0" err="1">
                <a:latin typeface="Aparajita" pitchFamily="34" charset="0"/>
              </a:rPr>
              <a:t>تبفى</a:t>
            </a:r>
            <a:r>
              <a:rPr lang="ar-SA" b="1" dirty="0">
                <a:latin typeface="Aparajita" pitchFamily="34" charset="0"/>
              </a:rPr>
              <a:t> عسقلان خرابا.</a:t>
            </a:r>
            <a:br>
              <a:rPr lang="ar-SA" b="1" dirty="0">
                <a:latin typeface="Aparajita" pitchFamily="34" charset="0"/>
              </a:rPr>
            </a:br>
            <a:r>
              <a:rPr lang="ar-SA" b="1" u="sng" dirty="0">
                <a:solidFill>
                  <a:srgbClr val="FF0000"/>
                </a:solidFill>
                <a:latin typeface="Aparajita" pitchFamily="34" charset="0"/>
              </a:rPr>
              <a:t>تبقى القدس في أيدي المسلمين على أن يكون للمسيحيين حرية الحج إلى بيت المقدس دون مطالبتهم بأية ضريبة</a:t>
            </a:r>
            <a:r>
              <a:rPr lang="ar-SA" u="sng" dirty="0">
                <a:latin typeface="Aparajita" pitchFamily="34" charset="0"/>
              </a:rPr>
              <a:t>.</a:t>
            </a:r>
          </a:p>
          <a:p>
            <a:pPr algn="r" rtl="1"/>
            <a:r>
              <a:rPr lang="ar-SA" dirty="0">
                <a:latin typeface="Aparajita" pitchFamily="34" charset="0"/>
              </a:rPr>
              <a:t>وأعلن صلاح الدين أن الصلح قد انتظم، فمن شاء من بلادهم أن يدخل بلادنا فليفعل ومن شاء من بلادنا أن يدخل بلادهم فليفعل.</a:t>
            </a:r>
            <a:endParaRPr lang="en-US" dirty="0"/>
          </a:p>
        </p:txBody>
      </p:sp>
    </p:spTree>
    <p:extLst>
      <p:ext uri="{BB962C8B-B14F-4D97-AF65-F5344CB8AC3E}">
        <p14:creationId xmlns:p14="http://schemas.microsoft.com/office/powerpoint/2010/main" val="4124887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QA" dirty="0" smtClean="0"/>
              <a:t>بيت المقدس وفلسطين في خضم الصراع بين أبناء البيت الايوبي: اتفاقية يافا </a:t>
            </a:r>
            <a:endParaRPr lang="en-US" dirty="0"/>
          </a:p>
        </p:txBody>
      </p:sp>
      <p:sp>
        <p:nvSpPr>
          <p:cNvPr id="3" name="Content Placeholder 2"/>
          <p:cNvSpPr>
            <a:spLocks noGrp="1"/>
          </p:cNvSpPr>
          <p:nvPr>
            <p:ph idx="1"/>
          </p:nvPr>
        </p:nvSpPr>
        <p:spPr/>
        <p:txBody>
          <a:bodyPr>
            <a:normAutofit fontScale="25000" lnSpcReduction="20000"/>
          </a:bodyPr>
          <a:lstStyle/>
          <a:p>
            <a:pPr algn="r" rtl="1"/>
            <a:r>
              <a:rPr lang="ar-SA" sz="6400" dirty="0"/>
              <a:t>نجحت سياسة </a:t>
            </a:r>
            <a:r>
              <a:rPr lang="ar-SA" sz="6400" dirty="0" smtClean="0"/>
              <a:t>الإمبراطور </a:t>
            </a:r>
            <a:r>
              <a:rPr lang="ar-SA" sz="6400" dirty="0"/>
              <a:t>فريدريك في استمالة قلب السلطان الكامل، ووافق على تسليم بيت المقدس</a:t>
            </a:r>
            <a:r>
              <a:rPr lang="ar-QA" sz="6400" b="1" dirty="0">
                <a:solidFill>
                  <a:srgbClr val="FF0000"/>
                </a:solidFill>
              </a:rPr>
              <a:t>، </a:t>
            </a:r>
            <a:r>
              <a:rPr lang="ar-SA" sz="6400" b="1" dirty="0">
                <a:solidFill>
                  <a:srgbClr val="FF0000"/>
                </a:solidFill>
              </a:rPr>
              <a:t>وحقق ما عجز عن تحقيقه ريتشارد بجيوشه الضخمة وإمكانياته الكبيرة.</a:t>
            </a:r>
          </a:p>
          <a:p>
            <a:pPr algn="r" rtl="1"/>
            <a:r>
              <a:rPr lang="ar-SA" sz="6400" dirty="0"/>
              <a:t>اتفق الفريقان على </a:t>
            </a:r>
            <a:r>
              <a:rPr lang="ar-SA" sz="6400" b="1" dirty="0">
                <a:solidFill>
                  <a:srgbClr val="C00000"/>
                </a:solidFill>
              </a:rPr>
              <a:t>عقد اتفاقية يافا </a:t>
            </a:r>
            <a:r>
              <a:rPr lang="ar-SA" sz="6400" dirty="0"/>
              <a:t>في (22 من ربيع الأول 626هـ - 18 من فبراير 1229م) تقرر الصلح بمقتضاها بين الطرفين</a:t>
            </a:r>
          </a:p>
          <a:p>
            <a:pPr marL="914400" indent="-914400" algn="r" rtl="1">
              <a:buFont typeface="+mj-lt"/>
              <a:buAutoNum type="arabicPeriod"/>
            </a:pPr>
            <a:r>
              <a:rPr lang="ar-SA" sz="6400" b="1" dirty="0">
                <a:solidFill>
                  <a:schemeClr val="tx1"/>
                </a:solidFill>
              </a:rPr>
              <a:t> مدة الصلح 10 سنوات.</a:t>
            </a:r>
          </a:p>
          <a:p>
            <a:pPr marL="914400" indent="-914400" algn="r" rtl="1">
              <a:buFont typeface="+mj-lt"/>
              <a:buAutoNum type="arabicPeriod"/>
            </a:pPr>
            <a:r>
              <a:rPr lang="ar-SA" sz="6400" b="1" dirty="0">
                <a:solidFill>
                  <a:schemeClr val="tx1"/>
                </a:solidFill>
              </a:rPr>
              <a:t>يأخذ الصليبيون بيت المقدس وبيت لحم والناصرة وصيدا.</a:t>
            </a:r>
          </a:p>
          <a:p>
            <a:pPr marL="914400" indent="-914400" algn="r" rtl="1">
              <a:buFont typeface="+mj-lt"/>
              <a:buAutoNum type="arabicPeriod"/>
            </a:pPr>
            <a:r>
              <a:rPr lang="ar-SA" sz="6400" b="1" dirty="0">
                <a:solidFill>
                  <a:schemeClr val="tx1"/>
                </a:solidFill>
              </a:rPr>
              <a:t>يحصل الصليبيون على مجموعة من القرى والمناطق التي تفصل ما بين الساحل والمناطق الداخلية. </a:t>
            </a:r>
          </a:p>
          <a:p>
            <a:pPr marL="914400" indent="-914400" algn="r" rtl="1">
              <a:buFont typeface="+mj-lt"/>
              <a:buAutoNum type="arabicPeriod"/>
            </a:pPr>
            <a:r>
              <a:rPr lang="ar-SA" sz="6400" b="1" dirty="0">
                <a:solidFill>
                  <a:schemeClr val="tx1"/>
                </a:solidFill>
              </a:rPr>
              <a:t>تبقى اسوار المدينة المقدسة خراباً وان يحتفظ الجانب الاسلامي </a:t>
            </a:r>
            <a:r>
              <a:rPr lang="ar-SA" sz="6400" b="1" dirty="0" smtClean="0">
                <a:solidFill>
                  <a:schemeClr val="tx1"/>
                </a:solidFill>
              </a:rPr>
              <a:t>بالأماكن </a:t>
            </a:r>
            <a:r>
              <a:rPr lang="ar-SA" sz="6400" b="1" dirty="0">
                <a:solidFill>
                  <a:schemeClr val="tx1"/>
                </a:solidFill>
              </a:rPr>
              <a:t>المقدسة (المسجد الاقصى  وما </a:t>
            </a:r>
            <a:r>
              <a:rPr lang="ar-SA" sz="6400" b="1" dirty="0" smtClean="0">
                <a:solidFill>
                  <a:schemeClr val="tx1"/>
                </a:solidFill>
              </a:rPr>
              <a:t>يحتويه </a:t>
            </a:r>
            <a:r>
              <a:rPr lang="ar-SA" sz="6400" b="1" dirty="0">
                <a:solidFill>
                  <a:schemeClr val="tx1"/>
                </a:solidFill>
              </a:rPr>
              <a:t>في جنباته من مبانٍ) وتُدار عن طريق المسلمين ويُسمح </a:t>
            </a:r>
            <a:r>
              <a:rPr lang="ar-SA" sz="6400" b="1" dirty="0" smtClean="0">
                <a:solidFill>
                  <a:schemeClr val="tx1"/>
                </a:solidFill>
              </a:rPr>
              <a:t>للنصارى </a:t>
            </a:r>
            <a:r>
              <a:rPr lang="ar-SA" sz="6400" b="1" dirty="0">
                <a:solidFill>
                  <a:schemeClr val="tx1"/>
                </a:solidFill>
              </a:rPr>
              <a:t>بالدخول الى هذه الاماكن للزيارة فقط.</a:t>
            </a:r>
          </a:p>
          <a:p>
            <a:pPr marL="914400" indent="-914400" algn="r" rtl="1">
              <a:buFont typeface="+mj-lt"/>
              <a:buAutoNum type="arabicPeriod"/>
            </a:pPr>
            <a:r>
              <a:rPr lang="ar-SA" sz="6400" b="1" dirty="0">
                <a:solidFill>
                  <a:schemeClr val="tx1"/>
                </a:solidFill>
              </a:rPr>
              <a:t>القرى المحيطة ببيت المقدس تبقى بيد المسلمين وتُدار من قبلهم عن طريق والي يعين ويقيم في منطقة البيرة. </a:t>
            </a:r>
          </a:p>
          <a:p>
            <a:pPr marL="914400" indent="-914400" algn="r" rtl="1">
              <a:buFont typeface="+mj-lt"/>
              <a:buAutoNum type="arabicPeriod"/>
            </a:pPr>
            <a:r>
              <a:rPr lang="ar-SA" sz="6400" b="1" dirty="0">
                <a:solidFill>
                  <a:schemeClr val="tx1"/>
                </a:solidFill>
              </a:rPr>
              <a:t>تعهد </a:t>
            </a:r>
            <a:r>
              <a:rPr lang="ar-SA" sz="6400" b="1" dirty="0" smtClean="0">
                <a:solidFill>
                  <a:schemeClr val="tx1"/>
                </a:solidFill>
              </a:rPr>
              <a:t>الإمبراطور </a:t>
            </a:r>
            <a:r>
              <a:rPr lang="ar-SA" sz="6400" b="1" dirty="0">
                <a:solidFill>
                  <a:schemeClr val="tx1"/>
                </a:solidFill>
              </a:rPr>
              <a:t>فريدريك  للكامل بعدم الاشتراك او المساعدة في حملات صليبية للهجوم على ارضي الكامل ، وتعهد بعرقلة مثل هذه </a:t>
            </a:r>
            <a:r>
              <a:rPr lang="ar-SA" sz="6400" b="1" dirty="0" smtClean="0">
                <a:solidFill>
                  <a:schemeClr val="tx1"/>
                </a:solidFill>
              </a:rPr>
              <a:t>الجهود </a:t>
            </a:r>
            <a:r>
              <a:rPr lang="ar-SA" sz="6400" b="1" dirty="0">
                <a:solidFill>
                  <a:schemeClr val="tx1"/>
                </a:solidFill>
              </a:rPr>
              <a:t>ان وجدت  وان يبلغ الكامل بذلك. </a:t>
            </a:r>
          </a:p>
          <a:p>
            <a:pPr algn="r" rtl="1"/>
            <a:r>
              <a:rPr lang="ar-SA" sz="6400" b="1" dirty="0">
                <a:solidFill>
                  <a:srgbClr val="FF0000"/>
                </a:solidFill>
              </a:rPr>
              <a:t>وبعد عقد الصلح اتجه فريدريك إلى بيت المقدس، فدخل المدينة المقدسة في (19 من ربيع الآخر 626هـ - 17 من آذار 1229م)، وفي اليوم التالي دخل كنيسة القيامة، ليُتوّج ملكًا على بيت المقدس.</a:t>
            </a:r>
          </a:p>
          <a:p>
            <a:endParaRPr lang="en-US" dirty="0"/>
          </a:p>
        </p:txBody>
      </p:sp>
    </p:spTree>
    <p:extLst>
      <p:ext uri="{BB962C8B-B14F-4D97-AF65-F5344CB8AC3E}">
        <p14:creationId xmlns:p14="http://schemas.microsoft.com/office/powerpoint/2010/main" val="2004979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QA" dirty="0" smtClean="0"/>
              <a:t>فلسطين تحت الدولة المملوكية</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ar-QA" b="1" dirty="0" smtClean="0">
                <a:solidFill>
                  <a:schemeClr val="tx1"/>
                </a:solidFill>
              </a:rPr>
              <a:t>من هم المماليك كيف وصل الحكم اليهم؟</a:t>
            </a:r>
          </a:p>
          <a:p>
            <a:pPr algn="r" rtl="1"/>
            <a:r>
              <a:rPr lang="ar-QA" b="1" dirty="0" smtClean="0">
                <a:solidFill>
                  <a:schemeClr val="tx1"/>
                </a:solidFill>
              </a:rPr>
              <a:t>متى سقطت فلسطين تحت حكمهم؟؟</a:t>
            </a:r>
          </a:p>
          <a:p>
            <a:pPr algn="r" rtl="1"/>
            <a:r>
              <a:rPr lang="ar-QA" b="1" dirty="0" smtClean="0">
                <a:solidFill>
                  <a:schemeClr val="tx1"/>
                </a:solidFill>
              </a:rPr>
              <a:t>لماذا اهتم المماليك بشكل عام بفلسطين وبوجه خاص في بيت المقدس؟ </a:t>
            </a:r>
          </a:p>
          <a:p>
            <a:pPr algn="r" rtl="1"/>
            <a:r>
              <a:rPr lang="ar-QA" b="1" dirty="0" smtClean="0">
                <a:solidFill>
                  <a:schemeClr val="tx1"/>
                </a:solidFill>
              </a:rPr>
              <a:t>جهود المماليك في تطهير بلاد الشأم وفلسطين من الصليبين</a:t>
            </a:r>
          </a:p>
          <a:p>
            <a:pPr algn="r" rtl="1"/>
            <a:r>
              <a:rPr lang="ar-QA" b="1" dirty="0" smtClean="0">
                <a:solidFill>
                  <a:schemeClr val="tx1"/>
                </a:solidFill>
              </a:rPr>
              <a:t>قطز : انطاكيا (1268م)</a:t>
            </a:r>
          </a:p>
          <a:p>
            <a:pPr algn="r" rtl="1"/>
            <a:r>
              <a:rPr lang="ar-QA" b="1" dirty="0" smtClean="0">
                <a:solidFill>
                  <a:schemeClr val="tx1"/>
                </a:solidFill>
              </a:rPr>
              <a:t>قلاوون بن عبد الله: طرابلس (1189م)</a:t>
            </a:r>
          </a:p>
          <a:p>
            <a:pPr algn="r" rtl="1"/>
            <a:r>
              <a:rPr lang="ar-QA" b="1" dirty="0" smtClean="0">
                <a:solidFill>
                  <a:schemeClr val="tx1"/>
                </a:solidFill>
              </a:rPr>
              <a:t>الاشرف خليل بن قلاوون عكا وبقية مدن فلسطين (1191م) </a:t>
            </a:r>
          </a:p>
          <a:p>
            <a:pPr algn="r" rtl="1"/>
            <a:r>
              <a:rPr lang="ar-QA" b="1" dirty="0" smtClean="0">
                <a:solidFill>
                  <a:schemeClr val="tx1"/>
                </a:solidFill>
              </a:rPr>
              <a:t>نماذج من آثار المماليك في بيت المقدس</a:t>
            </a:r>
            <a:r>
              <a:rPr lang="ar-QA"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1392778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QA" dirty="0" smtClean="0"/>
              <a:t>قبل ان نبدأ.....</a:t>
            </a:r>
            <a:endParaRPr lang="en-US" dirty="0"/>
          </a:p>
        </p:txBody>
      </p:sp>
      <p:sp>
        <p:nvSpPr>
          <p:cNvPr id="3" name="Content Placeholder 2"/>
          <p:cNvSpPr>
            <a:spLocks noGrp="1"/>
          </p:cNvSpPr>
          <p:nvPr>
            <p:ph idx="1"/>
          </p:nvPr>
        </p:nvSpPr>
        <p:spPr/>
        <p:txBody>
          <a:bodyPr/>
          <a:lstStyle/>
          <a:p>
            <a:pPr marL="0" indent="0" algn="ctr">
              <a:buNone/>
            </a:pPr>
            <a:endParaRPr lang="ar-QA" dirty="0" smtClean="0"/>
          </a:p>
          <a:p>
            <a:pPr marL="0" indent="0" algn="ctr">
              <a:buNone/>
            </a:pPr>
            <a:endParaRPr lang="ar-QA" dirty="0"/>
          </a:p>
          <a:p>
            <a:pPr marL="0" indent="0" algn="ctr">
              <a:buNone/>
            </a:pPr>
            <a:r>
              <a:rPr lang="ar-QA" b="1" dirty="0" smtClean="0">
                <a:solidFill>
                  <a:srgbClr val="FF0000"/>
                </a:solidFill>
              </a:rPr>
              <a:t>ماذا تعرف عن الأوضاع السياسية والاقتصادية والاجتماعية في العالم الإسلامي عشية الحروب الصليبية؟ </a:t>
            </a:r>
            <a:endParaRPr lang="en-US" b="1" dirty="0">
              <a:solidFill>
                <a:srgbClr val="FF0000"/>
              </a:solidFill>
            </a:endParaRPr>
          </a:p>
        </p:txBody>
      </p:sp>
    </p:spTree>
    <p:extLst>
      <p:ext uri="{BB962C8B-B14F-4D97-AF65-F5344CB8AC3E}">
        <p14:creationId xmlns:p14="http://schemas.microsoft.com/office/powerpoint/2010/main" val="18674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QA" dirty="0" smtClean="0"/>
              <a:t>فلسطين والمماليك</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ar-QA" dirty="0" smtClean="0"/>
              <a:t>اكتسبت </a:t>
            </a:r>
            <a:r>
              <a:rPr lang="ar-QA" dirty="0"/>
              <a:t>فلسطين في عهد الممالك الأتراك (البحرية) أهمية خاصة لموقعها المتوسط بين مصر وبلاد الشام، ولوجود الفرنجة الصليبيين </a:t>
            </a:r>
            <a:r>
              <a:rPr lang="ar-QA" dirty="0" smtClean="0"/>
              <a:t>في بعض مناطقها، </a:t>
            </a:r>
            <a:r>
              <a:rPr lang="ar-QA" dirty="0"/>
              <a:t>ولمواجهتها غزوات التتار</a:t>
            </a:r>
            <a:r>
              <a:rPr lang="ar-QA" dirty="0" smtClean="0"/>
              <a:t>.</a:t>
            </a:r>
          </a:p>
          <a:p>
            <a:pPr algn="r" rtl="1"/>
            <a:r>
              <a:rPr lang="ar-QA" dirty="0" smtClean="0"/>
              <a:t>قسم المماليك فلسطين ادارياً </a:t>
            </a:r>
            <a:r>
              <a:rPr lang="ar-QA" dirty="0"/>
              <a:t>في بعض المراحل </a:t>
            </a:r>
            <a:r>
              <a:rPr lang="ar-QA" b="1" u="sng" dirty="0"/>
              <a:t>إلى ثلاث </a:t>
            </a:r>
            <a:r>
              <a:rPr lang="ar-QA" b="1" u="sng" dirty="0" smtClean="0"/>
              <a:t>نيابات </a:t>
            </a:r>
            <a:r>
              <a:rPr lang="ar-QA" dirty="0" smtClean="0"/>
              <a:t>هي</a:t>
            </a:r>
            <a:r>
              <a:rPr lang="ar-QA" dirty="0"/>
              <a:t>:</a:t>
            </a:r>
            <a:r>
              <a:rPr lang="ar-QA" b="1" dirty="0">
                <a:solidFill>
                  <a:srgbClr val="C00000"/>
                </a:solidFill>
              </a:rPr>
              <a:t> نيابة صفد، ونيابة غزة، ونيابة القدس</a:t>
            </a:r>
            <a:r>
              <a:rPr lang="ar-QA" dirty="0" smtClean="0"/>
              <a:t>.</a:t>
            </a:r>
          </a:p>
          <a:p>
            <a:pPr algn="r" rtl="1"/>
            <a:r>
              <a:rPr lang="ar-QA" b="1" u="sng" dirty="0" smtClean="0"/>
              <a:t>كان </a:t>
            </a:r>
            <a:r>
              <a:rPr lang="ar-QA" b="1" u="sng" dirty="0"/>
              <a:t>يتولى نيابة السلطنة نائب السلطنة أو نائب </a:t>
            </a:r>
            <a:r>
              <a:rPr lang="ar-QA" b="1" u="sng" dirty="0" smtClean="0"/>
              <a:t>السلطان</a:t>
            </a:r>
            <a:r>
              <a:rPr lang="ar-QA" dirty="0" smtClean="0"/>
              <a:t>.</a:t>
            </a:r>
          </a:p>
          <a:p>
            <a:pPr algn="r" rtl="1"/>
            <a:r>
              <a:rPr lang="ar-QA" dirty="0" smtClean="0"/>
              <a:t>نظراً لأهمية موقع فلسطين فقد </a:t>
            </a:r>
            <a:r>
              <a:rPr lang="ar-QA" dirty="0"/>
              <a:t>نظم المماليك </a:t>
            </a:r>
            <a:r>
              <a:rPr lang="ar-QA" dirty="0" smtClean="0"/>
              <a:t>البريد </a:t>
            </a:r>
            <a:r>
              <a:rPr lang="ar-QA" dirty="0"/>
              <a:t>واهتموا بأمره </a:t>
            </a:r>
            <a:r>
              <a:rPr lang="ar-QA" dirty="0" smtClean="0"/>
              <a:t>فيها. </a:t>
            </a:r>
            <a:r>
              <a:rPr lang="ar-QA" dirty="0"/>
              <a:t>وكان للبريد طرق منها </a:t>
            </a:r>
            <a:r>
              <a:rPr lang="ar-QA" b="1" dirty="0">
                <a:solidFill>
                  <a:srgbClr val="C00000"/>
                </a:solidFill>
              </a:rPr>
              <a:t>طريق بين غزة والقاهرة وآخر بين غزة ودمشق وثالث بين غزة والكرك</a:t>
            </a:r>
            <a:r>
              <a:rPr lang="ar-QA" dirty="0" smtClean="0"/>
              <a:t>.</a:t>
            </a:r>
          </a:p>
          <a:p>
            <a:pPr algn="r" rtl="1"/>
            <a:r>
              <a:rPr lang="ar-QA" b="1" dirty="0" smtClean="0">
                <a:solidFill>
                  <a:srgbClr val="C00000"/>
                </a:solidFill>
              </a:rPr>
              <a:t>كما اهتم </a:t>
            </a:r>
            <a:r>
              <a:rPr lang="ar-QA" b="1" dirty="0">
                <a:solidFill>
                  <a:srgbClr val="C00000"/>
                </a:solidFill>
              </a:rPr>
              <a:t>المماليك بالحمام الزاجل فكثرت محطاته وأبراجه في </a:t>
            </a:r>
            <a:r>
              <a:rPr lang="ar-QA" b="1" dirty="0" smtClean="0">
                <a:solidFill>
                  <a:srgbClr val="C00000"/>
                </a:solidFill>
              </a:rPr>
              <a:t>فلسطين</a:t>
            </a:r>
            <a:r>
              <a:rPr lang="ar-QA" dirty="0" smtClean="0"/>
              <a:t>، مما ساعد في سهولة نقل الاخبار بين السلطة الحاكمة والمدن الأخرى للدولة. </a:t>
            </a:r>
            <a:endParaRPr lang="en-US" dirty="0"/>
          </a:p>
        </p:txBody>
      </p:sp>
    </p:spTree>
    <p:extLst>
      <p:ext uri="{BB962C8B-B14F-4D97-AF65-F5344CB8AC3E}">
        <p14:creationId xmlns:p14="http://schemas.microsoft.com/office/powerpoint/2010/main" val="1987116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QA" dirty="0" smtClean="0"/>
              <a:t>الحياة العلمية والفكرية في فلسطين في عهد المماليك</a:t>
            </a:r>
            <a:endParaRPr lang="en-US" dirty="0"/>
          </a:p>
        </p:txBody>
      </p:sp>
      <p:sp>
        <p:nvSpPr>
          <p:cNvPr id="3" name="Content Placeholder 2"/>
          <p:cNvSpPr>
            <a:spLocks noGrp="1"/>
          </p:cNvSpPr>
          <p:nvPr>
            <p:ph idx="1"/>
          </p:nvPr>
        </p:nvSpPr>
        <p:spPr/>
        <p:txBody>
          <a:bodyPr>
            <a:normAutofit/>
          </a:bodyPr>
          <a:lstStyle/>
          <a:p>
            <a:pPr algn="r" rtl="1"/>
            <a:r>
              <a:rPr lang="ar-QA" dirty="0" smtClean="0"/>
              <a:t>اهتم  سلاطين المماليك بشكل كبير بإنشاء المساجد والمدارس ومعاهد العلم</a:t>
            </a:r>
            <a:r>
              <a:rPr lang="ar-QA" dirty="0"/>
              <a:t> والتكايا والزوايا والقصور والحمامات والخانات التي لا تزال آثارها إلى </a:t>
            </a:r>
            <a:r>
              <a:rPr lang="ar-QA" dirty="0" smtClean="0"/>
              <a:t>اليوم في فلسطين وفي بيت المقدس بشكل خاص. </a:t>
            </a:r>
          </a:p>
          <a:p>
            <a:pPr algn="r" rtl="1"/>
            <a:r>
              <a:rPr lang="ar-QA" b="1" dirty="0" smtClean="0">
                <a:solidFill>
                  <a:srgbClr val="C00000"/>
                </a:solidFill>
              </a:rPr>
              <a:t>شهدت نيابات فلسطين الثلاث ازدهاراً في مختلف ميادين العلوم</a:t>
            </a:r>
            <a:r>
              <a:rPr lang="ar-QA" dirty="0" smtClean="0"/>
              <a:t>. خاصة وان علماء </a:t>
            </a:r>
            <a:r>
              <a:rPr lang="ar-QA" dirty="0"/>
              <a:t>فلسطين </a:t>
            </a:r>
            <a:r>
              <a:rPr lang="ar-QA" dirty="0" smtClean="0"/>
              <a:t>كانوا على </a:t>
            </a:r>
            <a:r>
              <a:rPr lang="ar-QA" dirty="0"/>
              <a:t>اتصال وثيق بعلماء </a:t>
            </a:r>
            <a:r>
              <a:rPr lang="ar-QA" dirty="0" smtClean="0"/>
              <a:t> المراكز العلمية المنتشرة في الشام ومصر. </a:t>
            </a:r>
            <a:endParaRPr lang="ar-QA" dirty="0"/>
          </a:p>
          <a:p>
            <a:pPr algn="r" rtl="1"/>
            <a:r>
              <a:rPr lang="ar-QA" dirty="0" smtClean="0"/>
              <a:t>وترتب على ذلك، ظهور العدد الكبير </a:t>
            </a:r>
            <a:r>
              <a:rPr lang="ar-QA" dirty="0"/>
              <a:t>من العلماء والأدباء والفقهاء والمؤرخين</a:t>
            </a:r>
            <a:r>
              <a:rPr lang="ar-QA" dirty="0" smtClean="0"/>
              <a:t> في عهد المماليك البحرية.</a:t>
            </a:r>
          </a:p>
        </p:txBody>
      </p:sp>
    </p:spTree>
    <p:extLst>
      <p:ext uri="{BB962C8B-B14F-4D97-AF65-F5344CB8AC3E}">
        <p14:creationId xmlns:p14="http://schemas.microsoft.com/office/powerpoint/2010/main" val="3697447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QA" dirty="0" smtClean="0"/>
              <a:t>فلسطين في عهد المماليك البرجية</a:t>
            </a:r>
            <a:endParaRPr lang="en-US" dirty="0"/>
          </a:p>
        </p:txBody>
      </p:sp>
      <p:sp>
        <p:nvSpPr>
          <p:cNvPr id="3" name="Content Placeholder 2"/>
          <p:cNvSpPr>
            <a:spLocks noGrp="1"/>
          </p:cNvSpPr>
          <p:nvPr>
            <p:ph idx="1"/>
          </p:nvPr>
        </p:nvSpPr>
        <p:spPr/>
        <p:txBody>
          <a:bodyPr>
            <a:noAutofit/>
          </a:bodyPr>
          <a:lstStyle/>
          <a:p>
            <a:pPr algn="r" rtl="1"/>
            <a:r>
              <a:rPr lang="ar-QA" sz="1800" dirty="0"/>
              <a:t>لم يغير المماليك الشراكسة ما كانت عليه التقسيمات الادارية الموروثة من </a:t>
            </a:r>
            <a:r>
              <a:rPr lang="ar-QA" sz="1800" dirty="0" smtClean="0"/>
              <a:t>عهد المماليك البحرية</a:t>
            </a:r>
          </a:p>
          <a:p>
            <a:pPr algn="r" rtl="1"/>
            <a:r>
              <a:rPr lang="ar-QA" sz="1800" b="1" dirty="0" smtClean="0">
                <a:solidFill>
                  <a:srgbClr val="C00000"/>
                </a:solidFill>
              </a:rPr>
              <a:t>كانت </a:t>
            </a:r>
            <a:r>
              <a:rPr lang="ar-QA" sz="1800" b="1" dirty="0">
                <a:solidFill>
                  <a:srgbClr val="C00000"/>
                </a:solidFill>
              </a:rPr>
              <a:t>فلسطين في عهدهم موزعة بين نيابتي غزة وصفد، ودخلت الأجزاء الشرقية الوسطى منها كبيسان </a:t>
            </a:r>
            <a:r>
              <a:rPr lang="ar-QA" sz="1800" b="1" dirty="0" smtClean="0">
                <a:solidFill>
                  <a:srgbClr val="C00000"/>
                </a:solidFill>
              </a:rPr>
              <a:t>ونابلس والقدس والخليل </a:t>
            </a:r>
            <a:r>
              <a:rPr lang="ar-QA" sz="1800" b="1" dirty="0">
                <a:solidFill>
                  <a:srgbClr val="C00000"/>
                </a:solidFill>
              </a:rPr>
              <a:t>في نيابة دمشق، وكان </a:t>
            </a:r>
            <a:r>
              <a:rPr lang="ar-QA" sz="1800" b="1" dirty="0" smtClean="0">
                <a:solidFill>
                  <a:srgbClr val="C00000"/>
                </a:solidFill>
              </a:rPr>
              <a:t>النقب </a:t>
            </a:r>
            <a:r>
              <a:rPr lang="ar-QA" sz="1800" b="1" dirty="0">
                <a:solidFill>
                  <a:srgbClr val="C00000"/>
                </a:solidFill>
              </a:rPr>
              <a:t>جزءا من سيناء.</a:t>
            </a:r>
          </a:p>
          <a:p>
            <a:pPr algn="r" rtl="1"/>
            <a:r>
              <a:rPr lang="ar-QA" sz="1800" dirty="0"/>
              <a:t>خلف المماليك الشراكسة في فلسطين منشآت عمرانية كثيرة. وتكاد آثارهم في فلسطين </a:t>
            </a:r>
            <a:r>
              <a:rPr lang="ar-QA" sz="1800" dirty="0" smtClean="0"/>
              <a:t>تطغى </a:t>
            </a:r>
            <a:r>
              <a:rPr lang="ar-QA" sz="1800" dirty="0"/>
              <a:t>على </a:t>
            </a:r>
            <a:r>
              <a:rPr lang="ar-QA" sz="1800" dirty="0" smtClean="0"/>
              <a:t>آثار </a:t>
            </a:r>
            <a:r>
              <a:rPr lang="ar-QA" sz="1800" dirty="0"/>
              <a:t>من سبقهم</a:t>
            </a:r>
            <a:r>
              <a:rPr lang="ar-QA" sz="1800" dirty="0" smtClean="0"/>
              <a:t>.</a:t>
            </a:r>
          </a:p>
          <a:p>
            <a:pPr algn="r" rtl="1"/>
            <a:r>
              <a:rPr lang="ar-QA" sz="1800" b="1" dirty="0" smtClean="0">
                <a:solidFill>
                  <a:srgbClr val="FF0000"/>
                </a:solidFill>
              </a:rPr>
              <a:t>من </a:t>
            </a:r>
            <a:r>
              <a:rPr lang="ar-QA" sz="1800" b="1" dirty="0">
                <a:solidFill>
                  <a:srgbClr val="FF0000"/>
                </a:solidFill>
              </a:rPr>
              <a:t>هذه المنشآت مزار سيدي بشير في جسر بنات يعقوب، وخان الباشا في صفد، ووكالة </a:t>
            </a:r>
            <a:r>
              <a:rPr lang="ar-QA" sz="1800" b="1" dirty="0" err="1">
                <a:solidFill>
                  <a:srgbClr val="FF0000"/>
                </a:solidFill>
              </a:rPr>
              <a:t>الفروجية</a:t>
            </a:r>
            <a:r>
              <a:rPr lang="ar-QA" sz="1800" b="1" dirty="0">
                <a:solidFill>
                  <a:srgbClr val="FF0000"/>
                </a:solidFill>
              </a:rPr>
              <a:t> في نابلس، والمدرسة </a:t>
            </a:r>
            <a:r>
              <a:rPr lang="ar-QA" sz="1800" b="1" dirty="0" smtClean="0">
                <a:solidFill>
                  <a:srgbClr val="FF0000"/>
                </a:solidFill>
              </a:rPr>
              <a:t>الاشرفية </a:t>
            </a:r>
            <a:r>
              <a:rPr lang="ar-QA" sz="1800" b="1" dirty="0">
                <a:solidFill>
                  <a:srgbClr val="FF0000"/>
                </a:solidFill>
              </a:rPr>
              <a:t>والسبيل المقام في </a:t>
            </a:r>
            <a:r>
              <a:rPr lang="ar-QA" sz="1800" b="1" dirty="0" smtClean="0">
                <a:solidFill>
                  <a:srgbClr val="FF0000"/>
                </a:solidFill>
              </a:rPr>
              <a:t>ساحة المسجد الأقصى والمدرسة </a:t>
            </a:r>
            <a:r>
              <a:rPr lang="ar-QA" sz="1800" b="1" dirty="0" err="1">
                <a:solidFill>
                  <a:srgbClr val="FF0000"/>
                </a:solidFill>
              </a:rPr>
              <a:t>الزمينية</a:t>
            </a:r>
            <a:r>
              <a:rPr lang="ar-QA" sz="1800" b="1" dirty="0">
                <a:solidFill>
                  <a:srgbClr val="FF0000"/>
                </a:solidFill>
              </a:rPr>
              <a:t> والمدرسة المزهرية، وجميعها من آثار السلطان </a:t>
            </a:r>
            <a:r>
              <a:rPr lang="ar-QA" sz="1800" b="1" dirty="0" err="1">
                <a:solidFill>
                  <a:srgbClr val="FF0000"/>
                </a:solidFill>
              </a:rPr>
              <a:t>قايتباي</a:t>
            </a:r>
            <a:r>
              <a:rPr lang="ar-QA" sz="1800" b="1" dirty="0">
                <a:solidFill>
                  <a:srgbClr val="FF0000"/>
                </a:solidFill>
              </a:rPr>
              <a:t>. وبنى برقوق المدرسة </a:t>
            </a:r>
            <a:r>
              <a:rPr lang="ar-QA" sz="1800" b="1" dirty="0" err="1">
                <a:solidFill>
                  <a:srgbClr val="FF0000"/>
                </a:solidFill>
              </a:rPr>
              <a:t>الجهاركسية</a:t>
            </a:r>
            <a:r>
              <a:rPr lang="ar-QA" sz="1800" b="1" dirty="0">
                <a:solidFill>
                  <a:srgbClr val="FF0000"/>
                </a:solidFill>
              </a:rPr>
              <a:t> (</a:t>
            </a:r>
            <a:r>
              <a:rPr lang="ar-QA" sz="1800" b="1" dirty="0" err="1">
                <a:solidFill>
                  <a:srgbClr val="FF0000"/>
                </a:solidFill>
              </a:rPr>
              <a:t>الجركسية</a:t>
            </a:r>
            <a:r>
              <a:rPr lang="ar-QA" sz="1800" b="1" dirty="0">
                <a:solidFill>
                  <a:srgbClr val="FF0000"/>
                </a:solidFill>
              </a:rPr>
              <a:t>) في القدس، وبركة السلطان بظاهر المدينة، وخان السلطان (الوكالة) ودار الست وغيرها.</a:t>
            </a:r>
          </a:p>
          <a:p>
            <a:pPr algn="r" rtl="1"/>
            <a:r>
              <a:rPr lang="ar-QA" sz="1800" dirty="0" smtClean="0"/>
              <a:t>أنشأ </a:t>
            </a:r>
            <a:r>
              <a:rPr lang="ar-QA" sz="1800" dirty="0"/>
              <a:t>الأمير يونس </a:t>
            </a:r>
            <a:r>
              <a:rPr lang="ar-QA" sz="1800" dirty="0" err="1"/>
              <a:t>النوروزي</a:t>
            </a:r>
            <a:r>
              <a:rPr lang="ar-QA" sz="1800" dirty="0"/>
              <a:t> خانا أصبح فيما بعد مدينة خان </a:t>
            </a:r>
            <a:r>
              <a:rPr lang="ar-QA" sz="1800" dirty="0" smtClean="0"/>
              <a:t>يونس </a:t>
            </a:r>
            <a:r>
              <a:rPr lang="ar-QA" sz="1800" dirty="0"/>
              <a:t>الحالية </a:t>
            </a:r>
            <a:r>
              <a:rPr lang="ar-QA" sz="1800" b="1" dirty="0">
                <a:solidFill>
                  <a:srgbClr val="C00000"/>
                </a:solidFill>
              </a:rPr>
              <a:t>. وكانت </a:t>
            </a:r>
            <a:r>
              <a:rPr lang="ar-QA" sz="1800" b="1" dirty="0" smtClean="0">
                <a:solidFill>
                  <a:srgbClr val="C00000"/>
                </a:solidFill>
              </a:rPr>
              <a:t>غزة </a:t>
            </a:r>
            <a:r>
              <a:rPr lang="ar-QA" sz="1800" b="1" dirty="0">
                <a:solidFill>
                  <a:srgbClr val="C00000"/>
                </a:solidFill>
              </a:rPr>
              <a:t>في هذا العهد </a:t>
            </a:r>
            <a:r>
              <a:rPr lang="ar-QA" sz="1800" b="1" dirty="0" smtClean="0">
                <a:solidFill>
                  <a:srgbClr val="C00000"/>
                </a:solidFill>
              </a:rPr>
              <a:t>كما </a:t>
            </a:r>
            <a:r>
              <a:rPr lang="ar-QA" sz="1800" b="1" dirty="0">
                <a:solidFill>
                  <a:srgbClr val="C00000"/>
                </a:solidFill>
              </a:rPr>
              <a:t>في السابق </a:t>
            </a:r>
            <a:r>
              <a:rPr lang="ar-QA" sz="1800" b="1" dirty="0" smtClean="0">
                <a:solidFill>
                  <a:srgbClr val="C00000"/>
                </a:solidFill>
              </a:rPr>
              <a:t>محطة </a:t>
            </a:r>
            <a:r>
              <a:rPr lang="ar-QA" sz="1800" b="1" dirty="0">
                <a:solidFill>
                  <a:srgbClr val="C00000"/>
                </a:solidFill>
              </a:rPr>
              <a:t>هامة بين بلاد الشام ومصر ومركزا تجاريا ونقطة تجمع للجيوش</a:t>
            </a:r>
            <a:r>
              <a:rPr lang="ar-QA" sz="1800" dirty="0"/>
              <a:t>.</a:t>
            </a:r>
          </a:p>
          <a:p>
            <a:pPr algn="r" rtl="1"/>
            <a:r>
              <a:rPr lang="ar-QA" sz="1800" b="1" dirty="0">
                <a:solidFill>
                  <a:srgbClr val="FF0000"/>
                </a:solidFill>
              </a:rPr>
              <a:t>وأضحت العناية بالنواحي الفكرية والثقافية مظهرا لدعم السلطان السياسية فكثر بناء المدارس وازداد تشجيع العلماء وازدهر التأليف، ولا سيما في الفقه والتراجم والمؤلفات ذات الطابع الموضوعي</a:t>
            </a:r>
            <a:r>
              <a:rPr lang="ar-QA" sz="1800" b="1" dirty="0" smtClean="0">
                <a:solidFill>
                  <a:srgbClr val="FF0000"/>
                </a:solidFill>
              </a:rPr>
              <a:t>.</a:t>
            </a:r>
          </a:p>
        </p:txBody>
      </p:sp>
    </p:spTree>
    <p:extLst>
      <p:ext uri="{BB962C8B-B14F-4D97-AF65-F5344CB8AC3E}">
        <p14:creationId xmlns:p14="http://schemas.microsoft.com/office/powerpoint/2010/main" val="147628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QA" dirty="0" smtClean="0"/>
              <a:t>فلسطين تحت الحكم العثماني</a:t>
            </a:r>
            <a:endParaRPr lang="en-US" dirty="0"/>
          </a:p>
        </p:txBody>
      </p:sp>
      <p:sp>
        <p:nvSpPr>
          <p:cNvPr id="3" name="Content Placeholder 2"/>
          <p:cNvSpPr>
            <a:spLocks noGrp="1"/>
          </p:cNvSpPr>
          <p:nvPr>
            <p:ph idx="1"/>
          </p:nvPr>
        </p:nvSpPr>
        <p:spPr/>
        <p:txBody>
          <a:bodyPr/>
          <a:lstStyle/>
          <a:p>
            <a:pPr algn="r" rtl="1"/>
            <a:r>
              <a:rPr lang="ar-QA" sz="2700" b="1" dirty="0" smtClean="0">
                <a:solidFill>
                  <a:schemeClr val="tx1"/>
                </a:solidFill>
              </a:rPr>
              <a:t>متى أصبحت فلسطين تحت الحكم العثماني؟؟؟</a:t>
            </a:r>
          </a:p>
          <a:p>
            <a:pPr algn="r" rtl="1"/>
            <a:r>
              <a:rPr lang="ar-QA" sz="2700" b="1" dirty="0" smtClean="0">
                <a:solidFill>
                  <a:schemeClr val="tx1"/>
                </a:solidFill>
              </a:rPr>
              <a:t>السلطان سليمان  القانوني وبيت المقدس: تعظيم وتبجيل</a:t>
            </a:r>
          </a:p>
          <a:p>
            <a:pPr algn="r" rtl="1"/>
            <a:r>
              <a:rPr lang="ar-QA" sz="2700" b="1" dirty="0" smtClean="0">
                <a:solidFill>
                  <a:schemeClr val="tx1"/>
                </a:solidFill>
              </a:rPr>
              <a:t>المؤامرات الدولية للاستيلاء على فلسطين وبيت المقدس</a:t>
            </a:r>
          </a:p>
          <a:p>
            <a:pPr algn="r" rtl="1"/>
            <a:r>
              <a:rPr lang="ar-QA" sz="2700" b="1" dirty="0" smtClean="0">
                <a:solidFill>
                  <a:schemeClr val="tx1"/>
                </a:solidFill>
              </a:rPr>
              <a:t>فلسطين تحت الخطر وجهود السلاطين العثمانيين للمحافظة عليها.</a:t>
            </a:r>
          </a:p>
          <a:p>
            <a:pPr algn="r" rtl="1"/>
            <a:r>
              <a:rPr lang="ar-QA" sz="2700" b="1" dirty="0" smtClean="0">
                <a:solidFill>
                  <a:schemeClr val="tx1"/>
                </a:solidFill>
              </a:rPr>
              <a:t>جهود السلطان عبد الحميد الثاني</a:t>
            </a:r>
          </a:p>
          <a:p>
            <a:pPr algn="r" rtl="1"/>
            <a:endParaRPr lang="en-US" b="1" dirty="0">
              <a:solidFill>
                <a:srgbClr val="FF0000"/>
              </a:solidFill>
            </a:endParaRPr>
          </a:p>
        </p:txBody>
      </p:sp>
    </p:spTree>
    <p:extLst>
      <p:ext uri="{BB962C8B-B14F-4D97-AF65-F5344CB8AC3E}">
        <p14:creationId xmlns:p14="http://schemas.microsoft.com/office/powerpoint/2010/main" val="2046467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العثمانيين </a:t>
            </a:r>
            <a:r>
              <a:rPr lang="ar-SA" dirty="0" smtClean="0"/>
              <a:t>و</a:t>
            </a:r>
            <a:r>
              <a:rPr lang="ar-QA" dirty="0" smtClean="0"/>
              <a:t>فرض السيطرة على فلسطين</a:t>
            </a:r>
            <a:endParaRPr lang="en-US" dirty="0"/>
          </a:p>
        </p:txBody>
      </p:sp>
      <p:sp>
        <p:nvSpPr>
          <p:cNvPr id="3" name="Content Placeholder 2"/>
          <p:cNvSpPr>
            <a:spLocks noGrp="1"/>
          </p:cNvSpPr>
          <p:nvPr>
            <p:ph idx="1"/>
          </p:nvPr>
        </p:nvSpPr>
        <p:spPr/>
        <p:txBody>
          <a:bodyPr>
            <a:normAutofit fontScale="55000" lnSpcReduction="20000"/>
          </a:bodyPr>
          <a:lstStyle/>
          <a:p>
            <a:pPr algn="r" rtl="1"/>
            <a:r>
              <a:rPr lang="ar-QA" sz="3300" dirty="0" smtClean="0"/>
              <a:t>شكلت  معركة </a:t>
            </a:r>
            <a:r>
              <a:rPr lang="en-US" sz="3300" b="1" u="sng" dirty="0" err="1" smtClean="0">
                <a:solidFill>
                  <a:srgbClr val="FF0000"/>
                </a:solidFill>
              </a:rPr>
              <a:t>مرج</a:t>
            </a:r>
            <a:r>
              <a:rPr lang="en-US" sz="3300" b="1" u="sng" dirty="0" smtClean="0">
                <a:solidFill>
                  <a:srgbClr val="FF0000"/>
                </a:solidFill>
              </a:rPr>
              <a:t> </a:t>
            </a:r>
            <a:r>
              <a:rPr lang="en-US" sz="3300" b="1" u="sng" dirty="0" err="1" smtClean="0">
                <a:solidFill>
                  <a:srgbClr val="FF0000"/>
                </a:solidFill>
              </a:rPr>
              <a:t>دابق</a:t>
            </a:r>
            <a:r>
              <a:rPr lang="ar-QA" sz="3300" b="1" u="sng" dirty="0">
                <a:solidFill>
                  <a:srgbClr val="FF0000"/>
                </a:solidFill>
              </a:rPr>
              <a:t> </a:t>
            </a:r>
            <a:r>
              <a:rPr lang="ar-QA" sz="3300" dirty="0" smtClean="0">
                <a:solidFill>
                  <a:schemeClr val="tx1"/>
                </a:solidFill>
              </a:rPr>
              <a:t>وهي</a:t>
            </a:r>
            <a:r>
              <a:rPr lang="ar-QA" sz="3300" b="1" dirty="0" smtClean="0">
                <a:solidFill>
                  <a:srgbClr val="FF0000"/>
                </a:solidFill>
              </a:rPr>
              <a:t> </a:t>
            </a:r>
            <a:r>
              <a:rPr lang="ar-QA" sz="3300" dirty="0" smtClean="0"/>
              <a:t>المعركة الهامة التي</a:t>
            </a:r>
            <a:r>
              <a:rPr lang="ar-QA" sz="3300" dirty="0" smtClean="0">
                <a:solidFill>
                  <a:schemeClr val="tx1"/>
                </a:solidFill>
              </a:rPr>
              <a:t> </a:t>
            </a:r>
            <a:r>
              <a:rPr lang="en-US" sz="3300" dirty="0" err="1" smtClean="0">
                <a:solidFill>
                  <a:schemeClr val="tx1"/>
                </a:solidFill>
              </a:rPr>
              <a:t>نشبت</a:t>
            </a:r>
            <a:r>
              <a:rPr lang="en-US" sz="3300" dirty="0" smtClean="0">
                <a:solidFill>
                  <a:schemeClr val="tx1"/>
                </a:solidFill>
              </a:rPr>
              <a:t> </a:t>
            </a:r>
            <a:r>
              <a:rPr lang="en-US" sz="3300" dirty="0" err="1" smtClean="0">
                <a:solidFill>
                  <a:schemeClr val="tx1"/>
                </a:solidFill>
              </a:rPr>
              <a:t>بين</a:t>
            </a:r>
            <a:r>
              <a:rPr lang="ar-QA" sz="3300" dirty="0" smtClean="0">
                <a:solidFill>
                  <a:schemeClr val="tx1"/>
                </a:solidFill>
              </a:rPr>
              <a:t> </a:t>
            </a:r>
            <a:r>
              <a:rPr lang="ar-QA" sz="3300" dirty="0" err="1" smtClean="0">
                <a:solidFill>
                  <a:schemeClr val="tx1"/>
                </a:solidFill>
              </a:rPr>
              <a:t>العثمانين</a:t>
            </a:r>
            <a:r>
              <a:rPr lang="ar-QA" sz="3300" dirty="0" smtClean="0">
                <a:solidFill>
                  <a:schemeClr val="tx1"/>
                </a:solidFill>
              </a:rPr>
              <a:t> بقيادة السلطان سليم الاول</a:t>
            </a:r>
            <a:r>
              <a:rPr lang="en-US" sz="3300" dirty="0" smtClean="0">
                <a:solidFill>
                  <a:schemeClr val="tx1"/>
                </a:solidFill>
              </a:rPr>
              <a:t> </a:t>
            </a:r>
            <a:r>
              <a:rPr lang="en-US" sz="3300" dirty="0">
                <a:solidFill>
                  <a:schemeClr val="tx1"/>
                </a:solidFill>
              </a:rPr>
              <a:t>وبين المماليك </a:t>
            </a:r>
            <a:r>
              <a:rPr lang="en-US" sz="3300" dirty="0" err="1" smtClean="0">
                <a:solidFill>
                  <a:schemeClr val="tx1"/>
                </a:solidFill>
              </a:rPr>
              <a:t>على</a:t>
            </a:r>
            <a:r>
              <a:rPr lang="en-US" sz="3300" dirty="0" smtClean="0">
                <a:solidFill>
                  <a:schemeClr val="tx1"/>
                </a:solidFill>
              </a:rPr>
              <a:t> </a:t>
            </a:r>
            <a:r>
              <a:rPr lang="en-US" sz="3300" dirty="0" err="1">
                <a:solidFill>
                  <a:schemeClr val="tx1"/>
                </a:solidFill>
              </a:rPr>
              <a:t>الحدود</a:t>
            </a:r>
            <a:r>
              <a:rPr lang="en-US" sz="3300" dirty="0">
                <a:solidFill>
                  <a:schemeClr val="tx1"/>
                </a:solidFill>
              </a:rPr>
              <a:t> </a:t>
            </a:r>
            <a:r>
              <a:rPr lang="en-US" sz="3300" dirty="0" err="1" smtClean="0">
                <a:solidFill>
                  <a:schemeClr val="tx1"/>
                </a:solidFill>
              </a:rPr>
              <a:t>الشامية</a:t>
            </a:r>
            <a:r>
              <a:rPr lang="en-US" sz="3300" dirty="0" smtClean="0">
                <a:solidFill>
                  <a:schemeClr val="tx1"/>
                </a:solidFill>
              </a:rPr>
              <a:t> </a:t>
            </a:r>
            <a:r>
              <a:rPr lang="ar-SA" sz="3300" dirty="0" smtClean="0">
                <a:solidFill>
                  <a:schemeClr val="tx1"/>
                </a:solidFill>
              </a:rPr>
              <a:t>العثمانية</a:t>
            </a:r>
            <a:r>
              <a:rPr lang="ar-QA" sz="3300" dirty="0" smtClean="0">
                <a:solidFill>
                  <a:schemeClr val="tx1"/>
                </a:solidFill>
              </a:rPr>
              <a:t>، </a:t>
            </a:r>
            <a:r>
              <a:rPr lang="en-US" sz="3300" dirty="0" smtClean="0">
                <a:solidFill>
                  <a:schemeClr val="tx1"/>
                </a:solidFill>
              </a:rPr>
              <a:t> </a:t>
            </a:r>
            <a:r>
              <a:rPr lang="ar-QA" sz="3300" dirty="0" smtClean="0">
                <a:solidFill>
                  <a:schemeClr val="tx1"/>
                </a:solidFill>
              </a:rPr>
              <a:t>و</a:t>
            </a:r>
            <a:r>
              <a:rPr lang="en-US" sz="3300" dirty="0" err="1" smtClean="0">
                <a:solidFill>
                  <a:schemeClr val="tx1"/>
                </a:solidFill>
              </a:rPr>
              <a:t>انتصر</a:t>
            </a:r>
            <a:r>
              <a:rPr lang="en-US" sz="3300" dirty="0" smtClean="0">
                <a:solidFill>
                  <a:schemeClr val="tx1"/>
                </a:solidFill>
              </a:rPr>
              <a:t> </a:t>
            </a:r>
            <a:r>
              <a:rPr lang="en-US" sz="3300" dirty="0" err="1">
                <a:solidFill>
                  <a:schemeClr val="tx1"/>
                </a:solidFill>
              </a:rPr>
              <a:t>فيها</a:t>
            </a:r>
            <a:r>
              <a:rPr lang="en-US" sz="3300" dirty="0">
                <a:solidFill>
                  <a:schemeClr val="tx1"/>
                </a:solidFill>
              </a:rPr>
              <a:t> </a:t>
            </a:r>
            <a:r>
              <a:rPr lang="en-US" sz="3300" dirty="0" err="1">
                <a:solidFill>
                  <a:schemeClr val="tx1"/>
                </a:solidFill>
              </a:rPr>
              <a:t>العثمانيون</a:t>
            </a:r>
            <a:r>
              <a:rPr lang="en-US" sz="3300" dirty="0">
                <a:solidFill>
                  <a:schemeClr val="tx1"/>
                </a:solidFill>
              </a:rPr>
              <a:t> </a:t>
            </a:r>
            <a:r>
              <a:rPr lang="en-US" sz="3300" dirty="0" err="1">
                <a:solidFill>
                  <a:schemeClr val="tx1"/>
                </a:solidFill>
              </a:rPr>
              <a:t>وقُتل</a:t>
            </a:r>
            <a:r>
              <a:rPr lang="en-US" sz="3300" dirty="0">
                <a:solidFill>
                  <a:schemeClr val="tx1"/>
                </a:solidFill>
              </a:rPr>
              <a:t> </a:t>
            </a:r>
            <a:r>
              <a:rPr lang="en-US" sz="3300" dirty="0" err="1">
                <a:solidFill>
                  <a:schemeClr val="tx1"/>
                </a:solidFill>
              </a:rPr>
              <a:t>سلطان</a:t>
            </a:r>
            <a:r>
              <a:rPr lang="en-US" sz="3300" dirty="0">
                <a:solidFill>
                  <a:schemeClr val="tx1"/>
                </a:solidFill>
              </a:rPr>
              <a:t> المماليك </a:t>
            </a:r>
            <a:r>
              <a:rPr lang="en-US" sz="3300" dirty="0" err="1" smtClean="0">
                <a:solidFill>
                  <a:schemeClr val="tx1"/>
                </a:solidFill>
              </a:rPr>
              <a:t>قنصوه</a:t>
            </a:r>
            <a:r>
              <a:rPr lang="en-US" sz="3300" dirty="0" smtClean="0">
                <a:solidFill>
                  <a:schemeClr val="tx1"/>
                </a:solidFill>
              </a:rPr>
              <a:t> </a:t>
            </a:r>
            <a:r>
              <a:rPr lang="en-US" sz="3300" dirty="0" err="1" smtClean="0">
                <a:solidFill>
                  <a:schemeClr val="tx1"/>
                </a:solidFill>
              </a:rPr>
              <a:t>الغوري</a:t>
            </a:r>
            <a:r>
              <a:rPr lang="en-US" sz="3300" dirty="0" smtClean="0">
                <a:solidFill>
                  <a:schemeClr val="tx1"/>
                </a:solidFill>
              </a:rPr>
              <a:t>،</a:t>
            </a:r>
            <a:r>
              <a:rPr lang="ar-QA" sz="3300" dirty="0" smtClean="0">
                <a:solidFill>
                  <a:schemeClr val="tx1"/>
                </a:solidFill>
              </a:rPr>
              <a:t>الخطوة الأولى للسيطرة العثمانية على فلسطين</a:t>
            </a:r>
            <a:r>
              <a:rPr lang="ar-SA" sz="3300" dirty="0" smtClean="0">
                <a:solidFill>
                  <a:srgbClr val="FF0000"/>
                </a:solidFill>
              </a:rPr>
              <a:t>.</a:t>
            </a:r>
            <a:endParaRPr lang="ar-QA" sz="3300" dirty="0" smtClean="0">
              <a:solidFill>
                <a:srgbClr val="FF0000"/>
              </a:solidFill>
            </a:endParaRPr>
          </a:p>
          <a:p>
            <a:pPr algn="r" rtl="1"/>
            <a:r>
              <a:rPr lang="ar-QA" sz="3300" dirty="0"/>
              <a:t> </a:t>
            </a:r>
            <a:r>
              <a:rPr lang="ar-QA" sz="3300" dirty="0" smtClean="0"/>
              <a:t>كانت سياسة الدول العثمانية قائمة على تقسم فلسطين إلى </a:t>
            </a:r>
            <a:r>
              <a:rPr lang="ar-QA" sz="3300" dirty="0"/>
              <a:t>خمسة </a:t>
            </a:r>
            <a:r>
              <a:rPr lang="ar-QA" sz="3300" dirty="0" smtClean="0"/>
              <a:t>مناطق ادارية تُسمى </a:t>
            </a:r>
            <a:r>
              <a:rPr lang="ar-QA" sz="3300" b="1" dirty="0" err="1" smtClean="0">
                <a:solidFill>
                  <a:srgbClr val="C00000"/>
                </a:solidFill>
              </a:rPr>
              <a:t>سناجق</a:t>
            </a:r>
            <a:r>
              <a:rPr lang="ar-QA" sz="3300" b="1" dirty="0" smtClean="0">
                <a:solidFill>
                  <a:srgbClr val="C00000"/>
                </a:solidFill>
              </a:rPr>
              <a:t>:</a:t>
            </a:r>
          </a:p>
          <a:p>
            <a:pPr marL="457200" indent="-457200" algn="r" rtl="1">
              <a:buFont typeface="+mj-lt"/>
              <a:buAutoNum type="arabicPeriod"/>
            </a:pPr>
            <a:r>
              <a:rPr lang="ar-QA" sz="3300" b="1" dirty="0"/>
              <a:t> سنجق </a:t>
            </a:r>
            <a:r>
              <a:rPr lang="ar-QA" sz="3300" b="1" dirty="0" smtClean="0"/>
              <a:t>القدس</a:t>
            </a:r>
          </a:p>
          <a:p>
            <a:pPr marL="457200" indent="-457200" algn="r" rtl="1">
              <a:buFont typeface="+mj-lt"/>
              <a:buAutoNum type="arabicPeriod"/>
            </a:pPr>
            <a:r>
              <a:rPr lang="ar-QA" sz="3300" b="1" dirty="0"/>
              <a:t>  سنجق </a:t>
            </a:r>
            <a:r>
              <a:rPr lang="ar-QA" sz="3300" b="1" dirty="0" smtClean="0"/>
              <a:t>غزة</a:t>
            </a:r>
          </a:p>
          <a:p>
            <a:pPr marL="457200" indent="-457200" algn="r" rtl="1">
              <a:buFont typeface="+mj-lt"/>
              <a:buAutoNum type="arabicPeriod"/>
            </a:pPr>
            <a:r>
              <a:rPr lang="ar-QA" sz="3300" b="1" dirty="0"/>
              <a:t>  سنجق </a:t>
            </a:r>
            <a:r>
              <a:rPr lang="ar-QA" sz="3300" b="1" dirty="0" smtClean="0"/>
              <a:t>صفد</a:t>
            </a:r>
          </a:p>
          <a:p>
            <a:pPr marL="457200" indent="-457200" algn="r" rtl="1">
              <a:buFont typeface="+mj-lt"/>
              <a:buAutoNum type="arabicPeriod"/>
            </a:pPr>
            <a:r>
              <a:rPr lang="ar-QA" sz="3300" b="1" dirty="0"/>
              <a:t>  سنجق </a:t>
            </a:r>
            <a:r>
              <a:rPr lang="ar-QA" sz="3300" b="1" dirty="0" smtClean="0"/>
              <a:t>نابلس</a:t>
            </a:r>
          </a:p>
          <a:p>
            <a:pPr marL="457200" indent="-457200" algn="r" rtl="1">
              <a:buFont typeface="+mj-lt"/>
              <a:buAutoNum type="arabicPeriod"/>
            </a:pPr>
            <a:r>
              <a:rPr lang="ar-QA" sz="3300" b="1" dirty="0"/>
              <a:t>  سنجق </a:t>
            </a:r>
            <a:r>
              <a:rPr lang="ar-QA" sz="3300" b="1" dirty="0" err="1" smtClean="0"/>
              <a:t>اللجون</a:t>
            </a:r>
            <a:endParaRPr lang="ar-QA" sz="3300" b="1" dirty="0" smtClean="0"/>
          </a:p>
          <a:p>
            <a:pPr algn="r" rtl="1"/>
            <a:r>
              <a:rPr lang="ar-QA" sz="3300" b="1" dirty="0" smtClean="0"/>
              <a:t>وكان </a:t>
            </a:r>
            <a:r>
              <a:rPr lang="ar-QA" sz="3300" b="1" dirty="0"/>
              <a:t>الحكم إلى حد بعيد في أيدي السكان </a:t>
            </a:r>
            <a:r>
              <a:rPr lang="ar-QA" sz="3300" b="1" dirty="0" smtClean="0"/>
              <a:t>المحليين</a:t>
            </a:r>
            <a:endParaRPr lang="ar-SA" sz="3300" b="1" dirty="0">
              <a:solidFill>
                <a:srgbClr val="FF0000"/>
              </a:solidFill>
            </a:endParaRPr>
          </a:p>
          <a:p>
            <a:endParaRPr lang="en-US" dirty="0"/>
          </a:p>
        </p:txBody>
      </p:sp>
    </p:spTree>
    <p:extLst>
      <p:ext uri="{BB962C8B-B14F-4D97-AF65-F5344CB8AC3E}">
        <p14:creationId xmlns:p14="http://schemas.microsoft.com/office/powerpoint/2010/main" val="1751217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معركة مرج داب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762000"/>
            <a:ext cx="11259206"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737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QA" dirty="0" smtClean="0"/>
              <a:t>عندما تحقق الخطر</a:t>
            </a:r>
            <a:endParaRPr lang="en-US" dirty="0"/>
          </a:p>
        </p:txBody>
      </p:sp>
      <p:sp>
        <p:nvSpPr>
          <p:cNvPr id="3" name="Content Placeholder 2"/>
          <p:cNvSpPr>
            <a:spLocks noGrp="1"/>
          </p:cNvSpPr>
          <p:nvPr>
            <p:ph idx="1"/>
          </p:nvPr>
        </p:nvSpPr>
        <p:spPr/>
        <p:txBody>
          <a:bodyPr>
            <a:normAutofit/>
          </a:bodyPr>
          <a:lstStyle/>
          <a:p>
            <a:pPr algn="r" rtl="1"/>
            <a:r>
              <a:rPr lang="ar-QA" sz="2200" dirty="0"/>
              <a:t> </a:t>
            </a:r>
            <a:r>
              <a:rPr lang="ar-QA" sz="2200" b="1" dirty="0" smtClean="0">
                <a:solidFill>
                  <a:srgbClr val="FF0000"/>
                </a:solidFill>
              </a:rPr>
              <a:t>في </a:t>
            </a:r>
            <a:r>
              <a:rPr lang="ar-QA" sz="2200" b="1" dirty="0">
                <a:solidFill>
                  <a:srgbClr val="FF0000"/>
                </a:solidFill>
              </a:rPr>
              <a:t>السنوات الأخيرة من العهد العثماني كانت فلسطين من الناحية الإدارية تقع في قسمين إداريين:</a:t>
            </a:r>
          </a:p>
          <a:p>
            <a:pPr algn="r" rtl="1"/>
            <a:r>
              <a:rPr lang="ar-QA" sz="2200" dirty="0">
                <a:solidFill>
                  <a:srgbClr val="C00000"/>
                </a:solidFill>
              </a:rPr>
              <a:t>الأول هو متصرفية القدس المستقلة المرتبطة بوزارة الداخلية في اسطنبول، وكانت أقضية بئر السبع والخليل وغزة ويافا </a:t>
            </a:r>
            <a:r>
              <a:rPr lang="ar-QA" sz="2200" b="1" u="sng" dirty="0">
                <a:solidFill>
                  <a:srgbClr val="C00000"/>
                </a:solidFill>
              </a:rPr>
              <a:t>تابعة لها </a:t>
            </a:r>
            <a:r>
              <a:rPr lang="ar-QA" sz="2200" dirty="0">
                <a:solidFill>
                  <a:srgbClr val="C00000"/>
                </a:solidFill>
              </a:rPr>
              <a:t>بالإضافة إلى بيت </a:t>
            </a:r>
            <a:r>
              <a:rPr lang="ar-QA" sz="2200" dirty="0" smtClean="0">
                <a:solidFill>
                  <a:srgbClr val="C00000"/>
                </a:solidFill>
              </a:rPr>
              <a:t>لحم.</a:t>
            </a:r>
            <a:endParaRPr lang="ar-QA" sz="2200" dirty="0">
              <a:solidFill>
                <a:srgbClr val="C00000"/>
              </a:solidFill>
            </a:endParaRPr>
          </a:p>
          <a:p>
            <a:pPr algn="r" rtl="1"/>
            <a:r>
              <a:rPr lang="ar-QA" sz="2200" dirty="0"/>
              <a:t>الثاني: شمال فلسطين الذي كان يضم لواءين:</a:t>
            </a:r>
          </a:p>
          <a:p>
            <a:pPr lvl="1" algn="r" rtl="1"/>
            <a:r>
              <a:rPr lang="ar-QA" sz="2200" dirty="0"/>
              <a:t>لواء نابلس ومن أعماله طولكرم وجنين وطوباس وبيسان؛</a:t>
            </a:r>
          </a:p>
          <a:p>
            <a:pPr lvl="1" algn="r" rtl="1"/>
            <a:r>
              <a:rPr lang="ar-QA" sz="2200" dirty="0"/>
              <a:t>لواء عكا، ومن أعماله صفد وطبرية والناصرة وحيفا.</a:t>
            </a:r>
          </a:p>
          <a:p>
            <a:pPr algn="r" rtl="1"/>
            <a:r>
              <a:rPr lang="ar-QA" sz="2200" b="1" dirty="0">
                <a:solidFill>
                  <a:srgbClr val="C00000"/>
                </a:solidFill>
              </a:rPr>
              <a:t>أما من الناحية العسكرية، فكانت فلسطين جزءًا من القيادة العسكرية العامة </a:t>
            </a:r>
            <a:r>
              <a:rPr lang="ar-QA" sz="2200" b="1" dirty="0" smtClean="0">
                <a:solidFill>
                  <a:srgbClr val="C00000"/>
                </a:solidFill>
              </a:rPr>
              <a:t>لسوريا</a:t>
            </a:r>
            <a:r>
              <a:rPr lang="ar-QA" b="1" dirty="0" smtClean="0">
                <a:solidFill>
                  <a:srgbClr val="C00000"/>
                </a:solidFill>
              </a:rPr>
              <a:t>.</a:t>
            </a:r>
            <a:endParaRPr lang="ar-QA" b="1" dirty="0">
              <a:solidFill>
                <a:srgbClr val="C00000"/>
              </a:solidFill>
            </a:endParaRPr>
          </a:p>
          <a:p>
            <a:endParaRPr lang="en-US" dirty="0"/>
          </a:p>
        </p:txBody>
      </p:sp>
    </p:spTree>
    <p:extLst>
      <p:ext uri="{BB962C8B-B14F-4D97-AF65-F5344CB8AC3E}">
        <p14:creationId xmlns:p14="http://schemas.microsoft.com/office/powerpoint/2010/main" val="2715636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QA" dirty="0" smtClean="0"/>
              <a:t>واخيراً....</a:t>
            </a:r>
            <a:endParaRPr lang="en-US" dirty="0"/>
          </a:p>
        </p:txBody>
      </p:sp>
      <p:sp>
        <p:nvSpPr>
          <p:cNvPr id="3" name="Content Placeholder 2"/>
          <p:cNvSpPr>
            <a:spLocks noGrp="1"/>
          </p:cNvSpPr>
          <p:nvPr>
            <p:ph idx="1"/>
          </p:nvPr>
        </p:nvSpPr>
        <p:spPr/>
        <p:txBody>
          <a:bodyPr/>
          <a:lstStyle/>
          <a:p>
            <a:pPr marL="0" indent="0" algn="r" rtl="1">
              <a:buNone/>
            </a:pPr>
            <a:endParaRPr lang="ar-QA" dirty="0" smtClean="0"/>
          </a:p>
          <a:p>
            <a:pPr marL="0" indent="0" algn="r" rtl="1">
              <a:buNone/>
            </a:pPr>
            <a:endParaRPr lang="ar-QA" dirty="0"/>
          </a:p>
          <a:p>
            <a:pPr marL="0" indent="0" algn="ctr" rtl="1">
              <a:buNone/>
            </a:pPr>
            <a:r>
              <a:rPr lang="ar-QA" dirty="0" smtClean="0"/>
              <a:t>شكراً جزيلاً للاستماع والمشاركة.</a:t>
            </a:r>
          </a:p>
          <a:p>
            <a:pPr marL="0" indent="0" algn="ctr" rtl="1">
              <a:buNone/>
            </a:pPr>
            <a:r>
              <a:rPr lang="ar-QA" dirty="0" smtClean="0"/>
              <a:t>هل من أسئلة أخرى؟؟؟</a:t>
            </a:r>
            <a:endParaRPr lang="en-US" dirty="0"/>
          </a:p>
        </p:txBody>
      </p:sp>
    </p:spTree>
    <p:extLst>
      <p:ext uri="{BB962C8B-B14F-4D97-AF65-F5344CB8AC3E}">
        <p14:creationId xmlns:p14="http://schemas.microsoft.com/office/powerpoint/2010/main" val="757940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QA" dirty="0"/>
              <a:t>العالم الإسلامية عشية سقوط بلاد الشام بيد الصليبين</a:t>
            </a:r>
            <a:endParaRPr lang="en-US" dirty="0"/>
          </a:p>
        </p:txBody>
      </p:sp>
      <p:sp>
        <p:nvSpPr>
          <p:cNvPr id="3" name="Content Placeholder 2"/>
          <p:cNvSpPr>
            <a:spLocks noGrp="1"/>
          </p:cNvSpPr>
          <p:nvPr>
            <p:ph idx="1"/>
          </p:nvPr>
        </p:nvSpPr>
        <p:spPr/>
        <p:txBody>
          <a:bodyPr>
            <a:normAutofit fontScale="70000" lnSpcReduction="20000"/>
          </a:bodyPr>
          <a:lstStyle/>
          <a:p>
            <a:pPr algn="r" rtl="1"/>
            <a:r>
              <a:rPr lang="ar-QA" dirty="0" smtClean="0"/>
              <a:t>من المفيد حتى نحصل على توصيف لحال العالم الإسلامي عشية وصول الصليبين الى الشرق ان نتحدث قليلاً عن </a:t>
            </a:r>
            <a:r>
              <a:rPr lang="ar-SA" dirty="0" smtClean="0"/>
              <a:t>الاحوال </a:t>
            </a:r>
            <a:r>
              <a:rPr lang="ar-SA" dirty="0"/>
              <a:t>السائدة في </a:t>
            </a:r>
            <a:r>
              <a:rPr lang="ar-SA" u="sng" dirty="0"/>
              <a:t>العالم الاسلامي والدولة البيزنطية </a:t>
            </a:r>
            <a:r>
              <a:rPr lang="ar-SA" u="sng" dirty="0">
                <a:solidFill>
                  <a:schemeClr val="tx1"/>
                </a:solidFill>
              </a:rPr>
              <a:t>والغرب الاوروبي </a:t>
            </a:r>
            <a:r>
              <a:rPr lang="ar-SA" u="sng" dirty="0">
                <a:solidFill>
                  <a:srgbClr val="FF0000"/>
                </a:solidFill>
              </a:rPr>
              <a:t>من القرن السابع الى نهاية القرن الحادي عشر الميلادي</a:t>
            </a:r>
            <a:r>
              <a:rPr lang="ar-SA" dirty="0">
                <a:solidFill>
                  <a:srgbClr val="FF0000"/>
                </a:solidFill>
              </a:rPr>
              <a:t>.</a:t>
            </a:r>
          </a:p>
          <a:p>
            <a:pPr algn="r" rtl="1"/>
            <a:r>
              <a:rPr lang="ar-SA" u="sng" dirty="0"/>
              <a:t>من الملاحظ ان هذه الفترة قد شهدت صراعاً بين القوي الاسلامية في شرق العالم الاسلامي وغربة والقوى المسيحية في الجانبين الشرقي والغربي </a:t>
            </a:r>
            <a:r>
              <a:rPr lang="ar-SA" u="sng" dirty="0" err="1"/>
              <a:t>لاوروبا</a:t>
            </a:r>
            <a:r>
              <a:rPr lang="ar-SA" dirty="0"/>
              <a:t>.</a:t>
            </a:r>
          </a:p>
          <a:p>
            <a:pPr algn="r" rtl="1"/>
            <a:r>
              <a:rPr lang="ar-SA" dirty="0"/>
              <a:t>مر هذا الصراع بمرحلتين، </a:t>
            </a:r>
            <a:r>
              <a:rPr lang="ar-SA" b="1" dirty="0"/>
              <a:t>الاولى </a:t>
            </a:r>
            <a:r>
              <a:rPr lang="ar-SA" dirty="0"/>
              <a:t>من الفتوحات الاسلامية منذ اوائل القرن السابع الى التاسع وهي بذلك تشمل القرون </a:t>
            </a:r>
            <a:r>
              <a:rPr lang="ar-SA" b="1" dirty="0">
                <a:solidFill>
                  <a:srgbClr val="FF0000"/>
                </a:solidFill>
              </a:rPr>
              <a:t>الاولى الثلاثة </a:t>
            </a:r>
            <a:r>
              <a:rPr lang="ar-SA" dirty="0"/>
              <a:t>التي اعقبت حركة الفتح. </a:t>
            </a:r>
            <a:r>
              <a:rPr lang="ar-SA" b="1" u="sng" dirty="0">
                <a:solidFill>
                  <a:srgbClr val="FF0000"/>
                </a:solidFill>
              </a:rPr>
              <a:t>وفيها التزمت المسيحية في الجبهتين الشرقية والغربية جانب الدفاع</a:t>
            </a:r>
            <a:r>
              <a:rPr lang="ar-SA" dirty="0">
                <a:solidFill>
                  <a:srgbClr val="FF0000"/>
                </a:solidFill>
              </a:rPr>
              <a:t>. </a:t>
            </a:r>
          </a:p>
          <a:p>
            <a:pPr algn="r" rtl="1"/>
            <a:r>
              <a:rPr lang="ar-SA" b="1" dirty="0"/>
              <a:t>المرحلة الثانية: </a:t>
            </a:r>
            <a:r>
              <a:rPr lang="ar-SA" dirty="0"/>
              <a:t>فهي تشمل القرنين </a:t>
            </a:r>
            <a:r>
              <a:rPr lang="ar-SA" b="1" dirty="0">
                <a:solidFill>
                  <a:srgbClr val="FF0000"/>
                </a:solidFill>
              </a:rPr>
              <a:t>العاشر والحادي عشر </a:t>
            </a:r>
            <a:r>
              <a:rPr lang="ar-SA" dirty="0"/>
              <a:t>وفيها قامت </a:t>
            </a:r>
            <a:r>
              <a:rPr lang="ar-SA" dirty="0">
                <a:solidFill>
                  <a:schemeClr val="tx1"/>
                </a:solidFill>
              </a:rPr>
              <a:t>ا</a:t>
            </a:r>
            <a:r>
              <a:rPr lang="ar-SA" b="1" dirty="0">
                <a:solidFill>
                  <a:schemeClr val="tx1"/>
                </a:solidFill>
                <a:effectLst>
                  <a:outerShdw blurRad="38100" dist="38100" dir="2700000" algn="tl">
                    <a:srgbClr val="000000">
                      <a:alpha val="43137"/>
                    </a:srgbClr>
                  </a:outerShdw>
                </a:effectLst>
              </a:rPr>
              <a:t>لمسيحية بدور الهجوم ضد الاسلام</a:t>
            </a:r>
            <a:r>
              <a:rPr lang="ar-SA" b="1" dirty="0">
                <a:effectLst>
                  <a:outerShdw blurRad="38100" dist="38100" dir="2700000" algn="tl">
                    <a:srgbClr val="000000">
                      <a:alpha val="43137"/>
                    </a:srgbClr>
                  </a:outerShdw>
                </a:effectLst>
              </a:rPr>
              <a:t>، </a:t>
            </a:r>
            <a:r>
              <a:rPr lang="ar-SA" u="sng" dirty="0"/>
              <a:t>واستمرت هذه المرحلة حتى قيام الحروب الصليبية</a:t>
            </a:r>
            <a:r>
              <a:rPr lang="ar-SA" dirty="0"/>
              <a:t>. </a:t>
            </a:r>
          </a:p>
          <a:p>
            <a:pPr algn="r" rtl="1"/>
            <a:r>
              <a:rPr lang="ar-SA" dirty="0">
                <a:solidFill>
                  <a:srgbClr val="C00000"/>
                </a:solidFill>
              </a:rPr>
              <a:t>المرحلة الاولى من الصراع بين الاسلام والمسيحية. محاولة المسلمين </a:t>
            </a:r>
            <a:r>
              <a:rPr lang="ar-SA" u="sng" dirty="0">
                <a:solidFill>
                  <a:srgbClr val="C00000"/>
                </a:solidFill>
              </a:rPr>
              <a:t>فتح القسطنطينية. </a:t>
            </a:r>
            <a:r>
              <a:rPr lang="ar-SA" dirty="0">
                <a:solidFill>
                  <a:srgbClr val="C00000"/>
                </a:solidFill>
              </a:rPr>
              <a:t>واستيلاء المسلمين على </a:t>
            </a:r>
            <a:r>
              <a:rPr lang="ar-SA" u="sng" dirty="0">
                <a:solidFill>
                  <a:srgbClr val="C00000"/>
                </a:solidFill>
              </a:rPr>
              <a:t>الاندلس</a:t>
            </a:r>
            <a:r>
              <a:rPr lang="ar-SA" dirty="0">
                <a:solidFill>
                  <a:srgbClr val="C00000"/>
                </a:solidFill>
              </a:rPr>
              <a:t> وعدد لا يستهان به من الجزر في البحر المتوسط.</a:t>
            </a:r>
          </a:p>
          <a:p>
            <a:pPr algn="r" rtl="1"/>
            <a:r>
              <a:rPr lang="ar-SA" dirty="0"/>
              <a:t>طبعا، </a:t>
            </a:r>
            <a:r>
              <a:rPr lang="ar-SA" b="1" dirty="0">
                <a:solidFill>
                  <a:srgbClr val="FF0000"/>
                </a:solidFill>
              </a:rPr>
              <a:t>تركت هذه الفتوحات اثارا كبيرة على المدى البعيد في العالم المسيحي </a:t>
            </a:r>
            <a:r>
              <a:rPr lang="ar-SA" dirty="0"/>
              <a:t>وظهر ذلك في مؤلفات المؤرخين الغربين الذين </a:t>
            </a:r>
            <a:r>
              <a:rPr lang="ar-SA" u="sng" dirty="0"/>
              <a:t>تحدثوا عن تحول البحر المتوسط من بحيرة اوروبية الى بحيرة اسلامية</a:t>
            </a:r>
          </a:p>
          <a:p>
            <a:endParaRPr lang="en-US" dirty="0"/>
          </a:p>
        </p:txBody>
      </p:sp>
    </p:spTree>
    <p:extLst>
      <p:ext uri="{BB962C8B-B14F-4D97-AF65-F5344CB8AC3E}">
        <p14:creationId xmlns:p14="http://schemas.microsoft.com/office/powerpoint/2010/main" val="499053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QA" dirty="0"/>
              <a:t>العالم الإسلامية عشية سقوط بلاد الشام بيد الصليبين</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ar-SA" dirty="0"/>
              <a:t>المرحلة الثانية من الصراع بين المسيحية والاسلام: وتمثل في القرنين العاشر والحادي عشر الميلادي، </a:t>
            </a:r>
            <a:r>
              <a:rPr lang="ar-SA" b="1" dirty="0">
                <a:solidFill>
                  <a:srgbClr val="FF0000"/>
                </a:solidFill>
              </a:rPr>
              <a:t>حيث انقلب الميزان لصالح القوى المسيحية  نتيجة لضعف المسلمين وتشرذمهم،</a:t>
            </a:r>
            <a:r>
              <a:rPr lang="ar-SA" dirty="0"/>
              <a:t> وترتب على ذلك </a:t>
            </a:r>
            <a:r>
              <a:rPr lang="ar-SA" u="sng" dirty="0"/>
              <a:t>ان اتخذ المسيحيون زمام الهجوم فيما التزم المسلمون الجانب الدفاع.</a:t>
            </a:r>
          </a:p>
          <a:p>
            <a:pPr algn="r" rtl="1"/>
            <a:r>
              <a:rPr lang="ar-SA" dirty="0"/>
              <a:t>كما ذكرنا سابقا، </a:t>
            </a:r>
            <a:r>
              <a:rPr lang="ar-SA" u="sng" dirty="0"/>
              <a:t>كان المسلمون في حروبهم مع الدولة البيزنطية دائما في موقع المهاجم في حين كان البيزنطيون دائما في موقع المدافع</a:t>
            </a:r>
            <a:r>
              <a:rPr lang="ar-SA" dirty="0"/>
              <a:t>. </a:t>
            </a:r>
            <a:r>
              <a:rPr lang="ar-SA" b="1" dirty="0">
                <a:solidFill>
                  <a:srgbClr val="FF0000"/>
                </a:solidFill>
              </a:rPr>
              <a:t>الى ان اعتلت الاسرة المقدونية </a:t>
            </a:r>
            <a:r>
              <a:rPr lang="ar-SA" b="1" dirty="0" smtClean="0">
                <a:solidFill>
                  <a:srgbClr val="FF0000"/>
                </a:solidFill>
              </a:rPr>
              <a:t>(</a:t>
            </a:r>
            <a:r>
              <a:rPr lang="ar-SA" b="1" dirty="0">
                <a:solidFill>
                  <a:srgbClr val="FF0000"/>
                </a:solidFill>
              </a:rPr>
              <a:t>867-1059م) الحكم في بيزنطة. فانقلب ميزان القوى في المنطقة. </a:t>
            </a:r>
          </a:p>
          <a:p>
            <a:pPr algn="r" rtl="1"/>
            <a:r>
              <a:rPr lang="ar-SA" dirty="0"/>
              <a:t>اخرجت هذه الاسرة مجموعة من الاباطرة الذين </a:t>
            </a:r>
            <a:r>
              <a:rPr lang="ar-SA" b="1" dirty="0">
                <a:solidFill>
                  <a:srgbClr val="C00000"/>
                </a:solidFill>
              </a:rPr>
              <a:t>اخذوا على انفسهم استرداد  املاك </a:t>
            </a:r>
            <a:r>
              <a:rPr lang="ar-SA" b="1" dirty="0" err="1">
                <a:solidFill>
                  <a:srgbClr val="C00000"/>
                </a:solidFill>
              </a:rPr>
              <a:t>امبراطوريتهم</a:t>
            </a:r>
            <a:r>
              <a:rPr lang="ar-SA" b="1" dirty="0">
                <a:solidFill>
                  <a:srgbClr val="C00000"/>
                </a:solidFill>
              </a:rPr>
              <a:t> القديمة وما خسروه من بلاد ومناطق لصالح المسلمين</a:t>
            </a:r>
            <a:r>
              <a:rPr lang="ar-SA" dirty="0"/>
              <a:t>. ومحاولة القضاء على قوة المسلمين الناهضة.  وفعلا، </a:t>
            </a:r>
            <a:r>
              <a:rPr lang="ar-SA" b="1" dirty="0"/>
              <a:t>حققت القوة البيزنطية انتصارات على القوى الاسلامية</a:t>
            </a:r>
            <a:r>
              <a:rPr lang="ar-SA" dirty="0"/>
              <a:t>.</a:t>
            </a:r>
          </a:p>
          <a:p>
            <a:endParaRPr lang="en-US" dirty="0"/>
          </a:p>
        </p:txBody>
      </p:sp>
    </p:spTree>
    <p:extLst>
      <p:ext uri="{BB962C8B-B14F-4D97-AF65-F5344CB8AC3E}">
        <p14:creationId xmlns:p14="http://schemas.microsoft.com/office/powerpoint/2010/main" val="161028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QA" dirty="0" smtClean="0"/>
              <a:t>لماذا جاء الصليبيون الى بلادنا؟ </a:t>
            </a:r>
            <a:endParaRPr lang="en-US" dirty="0"/>
          </a:p>
        </p:txBody>
      </p:sp>
      <p:sp>
        <p:nvSpPr>
          <p:cNvPr id="3" name="Content Placeholder 2"/>
          <p:cNvSpPr>
            <a:spLocks noGrp="1"/>
          </p:cNvSpPr>
          <p:nvPr>
            <p:ph idx="1"/>
          </p:nvPr>
        </p:nvSpPr>
        <p:spPr/>
        <p:txBody>
          <a:bodyPr>
            <a:normAutofit lnSpcReduction="10000"/>
          </a:bodyPr>
          <a:lstStyle/>
          <a:p>
            <a:pPr algn="r" rtl="1"/>
            <a:r>
              <a:rPr lang="ar-SA" dirty="0"/>
              <a:t>من الملاحظ أن هناك </a:t>
            </a:r>
            <a:r>
              <a:rPr lang="ar-QA" b="1" dirty="0" smtClean="0">
                <a:solidFill>
                  <a:srgbClr val="FF0000"/>
                </a:solidFill>
              </a:rPr>
              <a:t>إ</a:t>
            </a:r>
            <a:r>
              <a:rPr lang="ar-SA" b="1" dirty="0" err="1" smtClean="0">
                <a:solidFill>
                  <a:srgbClr val="FF0000"/>
                </a:solidFill>
              </a:rPr>
              <a:t>هتماماً</a:t>
            </a:r>
            <a:r>
              <a:rPr lang="ar-SA" b="1" dirty="0" smtClean="0">
                <a:solidFill>
                  <a:srgbClr val="FF0000"/>
                </a:solidFill>
              </a:rPr>
              <a:t> </a:t>
            </a:r>
            <a:r>
              <a:rPr lang="ar-SA" b="1" dirty="0">
                <a:solidFill>
                  <a:srgbClr val="FF0000"/>
                </a:solidFill>
              </a:rPr>
              <a:t>واضحاً من المؤرخين في الحديث عن الحروب الصليبية واسبابها</a:t>
            </a:r>
            <a:r>
              <a:rPr lang="ar-SA" dirty="0"/>
              <a:t>، نتيجة </a:t>
            </a:r>
            <a:r>
              <a:rPr lang="ar-SA" b="1" dirty="0"/>
              <a:t>للنتائج التي تمخضت </a:t>
            </a:r>
            <a:r>
              <a:rPr lang="ar-SA" dirty="0"/>
              <a:t>عنها هذه الحروب على الصعيدين الاسلامي والمسيحي.</a:t>
            </a:r>
          </a:p>
          <a:p>
            <a:pPr algn="r" rtl="1"/>
            <a:r>
              <a:rPr lang="ar-SA" dirty="0"/>
              <a:t>ونرى أن كلاً من هؤلاء المؤرخين قد ناقش هذه الحروب واسبابها من زاوية مختلفة: دينية، سياسية، اقتصادية، </a:t>
            </a:r>
            <a:r>
              <a:rPr lang="ar-SA" dirty="0" err="1"/>
              <a:t>إجتماعية</a:t>
            </a:r>
            <a:r>
              <a:rPr lang="ar-SA" dirty="0"/>
              <a:t>....</a:t>
            </a:r>
          </a:p>
          <a:p>
            <a:pPr algn="r" rtl="1"/>
            <a:r>
              <a:rPr lang="ar-SA" b="1" dirty="0">
                <a:solidFill>
                  <a:srgbClr val="FF0000"/>
                </a:solidFill>
              </a:rPr>
              <a:t>لكننا في النهاية سنرى ان هناك اسباباً متعددة اشتركت مع بعضها البعض لتكون عاملاً وسبباً للحروب الصليبية.</a:t>
            </a:r>
          </a:p>
          <a:p>
            <a:pPr algn="r" rtl="1"/>
            <a:r>
              <a:rPr lang="ar-SA" dirty="0"/>
              <a:t>من هذه العوامل والاسباب ما كان سائداً في </a:t>
            </a:r>
            <a:r>
              <a:rPr lang="ar-SA" b="1" dirty="0">
                <a:solidFill>
                  <a:srgbClr val="FF0000"/>
                </a:solidFill>
              </a:rPr>
              <a:t>العالم الاسلامي من اوضاع سياسية وما كانت تمر به الدولة البيزنطية من ضعف وانكسار</a:t>
            </a:r>
            <a:r>
              <a:rPr lang="ar-SA" dirty="0"/>
              <a:t>، واخيراً، احوال واوضاع اوروبا على شتى </a:t>
            </a:r>
            <a:r>
              <a:rPr lang="ar-SA" dirty="0" smtClean="0"/>
              <a:t>الاصعدة</a:t>
            </a:r>
            <a:r>
              <a:rPr lang="ar-QA" dirty="0"/>
              <a:t>.</a:t>
            </a:r>
            <a:endParaRPr lang="ar-SA" dirty="0"/>
          </a:p>
          <a:p>
            <a:endParaRPr lang="en-US" dirty="0"/>
          </a:p>
        </p:txBody>
      </p:sp>
    </p:spTree>
    <p:extLst>
      <p:ext uri="{BB962C8B-B14F-4D97-AF65-F5344CB8AC3E}">
        <p14:creationId xmlns:p14="http://schemas.microsoft.com/office/powerpoint/2010/main" val="176144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QA" dirty="0" smtClean="0"/>
              <a:t>الصليبيون في المشرق</a:t>
            </a:r>
            <a:endParaRPr lang="en-US" dirty="0"/>
          </a:p>
        </p:txBody>
      </p:sp>
      <p:sp>
        <p:nvSpPr>
          <p:cNvPr id="3" name="Content Placeholder 2"/>
          <p:cNvSpPr>
            <a:spLocks noGrp="1"/>
          </p:cNvSpPr>
          <p:nvPr>
            <p:ph idx="1"/>
          </p:nvPr>
        </p:nvSpPr>
        <p:spPr/>
        <p:txBody>
          <a:bodyPr>
            <a:normAutofit fontScale="70000" lnSpcReduction="20000"/>
          </a:bodyPr>
          <a:lstStyle/>
          <a:p>
            <a:pPr algn="r" rtl="1"/>
            <a:r>
              <a:rPr lang="ar-SA" dirty="0"/>
              <a:t>استمرت هذه الحروب الى ما يقارب القرنين وكانت معقدة الاسباب حيث اختلط فيها السياسي بالاقتصادي بالديني </a:t>
            </a:r>
            <a:r>
              <a:rPr lang="ar-SA" dirty="0" smtClean="0"/>
              <a:t>والعسكري</a:t>
            </a:r>
            <a:r>
              <a:rPr lang="ar-QA" dirty="0" smtClean="0"/>
              <a:t> كما ذكرنا في الشريحة السابقة</a:t>
            </a:r>
            <a:endParaRPr lang="ar-SA" dirty="0"/>
          </a:p>
          <a:p>
            <a:pPr algn="r" rtl="1"/>
            <a:r>
              <a:rPr lang="ar-QA" dirty="0" smtClean="0"/>
              <a:t>علينا ان نؤكد  ان الأسباب </a:t>
            </a:r>
            <a:r>
              <a:rPr lang="ar-SA" dirty="0" smtClean="0"/>
              <a:t>لم </a:t>
            </a:r>
            <a:r>
              <a:rPr lang="ar-SA" dirty="0"/>
              <a:t>تكن </a:t>
            </a:r>
            <a:r>
              <a:rPr lang="ar-SA" dirty="0" smtClean="0"/>
              <a:t>وليدة </a:t>
            </a:r>
            <a:r>
              <a:rPr lang="ar-SA" dirty="0"/>
              <a:t>الجانب الذي </a:t>
            </a:r>
            <a:r>
              <a:rPr lang="ar-SA" dirty="0" smtClean="0"/>
              <a:t>قام </a:t>
            </a:r>
            <a:r>
              <a:rPr lang="ar-SA" dirty="0"/>
              <a:t>بالغزو </a:t>
            </a:r>
            <a:r>
              <a:rPr lang="ar-SA" dirty="0" smtClean="0"/>
              <a:t>(الصليبيون)</a:t>
            </a:r>
            <a:r>
              <a:rPr lang="ar-QA" dirty="0" smtClean="0"/>
              <a:t> فقط</a:t>
            </a:r>
            <a:r>
              <a:rPr lang="ar-SA" dirty="0" smtClean="0"/>
              <a:t> </a:t>
            </a:r>
            <a:r>
              <a:rPr lang="ar-SA" b="1" dirty="0">
                <a:solidFill>
                  <a:srgbClr val="FF0000"/>
                </a:solidFill>
              </a:rPr>
              <a:t>بل هي اسباب خاصة بالغرب وكذلك بالعالم </a:t>
            </a:r>
            <a:r>
              <a:rPr lang="ar-SA" b="1" dirty="0" smtClean="0">
                <a:solidFill>
                  <a:srgbClr val="FF0000"/>
                </a:solidFill>
              </a:rPr>
              <a:t>الإسلامي</a:t>
            </a:r>
            <a:r>
              <a:rPr lang="ar-QA" b="1" dirty="0" smtClean="0"/>
              <a:t>.</a:t>
            </a:r>
            <a:endParaRPr lang="ar-SA" b="1" dirty="0"/>
          </a:p>
          <a:p>
            <a:pPr algn="r" rtl="1"/>
            <a:r>
              <a:rPr lang="ar-SA" dirty="0"/>
              <a:t>بدأت هذه الحروب منذ سنة 490 هجريه/1096م. حيث استطاعت جيوش الحملة الصليبية الاولى  من الانتصار على السلاجقة بدءاً من سيطرتهم على </a:t>
            </a:r>
            <a:r>
              <a:rPr lang="ar-SA" dirty="0" err="1"/>
              <a:t>نيقية</a:t>
            </a:r>
            <a:r>
              <a:rPr lang="ar-SA" dirty="0"/>
              <a:t>  (عاصمة السلاجقة) وقتل زعيم السلاجقة  (</a:t>
            </a:r>
            <a:r>
              <a:rPr lang="ar-SA" dirty="0" err="1"/>
              <a:t>قلج</a:t>
            </a:r>
            <a:r>
              <a:rPr lang="ar-SA" dirty="0"/>
              <a:t> ارسلان). </a:t>
            </a:r>
            <a:r>
              <a:rPr lang="ar-SA" b="1" dirty="0">
                <a:solidFill>
                  <a:srgbClr val="FF0000"/>
                </a:solidFill>
              </a:rPr>
              <a:t>مما ساعد في استمرار توسعهم ضامين انطاكيا لاحقا الى حوزتهم.</a:t>
            </a:r>
          </a:p>
          <a:p>
            <a:pPr algn="r" rtl="1"/>
            <a:r>
              <a:rPr lang="ar-SA" b="1" dirty="0">
                <a:solidFill>
                  <a:srgbClr val="FF0000"/>
                </a:solidFill>
              </a:rPr>
              <a:t>اثبت سقوط انطاكيا </a:t>
            </a:r>
            <a:r>
              <a:rPr lang="ar-QA" b="1" dirty="0" smtClean="0">
                <a:solidFill>
                  <a:srgbClr val="FF0000"/>
                </a:solidFill>
              </a:rPr>
              <a:t>(1098م) </a:t>
            </a:r>
            <a:r>
              <a:rPr lang="ar-SA" b="1" dirty="0" smtClean="0">
                <a:solidFill>
                  <a:srgbClr val="FF0000"/>
                </a:solidFill>
              </a:rPr>
              <a:t>فشل </a:t>
            </a:r>
            <a:r>
              <a:rPr lang="ar-SA" b="1" dirty="0">
                <a:solidFill>
                  <a:srgbClr val="FF0000"/>
                </a:solidFill>
              </a:rPr>
              <a:t>المحاولات لتوحيد الجبهة </a:t>
            </a:r>
            <a:r>
              <a:rPr lang="ar-SA" b="1" dirty="0" smtClean="0">
                <a:solidFill>
                  <a:srgbClr val="FF0000"/>
                </a:solidFill>
              </a:rPr>
              <a:t>الإسلامية</a:t>
            </a:r>
            <a:r>
              <a:rPr lang="ar-QA" b="1" dirty="0" smtClean="0">
                <a:solidFill>
                  <a:srgbClr val="FF0000"/>
                </a:solidFill>
              </a:rPr>
              <a:t>. وظهرت التمايز واضحاً بين الكيانات الإسلامية.</a:t>
            </a:r>
            <a:endParaRPr lang="ar-SA" b="1" dirty="0">
              <a:solidFill>
                <a:srgbClr val="FF0000"/>
              </a:solidFill>
            </a:endParaRPr>
          </a:p>
          <a:p>
            <a:pPr algn="r" rtl="1"/>
            <a:r>
              <a:rPr lang="ar-SA" dirty="0"/>
              <a:t>ظهرت </a:t>
            </a:r>
            <a:r>
              <a:rPr lang="ar-SA" dirty="0" smtClean="0"/>
              <a:t>للأسف </a:t>
            </a:r>
            <a:r>
              <a:rPr lang="ar-SA" dirty="0"/>
              <a:t>محاولات  للتحالف مع الصليبين من  قبل بعض الاطراف الاسلامية (الفاطميين) </a:t>
            </a:r>
            <a:r>
              <a:rPr lang="ar-SA" dirty="0" smtClean="0"/>
              <a:t>نتيجة</a:t>
            </a:r>
            <a:r>
              <a:rPr lang="ar-QA" dirty="0" smtClean="0"/>
              <a:t> للطمع</a:t>
            </a:r>
            <a:r>
              <a:rPr lang="ar-SA" dirty="0" smtClean="0"/>
              <a:t> </a:t>
            </a:r>
            <a:r>
              <a:rPr lang="ar-QA" dirty="0" smtClean="0"/>
              <a:t>و</a:t>
            </a:r>
            <a:r>
              <a:rPr lang="ar-SA" dirty="0" smtClean="0"/>
              <a:t>لسوء </a:t>
            </a:r>
            <a:r>
              <a:rPr lang="ar-SA" dirty="0"/>
              <a:t>تقدير </a:t>
            </a:r>
            <a:r>
              <a:rPr lang="ar-SA" dirty="0" smtClean="0"/>
              <a:t>ماهية </a:t>
            </a:r>
            <a:r>
              <a:rPr lang="ar-SA" dirty="0"/>
              <a:t>وغايات الحملة الصليبية الاولى.</a:t>
            </a:r>
          </a:p>
          <a:p>
            <a:pPr algn="r" rtl="1"/>
            <a:r>
              <a:rPr lang="ar-SA" dirty="0"/>
              <a:t>خُلق عند الصليبين دافع قوي للتقدم داخل الاراض الاسلامية نتيجة </a:t>
            </a:r>
            <a:r>
              <a:rPr lang="ar-SA" dirty="0" smtClean="0"/>
              <a:t>لإدراكهم</a:t>
            </a:r>
            <a:r>
              <a:rPr lang="ar-SA" b="1" dirty="0" smtClean="0"/>
              <a:t> </a:t>
            </a:r>
            <a:r>
              <a:rPr lang="ar-SA" b="1" dirty="0">
                <a:solidFill>
                  <a:srgbClr val="FF0000"/>
                </a:solidFill>
              </a:rPr>
              <a:t>للوضع السياسي المتردي في العالم </a:t>
            </a:r>
            <a:r>
              <a:rPr lang="ar-SA" b="1" dirty="0" smtClean="0">
                <a:solidFill>
                  <a:srgbClr val="FF0000"/>
                </a:solidFill>
              </a:rPr>
              <a:t>الإسلامي</a:t>
            </a:r>
            <a:r>
              <a:rPr lang="ar-QA" b="1" dirty="0" smtClean="0"/>
              <a:t>.</a:t>
            </a:r>
            <a:endParaRPr lang="ar-SA" b="1" dirty="0"/>
          </a:p>
          <a:p>
            <a:pPr algn="r" rtl="1"/>
            <a:r>
              <a:rPr lang="ar-SA" b="1" dirty="0">
                <a:solidFill>
                  <a:srgbClr val="C00000"/>
                </a:solidFill>
              </a:rPr>
              <a:t>تُوجت الحملة الصليبية الاولى باحتلال بيت المقدس  بتاريخ 1099/7/15 بعد ان ُضرب الحصار عليه 1099/6/7. </a:t>
            </a:r>
          </a:p>
          <a:p>
            <a:endParaRPr lang="en-US" dirty="0"/>
          </a:p>
        </p:txBody>
      </p:sp>
    </p:spTree>
    <p:extLst>
      <p:ext uri="{BB962C8B-B14F-4D97-AF65-F5344CB8AC3E}">
        <p14:creationId xmlns:p14="http://schemas.microsoft.com/office/powerpoint/2010/main" val="1386957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r" rtl="1"/>
            <a:r>
              <a:rPr lang="ar-SA" sz="2900" dirty="0" smtClean="0"/>
              <a:t>طبعاً عندما سقط بيت المقدس بيد الصليبين، </a:t>
            </a:r>
            <a:r>
              <a:rPr lang="ar-SA" sz="2900" b="1" dirty="0" smtClean="0"/>
              <a:t>كان بيت المقدس تحت حكم الدولة الفاطمية</a:t>
            </a:r>
            <a:r>
              <a:rPr lang="ar-SA" sz="2900" dirty="0" smtClean="0"/>
              <a:t>. </a:t>
            </a:r>
          </a:p>
          <a:p>
            <a:pPr algn="r" rtl="1"/>
            <a:r>
              <a:rPr lang="ar-SA" sz="2900" dirty="0" smtClean="0"/>
              <a:t>من المعلوم انه وفي  شهر تموز (يوليو) 1098م استولى الافضل (الوزير الفاطمي) على بيت المقدس واضافها لمُلك الفاطميين بعد ان كانت تُحكم من قِبل السلاجقة.</a:t>
            </a:r>
          </a:p>
          <a:p>
            <a:pPr algn="r" rtl="1"/>
            <a:r>
              <a:rPr lang="ar-SA" sz="2900" dirty="0" smtClean="0"/>
              <a:t>ترتب على ذلك تعين </a:t>
            </a:r>
            <a:r>
              <a:rPr lang="ar-SA" sz="2900" b="1" dirty="0" smtClean="0"/>
              <a:t>افتخار الدولة </a:t>
            </a:r>
            <a:r>
              <a:rPr lang="ar-SA" sz="2900" dirty="0" smtClean="0"/>
              <a:t>والياً على بيت المقدس من قِبل الفاطميين.</a:t>
            </a:r>
          </a:p>
          <a:p>
            <a:pPr algn="r" rtl="1"/>
            <a:r>
              <a:rPr lang="ar-SA" sz="2900" b="1" dirty="0" smtClean="0">
                <a:solidFill>
                  <a:srgbClr val="C00000"/>
                </a:solidFill>
              </a:rPr>
              <a:t>بعد اقل من عام على  استيلاء  الفاطميين على بيت المقدس، وصلها الصليبيون وضربوها الحصار على اسوارها.</a:t>
            </a:r>
          </a:p>
          <a:p>
            <a:pPr algn="r" rtl="1"/>
            <a:r>
              <a:rPr lang="ar-SA" sz="2900" dirty="0" smtClean="0"/>
              <a:t>في بداية الحصار كانت المدينة تكتظ بعشرات الالاف  من سكان اقليم بيت المقدس ومن فلسطين بشكل عام، الذين هربوا من القوات الصليبية المتقدمة يبتغون الحماية وراء اسوارها.</a:t>
            </a:r>
          </a:p>
          <a:p>
            <a:pPr algn="r" rtl="1"/>
            <a:r>
              <a:rPr lang="ar-SA" sz="2900" dirty="0" smtClean="0"/>
              <a:t>بالنسبة لنصارى بيت المقدس، فقد أُجبر معظمهم  على ترك المدينة خوفاً من تعاونهم مع الصليبيين </a:t>
            </a:r>
          </a:p>
          <a:p>
            <a:pPr algn="r" rtl="1"/>
            <a:endParaRPr lang="en-US" dirty="0"/>
          </a:p>
        </p:txBody>
      </p:sp>
      <p:sp>
        <p:nvSpPr>
          <p:cNvPr id="2" name="Title 1"/>
          <p:cNvSpPr>
            <a:spLocks noGrp="1"/>
          </p:cNvSpPr>
          <p:nvPr>
            <p:ph type="title"/>
          </p:nvPr>
        </p:nvSpPr>
        <p:spPr/>
        <p:txBody>
          <a:bodyPr/>
          <a:lstStyle/>
          <a:p>
            <a:pPr algn="ctr"/>
            <a:r>
              <a:rPr lang="ar-SA" dirty="0" smtClean="0">
                <a:solidFill>
                  <a:srgbClr val="FF0000"/>
                </a:solidFill>
              </a:rPr>
              <a:t>عشية سقوط بيت المقدس بيد الصليبيين</a:t>
            </a:r>
            <a:endParaRPr lang="en-US" dirty="0">
              <a:solidFill>
                <a:srgbClr val="FF0000"/>
              </a:solidFill>
            </a:endParaRPr>
          </a:p>
        </p:txBody>
      </p:sp>
    </p:spTree>
    <p:extLst>
      <p:ext uri="{BB962C8B-B14F-4D97-AF65-F5344CB8AC3E}">
        <p14:creationId xmlns:p14="http://schemas.microsoft.com/office/powerpoint/2010/main" val="3390273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solidFill>
                  <a:srgbClr val="FF0000"/>
                </a:solidFill>
              </a:rPr>
              <a:t>عشية سقوط بيت المقدس بيد </a:t>
            </a:r>
            <a:r>
              <a:rPr lang="ar-SA" dirty="0" smtClean="0">
                <a:solidFill>
                  <a:srgbClr val="FF0000"/>
                </a:solidFill>
              </a:rPr>
              <a:t>الصليبيين</a:t>
            </a:r>
            <a:r>
              <a:rPr lang="ar-QA" dirty="0" smtClean="0">
                <a:solidFill>
                  <a:srgbClr val="FF0000"/>
                </a:solidFill>
              </a:rPr>
              <a:t>...تكملة</a:t>
            </a:r>
            <a:endParaRPr lang="en-US" dirty="0"/>
          </a:p>
        </p:txBody>
      </p:sp>
      <p:sp>
        <p:nvSpPr>
          <p:cNvPr id="3" name="Content Placeholder 2"/>
          <p:cNvSpPr>
            <a:spLocks noGrp="1"/>
          </p:cNvSpPr>
          <p:nvPr>
            <p:ph idx="1"/>
          </p:nvPr>
        </p:nvSpPr>
        <p:spPr/>
        <p:txBody>
          <a:bodyPr>
            <a:normAutofit lnSpcReduction="10000"/>
          </a:bodyPr>
          <a:lstStyle/>
          <a:p>
            <a:pPr algn="r" rtl="1"/>
            <a:r>
              <a:rPr lang="ar-QA" dirty="0" smtClean="0"/>
              <a:t>إ</a:t>
            </a:r>
            <a:r>
              <a:rPr lang="ar-SA" dirty="0" smtClean="0"/>
              <a:t>ستمر </a:t>
            </a:r>
            <a:r>
              <a:rPr lang="ar-SA" dirty="0"/>
              <a:t>الحصار ما يقارب الاربعين يوماً، استخدم الصليبيون خلال هذه المدة كل انواع اسلحة الحصار التي كانت معهم او استطاعوا تصنيعها. هذه الاسلحة جميعها لم تساعد الصليبيون على احتلال بيت المقدس</a:t>
            </a:r>
          </a:p>
          <a:p>
            <a:pPr algn="r" rtl="1"/>
            <a:r>
              <a:rPr lang="ar-SA" dirty="0">
                <a:solidFill>
                  <a:srgbClr val="C00000"/>
                </a:solidFill>
              </a:rPr>
              <a:t>في نهاية المطاف انعقد النصر </a:t>
            </a:r>
            <a:r>
              <a:rPr lang="ar-SA" dirty="0" err="1">
                <a:solidFill>
                  <a:srgbClr val="C00000"/>
                </a:solidFill>
              </a:rPr>
              <a:t>للصليبيون</a:t>
            </a:r>
            <a:r>
              <a:rPr lang="ar-SA" dirty="0">
                <a:solidFill>
                  <a:srgbClr val="C00000"/>
                </a:solidFill>
              </a:rPr>
              <a:t> نتيجة </a:t>
            </a:r>
            <a:r>
              <a:rPr lang="ar-SA" dirty="0" err="1">
                <a:solidFill>
                  <a:srgbClr val="C00000"/>
                </a:solidFill>
              </a:rPr>
              <a:t>لاستخامهم</a:t>
            </a:r>
            <a:r>
              <a:rPr lang="ar-SA" dirty="0">
                <a:solidFill>
                  <a:srgbClr val="C00000"/>
                </a:solidFill>
              </a:rPr>
              <a:t> البرج  الشهير والذي تم بناؤه من المواد التي قدمها البحارة </a:t>
            </a:r>
            <a:r>
              <a:rPr lang="ar-SA" dirty="0" err="1">
                <a:solidFill>
                  <a:srgbClr val="C00000"/>
                </a:solidFill>
              </a:rPr>
              <a:t>الجنويون</a:t>
            </a:r>
            <a:r>
              <a:rPr lang="ar-SA" dirty="0">
                <a:solidFill>
                  <a:srgbClr val="C00000"/>
                </a:solidFill>
              </a:rPr>
              <a:t> (الايطاليون)  المهرة وبمساعدتهم</a:t>
            </a:r>
            <a:r>
              <a:rPr lang="ar-SA" dirty="0"/>
              <a:t>. </a:t>
            </a:r>
          </a:p>
          <a:p>
            <a:pPr algn="r" rtl="1"/>
            <a:r>
              <a:rPr lang="ar-SA" dirty="0"/>
              <a:t>حاول المدافعون المسلمون صد الهجمات الصليبية، لكن جهودهم فشلت عندما استعمل الصليبيون هذا البرج وهو مما لم يكن مألوفا  عند المسلمين.</a:t>
            </a:r>
          </a:p>
          <a:p>
            <a:pPr algn="r" rtl="1"/>
            <a:r>
              <a:rPr lang="ar-SA" b="1" dirty="0"/>
              <a:t>بذلك أحرز الصليبيون النصر واقتحموا بيت المقدس. </a:t>
            </a:r>
            <a:endParaRPr lang="en-US" b="1" dirty="0"/>
          </a:p>
          <a:p>
            <a:endParaRPr lang="en-US" dirty="0"/>
          </a:p>
        </p:txBody>
      </p:sp>
    </p:spTree>
    <p:extLst>
      <p:ext uri="{BB962C8B-B14F-4D97-AF65-F5344CB8AC3E}">
        <p14:creationId xmlns:p14="http://schemas.microsoft.com/office/powerpoint/2010/main" val="25579041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420</TotalTime>
  <Words>3123</Words>
  <Application>Microsoft Office PowerPoint</Application>
  <PresentationFormat>Widescreen</PresentationFormat>
  <Paragraphs>239</Paragraphs>
  <Slides>37</Slides>
  <Notes>13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AGA Arabesque</vt:lpstr>
      <vt:lpstr>Aparajita</vt:lpstr>
      <vt:lpstr>Arial</vt:lpstr>
      <vt:lpstr>Calibri</vt:lpstr>
      <vt:lpstr>Garamond</vt:lpstr>
      <vt:lpstr>Harrington</vt:lpstr>
      <vt:lpstr>Times New Roman</vt:lpstr>
      <vt:lpstr>Wingdings</vt:lpstr>
      <vt:lpstr>Organic</vt:lpstr>
      <vt:lpstr>فلسطين من الحروب الصليبية الى العهد العثماني</vt:lpstr>
      <vt:lpstr>أهداف هذه المحاضرة</vt:lpstr>
      <vt:lpstr>قبل ان نبدأ.....</vt:lpstr>
      <vt:lpstr>العالم الإسلامية عشية سقوط بلاد الشام بيد الصليبين</vt:lpstr>
      <vt:lpstr>العالم الإسلامية عشية سقوط بلاد الشام بيد الصليبين</vt:lpstr>
      <vt:lpstr>لماذا جاء الصليبيون الى بلادنا؟ </vt:lpstr>
      <vt:lpstr>الصليبيون في المشرق</vt:lpstr>
      <vt:lpstr>عشية سقوط بيت المقدس بيد الصليبيين</vt:lpstr>
      <vt:lpstr>عشية سقوط بيت المقدس بيد الصليبيين...تكملة</vt:lpstr>
      <vt:lpstr>الصليبيون في بيت المقدس</vt:lpstr>
      <vt:lpstr>الصليبيون في بيت المقدس...تكملة</vt:lpstr>
      <vt:lpstr>تنظيم الحكم في مملكة بيت المقدس الصليبية</vt:lpstr>
      <vt:lpstr>ردات افعال المسلمين على سقوط بيت المقدس</vt:lpstr>
      <vt:lpstr>الامارات الصليبية</vt:lpstr>
      <vt:lpstr>PowerPoint Presentation</vt:lpstr>
      <vt:lpstr>الاسترتيجيات الصليبية للمحافظة على وجودهم في العالم الاسلامي</vt:lpstr>
      <vt:lpstr>الاسترتيجيات الصليبية للمحافظة على وجودهم في العالم الاسلامي</vt:lpstr>
      <vt:lpstr>نحو التحرير والتطهير</vt:lpstr>
      <vt:lpstr>جهود صلاح الدين في مقاومة الوجود الصليبي</vt:lpstr>
      <vt:lpstr>استراتيجيات صلاح الدين في مقاومة الصليبين</vt:lpstr>
      <vt:lpstr>معركة حطين: خطوة متقدمة للتحرير</vt:lpstr>
      <vt:lpstr>PowerPoint Presentation</vt:lpstr>
      <vt:lpstr>PowerPoint Presentation</vt:lpstr>
      <vt:lpstr>تحت الحصار</vt:lpstr>
      <vt:lpstr>بيت المقدس تحت حصار صلاح الدين</vt:lpstr>
      <vt:lpstr>الحملة الصليبية الثالثة: الأسباب والمقدمات والنتائج </vt:lpstr>
      <vt:lpstr>صلح الرملة 2-9-1192</vt:lpstr>
      <vt:lpstr>بيت المقدس وفلسطين في خضم الصراع بين أبناء البيت الايوبي: اتفاقية يافا </vt:lpstr>
      <vt:lpstr>فلسطين تحت الدولة المملوكية</vt:lpstr>
      <vt:lpstr>فلسطين والمماليك</vt:lpstr>
      <vt:lpstr>الحياة العلمية والفكرية في فلسطين في عهد المماليك</vt:lpstr>
      <vt:lpstr>فلسطين في عهد المماليك البرجية</vt:lpstr>
      <vt:lpstr>فلسطين تحت الحكم العثماني</vt:lpstr>
      <vt:lpstr>العثمانيين وفرض السيطرة على فلسطين</vt:lpstr>
      <vt:lpstr>PowerPoint Presentation</vt:lpstr>
      <vt:lpstr>عندما تحقق الخطر</vt:lpstr>
      <vt:lpstr>واخيراً....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فلسطين من الحروب الصليبية الى العهد العثماني</dc:title>
  <dc:creator>Maher Abu-Munshar</dc:creator>
  <cp:lastModifiedBy>user</cp:lastModifiedBy>
  <cp:revision>50</cp:revision>
  <dcterms:created xsi:type="dcterms:W3CDTF">2017-12-01T18:22:33Z</dcterms:created>
  <dcterms:modified xsi:type="dcterms:W3CDTF">2017-12-16T12:36:30Z</dcterms:modified>
</cp:coreProperties>
</file>