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58" r:id="rId54"/>
    <p:sldId id="359" r:id="rId55"/>
    <p:sldId id="360" r:id="rId56"/>
    <p:sldId id="361" r:id="rId57"/>
    <p:sldId id="362" r:id="rId58"/>
    <p:sldId id="363" r:id="rId59"/>
    <p:sldId id="364" r:id="rId60"/>
    <p:sldId id="365" r:id="rId61"/>
    <p:sldId id="366" r:id="rId62"/>
    <p:sldId id="367" r:id="rId63"/>
    <p:sldId id="368" r:id="rId64"/>
    <p:sldId id="369" r:id="rId65"/>
    <p:sldId id="370" r:id="rId66"/>
    <p:sldId id="371" r:id="rId67"/>
    <p:sldId id="372" r:id="rId68"/>
    <p:sldId id="373" r:id="rId69"/>
    <p:sldId id="374" r:id="rId70"/>
    <p:sldId id="375" r:id="rId71"/>
    <p:sldId id="376" r:id="rId72"/>
    <p:sldId id="377" r:id="rId73"/>
    <p:sldId id="378" r:id="rId74"/>
    <p:sldId id="379" r:id="rId75"/>
    <p:sldId id="380" r:id="rId76"/>
    <p:sldId id="381" r:id="rId77"/>
    <p:sldId id="308" r:id="rId78"/>
    <p:sldId id="309" r:id="rId79"/>
    <p:sldId id="310" r:id="rId80"/>
    <p:sldId id="311" r:id="rId81"/>
    <p:sldId id="312" r:id="rId82"/>
    <p:sldId id="313" r:id="rId83"/>
    <p:sldId id="314" r:id="rId84"/>
    <p:sldId id="315" r:id="rId85"/>
    <p:sldId id="316" r:id="rId86"/>
    <p:sldId id="317" r:id="rId87"/>
    <p:sldId id="318" r:id="rId88"/>
    <p:sldId id="319" r:id="rId89"/>
    <p:sldId id="320" r:id="rId90"/>
    <p:sldId id="321" r:id="rId91"/>
    <p:sldId id="322" r:id="rId92"/>
    <p:sldId id="323" r:id="rId93"/>
    <p:sldId id="324" r:id="rId94"/>
    <p:sldId id="325" r:id="rId95"/>
    <p:sldId id="326" r:id="rId96"/>
    <p:sldId id="327" r:id="rId97"/>
    <p:sldId id="328" r:id="rId98"/>
    <p:sldId id="329" r:id="rId99"/>
    <p:sldId id="330" r:id="rId100"/>
    <p:sldId id="331" r:id="rId101"/>
    <p:sldId id="332" r:id="rId102"/>
    <p:sldId id="333" r:id="rId103"/>
    <p:sldId id="334" r:id="rId104"/>
    <p:sldId id="335" r:id="rId105"/>
    <p:sldId id="336" r:id="rId106"/>
    <p:sldId id="337" r:id="rId107"/>
    <p:sldId id="338" r:id="rId108"/>
    <p:sldId id="339" r:id="rId109"/>
    <p:sldId id="340" r:id="rId110"/>
    <p:sldId id="341" r:id="rId111"/>
    <p:sldId id="342" r:id="rId112"/>
    <p:sldId id="343" r:id="rId113"/>
    <p:sldId id="344" r:id="rId114"/>
    <p:sldId id="345" r:id="rId115"/>
    <p:sldId id="346" r:id="rId116"/>
    <p:sldId id="347" r:id="rId117"/>
    <p:sldId id="348" r:id="rId118"/>
    <p:sldId id="349" r:id="rId119"/>
    <p:sldId id="350" r:id="rId120"/>
    <p:sldId id="351" r:id="rId121"/>
    <p:sldId id="352" r:id="rId122"/>
    <p:sldId id="353" r:id="rId123"/>
    <p:sldId id="354" r:id="rId124"/>
    <p:sldId id="355" r:id="rId125"/>
    <p:sldId id="356" r:id="rId126"/>
    <p:sldId id="357" r:id="rId12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3" d="100"/>
          <a:sy n="73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08/04/1439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b="1" dirty="0"/>
              <a:t>فلسطين تحت الاحتلال البريطاني</a:t>
            </a:r>
            <a:br>
              <a:rPr lang="ar-JO" b="1" dirty="0"/>
            </a:br>
            <a:r>
              <a:rPr lang="ar-JO" b="1" dirty="0"/>
              <a:t>العدوان والمقاومة</a:t>
            </a:r>
            <a:endParaRPr lang="en-US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801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* تم تعيين </a:t>
            </a:r>
            <a:r>
              <a:rPr lang="ar-JO" sz="4000" dirty="0" err="1"/>
              <a:t>هربرت</a:t>
            </a:r>
            <a:r>
              <a:rPr lang="ar-JO" sz="4000" dirty="0"/>
              <a:t> صموئيل أول حاكم مدني بريطاني بعد ثورة النبي موسى، وتحديداً في يوليو 1920.</a:t>
            </a:r>
          </a:p>
          <a:p>
            <a:pPr marL="0" indent="0">
              <a:buNone/>
            </a:pPr>
            <a:r>
              <a:rPr lang="ar-JO" sz="4000" dirty="0"/>
              <a:t>* </a:t>
            </a:r>
            <a:r>
              <a:rPr lang="ar-JO" sz="4000" dirty="0" err="1"/>
              <a:t>هربرت</a:t>
            </a:r>
            <a:r>
              <a:rPr lang="ar-JO" sz="4000" dirty="0"/>
              <a:t> صموئيل صهيوني يؤمن بالفوائد الكبيرة للاستيطان الصهيوني في فلسطين.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JO" sz="4000" b="1" u="sng" dirty="0"/>
              <a:t>السياسة التي انتهجها </a:t>
            </a:r>
            <a:r>
              <a:rPr lang="ar-JO" sz="4000" b="1" u="sng" dirty="0" err="1"/>
              <a:t>هربرت</a:t>
            </a:r>
            <a:r>
              <a:rPr lang="ar-JO" sz="4000" b="1" u="sng" dirty="0"/>
              <a:t> صموئيل لتأسيس دولة اليهود في فلسطين:</a:t>
            </a:r>
          </a:p>
          <a:p>
            <a:pPr lvl="0"/>
            <a:r>
              <a:rPr lang="ar-SA" sz="4000" dirty="0"/>
              <a:t>تعيين غلاة الصهاينة في المناصب الادارية الرفيعة مثل منصب النائب العام المكلف بوضع القوانين.</a:t>
            </a:r>
            <a:endParaRPr lang="en-US" sz="4000" dirty="0"/>
          </a:p>
          <a:p>
            <a:pPr lvl="0"/>
            <a:r>
              <a:rPr lang="ar-SA" sz="4000" dirty="0"/>
              <a:t>حرص على أن يكون كبار المسؤولين في الحكومة المركزية و الادارات المحلية أدوات </a:t>
            </a:r>
            <a:r>
              <a:rPr lang="ar-SA" sz="4000" dirty="0" err="1"/>
              <a:t>لتفيذ</a:t>
            </a:r>
            <a:r>
              <a:rPr lang="ar-SA" sz="4000" dirty="0"/>
              <a:t> السياسة الصهيونية 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ar-SA" sz="4000" dirty="0"/>
              <a:t>أعلن اعتبار أن اللغة العبرية لغة رسمية إلى جانب اللغة الانجليزية و العربية.</a:t>
            </a:r>
            <a:endParaRPr lang="en-US" sz="4000" dirty="0"/>
          </a:p>
          <a:p>
            <a:pPr lvl="0"/>
            <a:r>
              <a:rPr lang="ar-SA" sz="4000" dirty="0"/>
              <a:t>التعليم الصهيوني مستقل و تديره ادارة صهيونية. أما إدارة المعارف العربية فيديرها الانجليز.</a:t>
            </a:r>
            <a:endParaRPr lang="en-US" sz="4000" dirty="0"/>
          </a:p>
          <a:p>
            <a:pPr lvl="0"/>
            <a:r>
              <a:rPr lang="ar-SA" sz="4000" dirty="0"/>
              <a:t>و أصدر عملات مكتوب عليها بثلاث لغات ، العبرية و العربية و الانجليزية.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منحت الحكومة مساحات أرض واسعة لليهود. و أقفلت البنك الزراعي العثماني الذي كان يقرض </a:t>
            </a:r>
            <a:r>
              <a:rPr lang="ar-SA" sz="4000" dirty="0" err="1"/>
              <a:t>الفلسطينين</a:t>
            </a:r>
            <a:r>
              <a:rPr lang="ar-SA" sz="4000" dirty="0"/>
              <a:t>.</a:t>
            </a:r>
            <a:endParaRPr lang="en-US" sz="4000" dirty="0"/>
          </a:p>
          <a:p>
            <a:pPr lvl="0"/>
            <a:r>
              <a:rPr lang="ar-SA" sz="4000" dirty="0"/>
              <a:t>فرض ضرائب باهظة على المواطنين لدفعهم لمغادرة الأرض و بيعها.</a:t>
            </a:r>
            <a:endParaRPr lang="en-US" sz="4000" dirty="0"/>
          </a:p>
          <a:p>
            <a:r>
              <a:rPr lang="ar-SA" sz="4000" dirty="0"/>
              <a:t>فتح أبواب الهجرة أمام اليهود.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ar-SA" sz="4000" dirty="0"/>
              <a:t>عام 1921 م منح امتياز شركة توليد الكهرباء لليهودي </a:t>
            </a:r>
            <a:r>
              <a:rPr lang="ar-SA" sz="4000" dirty="0" err="1"/>
              <a:t>روتنبرغ</a:t>
            </a:r>
            <a:r>
              <a:rPr lang="ar-SA" sz="4000" dirty="0"/>
              <a:t>.</a:t>
            </a:r>
            <a:endParaRPr lang="en-US" sz="4000" dirty="0"/>
          </a:p>
          <a:p>
            <a:pPr lvl="0"/>
            <a:r>
              <a:rPr lang="ar-SA" sz="4000" dirty="0"/>
              <a:t>سن قوانين لحماية الصناعة اليهودية و اعفاء وارداتهم من الجمارك.</a:t>
            </a:r>
            <a:endParaRPr lang="en-US" sz="4000" dirty="0"/>
          </a:p>
          <a:p>
            <a:r>
              <a:rPr lang="ar-SA" sz="4000" dirty="0"/>
              <a:t>خفض الرسوم عما تستورده البلاد من بضائع ينتجها العرب محليا، و ذلك لضرب الصناعة الوطنية.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سمح للمنظمات و المؤسسات الصهيونية بالعمل بحرية كاملة في فلسطين ، و من أهم هذه المؤسسات :</a:t>
            </a:r>
            <a:endParaRPr lang="en-US" sz="4000" dirty="0"/>
          </a:p>
          <a:p>
            <a:pPr marL="0" lvl="0" indent="0">
              <a:buNone/>
            </a:pPr>
            <a:r>
              <a:rPr lang="ar-JO" sz="4000" dirty="0"/>
              <a:t>أ- </a:t>
            </a:r>
            <a:r>
              <a:rPr lang="ar-SA" sz="4000" dirty="0"/>
              <a:t>الصندوق التأسيسي لفلسطين (</a:t>
            </a:r>
            <a:r>
              <a:rPr lang="ar-SA" sz="4000" dirty="0" err="1"/>
              <a:t>كيرن</a:t>
            </a:r>
            <a:r>
              <a:rPr lang="ar-SA" sz="4000" dirty="0"/>
              <a:t> </a:t>
            </a:r>
            <a:r>
              <a:rPr lang="ar-SA" sz="4000" dirty="0" err="1"/>
              <a:t>هيسود</a:t>
            </a:r>
            <a:r>
              <a:rPr lang="ar-SA" sz="4000" dirty="0"/>
              <a:t>) و مهمته جمع التبرعات من يهود العالم لتمويل الاستيطان.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ب- </a:t>
            </a:r>
            <a:r>
              <a:rPr lang="ar-SA" sz="4000" dirty="0"/>
              <a:t>الاتحاد العام للعمال في اسرائيل (</a:t>
            </a:r>
            <a:r>
              <a:rPr lang="ar-SA" sz="4000" dirty="0" err="1"/>
              <a:t>هستدروت</a:t>
            </a:r>
            <a:r>
              <a:rPr lang="ar-SA" sz="4000" dirty="0"/>
              <a:t>) و هو نقابة العمال و مهمته توفير العمل لليهود و الدفاع عن حقوقهم.</a:t>
            </a:r>
            <a:endParaRPr lang="ar-JO" sz="4000" dirty="0"/>
          </a:p>
          <a:p>
            <a:pPr marL="0" indent="0">
              <a:buNone/>
            </a:pPr>
            <a:r>
              <a:rPr lang="ar-JO" sz="4000" dirty="0"/>
              <a:t>*** وعلى هذا المنوال سار بقية الأشخاص الذين شغلوا منصب المندوب السامي، وعملوا على تكريس تغلغل الصهاينة، وسيطرتهم على الإدارة والاقتصاد والقضاء والأمن والسياسة في فلسطين.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b="1" u="sng" dirty="0"/>
              <a:t>الكتُب البيضاء الي اصدرتها بريطانيا:</a:t>
            </a:r>
          </a:p>
          <a:p>
            <a:pPr marL="0" indent="0">
              <a:buNone/>
            </a:pPr>
            <a:r>
              <a:rPr lang="ar-JO" sz="4000" dirty="0"/>
              <a:t> أصدرت بريطانيا ثلاثة كُتُب بيضاء هي:</a:t>
            </a:r>
          </a:p>
          <a:p>
            <a:pPr marL="0" indent="0">
              <a:buNone/>
            </a:pPr>
            <a:r>
              <a:rPr lang="ar-JO" sz="4000" dirty="0"/>
              <a:t>1- الكتاب الأبيض عام 1922.</a:t>
            </a:r>
          </a:p>
          <a:p>
            <a:pPr marL="0" indent="0">
              <a:buNone/>
            </a:pPr>
            <a:r>
              <a:rPr lang="ar-JO" sz="4000" dirty="0"/>
              <a:t>2- الكتاب الأبيض عام 1930.</a:t>
            </a:r>
          </a:p>
          <a:p>
            <a:pPr marL="0" indent="0">
              <a:buNone/>
            </a:pPr>
            <a:r>
              <a:rPr lang="ar-JO" sz="4000" dirty="0"/>
              <a:t>3- الكتاب الأبيض عام 1939.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4000" b="1" u="sng" dirty="0"/>
              <a:t>الكتاب الأبيض عام 1922:</a:t>
            </a:r>
            <a:endParaRPr lang="en-US" sz="4000" dirty="0"/>
          </a:p>
          <a:p>
            <a:r>
              <a:rPr lang="ar-SA" sz="4000" dirty="0"/>
              <a:t>و تضمن هذا الكتاب النقاط التالية:</a:t>
            </a:r>
            <a:endParaRPr lang="en-US" sz="4000" dirty="0"/>
          </a:p>
          <a:p>
            <a:pPr lvl="0"/>
            <a:r>
              <a:rPr lang="ar-SA" sz="4000" dirty="0"/>
              <a:t>فلسطين لن تكون يهودية بكاملها ، و لن تصل الأمور إلى حد إلغاء الوجود العربي في فلسطين.</a:t>
            </a:r>
            <a:endParaRPr lang="en-US" sz="4000" dirty="0"/>
          </a:p>
          <a:p>
            <a:r>
              <a:rPr lang="ar-SA" sz="4000" dirty="0"/>
              <a:t>وعد بلفور يعني فقط إقامة وطن قومي لليهود على جزء من </a:t>
            </a:r>
            <a:r>
              <a:rPr lang="ar-SA" sz="4000" dirty="0" err="1"/>
              <a:t>فلسطين.و</a:t>
            </a:r>
            <a:r>
              <a:rPr lang="ar-SA" sz="4000" dirty="0"/>
              <a:t> هذا الوطن لا يعني دولة.</a:t>
            </a:r>
            <a:endParaRPr lang="ar-JO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أكد على ضرورة زيادة الهجرة اليهودية بشرط ألا تكون عبئا على اقتصاد البلاد.</a:t>
            </a:r>
            <a:endParaRPr lang="en-US" sz="4000" dirty="0"/>
          </a:p>
          <a:p>
            <a:pPr lvl="0"/>
            <a:r>
              <a:rPr lang="ar-SA" sz="4000" dirty="0"/>
              <a:t>اللجنة الصهيونية لا تشارك في ادارة البلاد ، و ليس لها صلاحيات من هذا النوع.</a:t>
            </a:r>
            <a:endParaRPr lang="en-US" sz="4000" dirty="0"/>
          </a:p>
          <a:p>
            <a:pPr lvl="0"/>
            <a:r>
              <a:rPr lang="ar-SA" sz="4000" dirty="0"/>
              <a:t>نص على تشكيل مجلس تشريعي كخطوة على طريق الحكم الذاتي.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سنتحدث تحت العناوين التالية:</a:t>
            </a:r>
          </a:p>
          <a:p>
            <a:pPr marL="0" indent="0">
              <a:buNone/>
            </a:pPr>
            <a:r>
              <a:rPr lang="ar-JO" sz="4000" dirty="0"/>
              <a:t>1- العدوان البريطاني: فلسفته وسياساته وأدواته.</a:t>
            </a:r>
          </a:p>
          <a:p>
            <a:pPr marL="0" indent="0">
              <a:buNone/>
            </a:pPr>
            <a:r>
              <a:rPr lang="ar-JO" sz="4000" dirty="0"/>
              <a:t>2- الغزو الصهيوني: فلسفته وسياساته وأدواته.</a:t>
            </a:r>
          </a:p>
          <a:p>
            <a:pPr marL="0" indent="0">
              <a:buNone/>
            </a:pPr>
            <a:r>
              <a:rPr lang="ar-JO" sz="4000" dirty="0"/>
              <a:t>3- تطور المقاومة الفلسطينية في مواجهة العدوان.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667596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000" dirty="0"/>
              <a:t>يلاحظ أن صياغة البيان مراوغة و مضللة و تحاول أن ترضي العرب بتطمينات لا رصيد </a:t>
            </a:r>
            <a:r>
              <a:rPr lang="ar-SA" sz="4000" dirty="0" err="1"/>
              <a:t>لها.و</a:t>
            </a:r>
            <a:r>
              <a:rPr lang="ar-SA" sz="4000" dirty="0"/>
              <a:t> بناء عليه فقد رفض العرب الكتاب الأبيض.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الكتاب الأبيض عام 1930:</a:t>
            </a:r>
            <a:endParaRPr lang="en-US" sz="4000" dirty="0"/>
          </a:p>
          <a:p>
            <a:r>
              <a:rPr lang="ar-SA" sz="4000" dirty="0"/>
              <a:t>بناء على توصيات لجنة </a:t>
            </a:r>
            <a:r>
              <a:rPr lang="ar-SA" sz="4000" dirty="0" err="1"/>
              <a:t>شو</a:t>
            </a:r>
            <a:r>
              <a:rPr lang="ar-SA" sz="4000" dirty="0"/>
              <a:t> و تقرير سمبسون أصدرت الحكومة البريطانية على لسان وزير المستعمرات لورد </a:t>
            </a:r>
            <a:r>
              <a:rPr lang="ar-SA" sz="4000" dirty="0" err="1"/>
              <a:t>باسفيلد</a:t>
            </a:r>
            <a:r>
              <a:rPr lang="ar-SA" sz="4000" dirty="0"/>
              <a:t> بيانا يوضح سياستها في فلسطين، و تضمن التقرير النقاط التالية: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ar-SA" sz="4000" dirty="0"/>
              <a:t>التزام بريطانيا بتسهيل إقامة الوطن القومي لليهود في فلسطين، مع المحافظة على حقوق الطوائف غير اليهودية.</a:t>
            </a:r>
            <a:endParaRPr lang="en-US" sz="4000" dirty="0"/>
          </a:p>
          <a:p>
            <a:pPr lvl="0"/>
            <a:r>
              <a:rPr lang="ar-SA" sz="4000" dirty="0"/>
              <a:t>وجوب تنظيم الهجرة على أساس مقدرة البلاد الاقتصادية.</a:t>
            </a:r>
            <a:endParaRPr lang="en-US" sz="4000" dirty="0"/>
          </a:p>
          <a:p>
            <a:r>
              <a:rPr lang="ar-SA" sz="4000" dirty="0"/>
              <a:t>ترفض الحكومة أي تطوير دستوري إذا كان منافيا لصك الانتداب.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يجب على بريطانيا أن تتكفل بعدم إلحاق الضرر و الحيف بالعرب نتيجة لتأييدها للصهاينة.</a:t>
            </a:r>
            <a:endParaRPr lang="en-US" sz="4000" dirty="0"/>
          </a:p>
          <a:p>
            <a:pPr lvl="0"/>
            <a:r>
              <a:rPr lang="ar-SA" sz="4000" dirty="0" err="1"/>
              <a:t>ضرور</a:t>
            </a:r>
            <a:r>
              <a:rPr lang="ar-SA" sz="4000" dirty="0"/>
              <a:t> ة الالتزام بالقرانين فيما يتعلق بالهجرة، و منع التهريب على الحدود.</a:t>
            </a:r>
            <a:endParaRPr lang="en-US" sz="4000" dirty="0"/>
          </a:p>
          <a:p>
            <a:pPr lvl="0"/>
            <a:r>
              <a:rPr lang="ar-SA" sz="4000" dirty="0"/>
              <a:t>يجب الحد من تدخل </a:t>
            </a:r>
            <a:r>
              <a:rPr lang="ar-SA" sz="4000" dirty="0" err="1"/>
              <a:t>الهستدروت</a:t>
            </a:r>
            <a:r>
              <a:rPr lang="ar-SA" sz="4000" dirty="0"/>
              <a:t> في تنظيم الهجرة الصهيونية.</a:t>
            </a:r>
            <a:endParaRPr lang="en-US" sz="4000" dirty="0"/>
          </a:p>
          <a:p>
            <a:pPr lvl="0"/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000" dirty="0"/>
              <a:t>في حال تسبب الهجرة بحرمان العرب من الحصول على أرزاقهم، فيجب تخفيفها أو وقفها عند الضرورة ريثما يتسنى ايجاد عمل للعاطلين.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sz="4000" dirty="0"/>
              <a:t>رفض الصهاينة الكتاب الأبيض ، و استقال وايزمان من رئاسة اللجنة الصهيونية.</a:t>
            </a:r>
            <a:endParaRPr lang="en-US" sz="4000" dirty="0"/>
          </a:p>
          <a:p>
            <a:r>
              <a:rPr lang="ar-SA" sz="4000" dirty="0"/>
              <a:t>و لحق به بعض الساسة البريطانيين. و شنوا جميعا حملة إعلامية شجبوا خلالها هذا الكتاب.</a:t>
            </a:r>
            <a:endParaRPr lang="en-US" sz="4000" dirty="0"/>
          </a:p>
          <a:p>
            <a:r>
              <a:rPr lang="ar-SA" sz="4000" dirty="0"/>
              <a:t>و ما أسرع ما أثرت هذه الحملة في الحكومة البريطانية ، و على الأثر وجه رئيس الحكومة البريطانية رسالة لوايزمان أطلق عليها العرب اسم " الكتاب الأسود".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sz="4000" b="1" dirty="0"/>
              <a:t>الكتاب الاسود عام 1931م:</a:t>
            </a:r>
            <a:endParaRPr lang="en-US" sz="4000" dirty="0"/>
          </a:p>
          <a:p>
            <a:r>
              <a:rPr lang="ar-SA" sz="4000" dirty="0"/>
              <a:t>و بمقتضى هذا الكتاب تعهد ماكدونالد بـ :</a:t>
            </a:r>
            <a:endParaRPr lang="en-US" sz="4000" dirty="0"/>
          </a:p>
          <a:p>
            <a:r>
              <a:rPr lang="ar-SA" sz="4000" dirty="0"/>
              <a:t>1- إجراء تحقيق دقيق في موضوع الأراضي التي يمكن استعمالها للهجرة و الاستعمار.</a:t>
            </a:r>
            <a:endParaRPr lang="en-US" sz="4000" dirty="0"/>
          </a:p>
          <a:p>
            <a:r>
              <a:rPr lang="ar-SA" sz="4000" dirty="0"/>
              <a:t>2- من واجب حكومة بريطانيا تسهيل الاستيطان الصهيوني.</a:t>
            </a:r>
            <a:endParaRPr lang="en-US" sz="4000" dirty="0"/>
          </a:p>
          <a:p>
            <a:r>
              <a:rPr lang="ar-SA" sz="4000" dirty="0"/>
              <a:t>3- الحكومة البريطانية لن توقف الهجرة اليهودية الى فلسطين.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b="1" dirty="0"/>
              <a:t>الكتاب الأبيض عام 1939:</a:t>
            </a:r>
            <a:endParaRPr lang="en-US" sz="4000" dirty="0"/>
          </a:p>
          <a:p>
            <a:pPr lvl="0"/>
            <a:r>
              <a:rPr lang="ar-SA" sz="4000" dirty="0"/>
              <a:t>ستعمل بريطانيا على إقامة دولة فلسطينية في فلسطين للعرب و اليهود.</a:t>
            </a:r>
            <a:endParaRPr lang="en-US" sz="4000" dirty="0"/>
          </a:p>
          <a:p>
            <a:pPr lvl="0"/>
            <a:r>
              <a:rPr lang="ar-SA" sz="4000" dirty="0" err="1"/>
              <a:t>الإستقلال</a:t>
            </a:r>
            <a:r>
              <a:rPr lang="ar-SA" sz="4000" dirty="0"/>
              <a:t> سيستند إلى مشاركة اليهود في الدولة.</a:t>
            </a:r>
            <a:endParaRPr lang="en-US" sz="4000" dirty="0"/>
          </a:p>
          <a:p>
            <a:pPr lvl="0"/>
            <a:r>
              <a:rPr lang="ar-SA" sz="4000" dirty="0"/>
              <a:t>قبل </a:t>
            </a:r>
            <a:r>
              <a:rPr lang="ar-SA" sz="4000" dirty="0" err="1"/>
              <a:t>الإستقلال</a:t>
            </a:r>
            <a:r>
              <a:rPr lang="ar-SA" sz="4000" dirty="0"/>
              <a:t> يجب أن تسود فلسطين مرحلة حكم ذاتي انتقالية ، و اذا </a:t>
            </a:r>
            <a:r>
              <a:rPr lang="ar-SA" sz="4000" dirty="0" err="1"/>
              <a:t>قتضت</a:t>
            </a:r>
            <a:r>
              <a:rPr lang="ar-SA" sz="4000" dirty="0"/>
              <a:t> الضرورة تأجيل فترة الحكم الذاتي فسيتم ذلك.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زيادة الهجرة سيتم إذا قبلها العرب.</a:t>
            </a:r>
            <a:endParaRPr lang="en-US" sz="4000" dirty="0"/>
          </a:p>
          <a:p>
            <a:r>
              <a:rPr lang="ar-SA" sz="4000" dirty="0"/>
              <a:t>يملك المندوب السامي الحق في نقل الأراضي وفقا لما تتطور إليه أساليب تقدم الزراعة و الإنتاج.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JO" sz="4000" dirty="0"/>
              <a:t>**** هذه الكُتب البيضاء كانت هدف للتضليل، ومحاولة امتصاص الغضب ليس إلا!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وكانت تأتي في أعقاب الثورات التي يقوم بها الشعب الفلسطيني.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وكلما ارتفعت وتيرة الثورات كانت سلطات الاحتلال تحاول استرضاء الرأي العام الفلسطيني بشكل أكبر.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/>
              <a:t>العدوان البريطاني: فلسفته وسياساته وأدواته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ar-JO" sz="4000" dirty="0"/>
              <a:t>تصريح بلفور جاء لتلبية مصالح بريطانيا.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تتمثل المصلحة البريطانية في السيطرة على الضفة الشرقية لقناة السويس، وتمزيق العرب بواسطة زراعة كيان غريب، واستخدام اليهود كشريحة اجتماعية منبوذة في تحقيق هذا الغرض.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b="1" u="sng" dirty="0"/>
              <a:t> اللجان التي شكلتها بريطانيا في أعقاب الثورات:</a:t>
            </a:r>
          </a:p>
          <a:p>
            <a:pPr marL="0" indent="0">
              <a:buNone/>
            </a:pPr>
            <a:r>
              <a:rPr lang="ar-JO" sz="4000" dirty="0"/>
              <a:t>1- لجنة بالين.</a:t>
            </a:r>
          </a:p>
          <a:p>
            <a:pPr marL="0" indent="0">
              <a:buNone/>
            </a:pPr>
            <a:r>
              <a:rPr lang="ar-JO" sz="4000" dirty="0"/>
              <a:t>2- لجنة </a:t>
            </a:r>
            <a:r>
              <a:rPr lang="ar-JO" sz="4000" dirty="0" err="1"/>
              <a:t>هايكرافت</a:t>
            </a:r>
            <a:r>
              <a:rPr lang="ar-JO" sz="4000" dirty="0"/>
              <a:t>.</a:t>
            </a:r>
          </a:p>
          <a:p>
            <a:pPr marL="0" indent="0">
              <a:buNone/>
            </a:pPr>
            <a:r>
              <a:rPr lang="ar-JO" sz="4000" dirty="0"/>
              <a:t>3- لجنة </a:t>
            </a:r>
            <a:r>
              <a:rPr lang="ar-JO" sz="4000" dirty="0" err="1"/>
              <a:t>شو</a:t>
            </a:r>
            <a:r>
              <a:rPr lang="ar-JO" sz="4000" dirty="0"/>
              <a:t>.</a:t>
            </a:r>
          </a:p>
          <a:p>
            <a:pPr marL="0" indent="0">
              <a:buNone/>
            </a:pPr>
            <a:r>
              <a:rPr lang="ar-JO" sz="4000" dirty="0"/>
              <a:t>4- لجنة سمبسون</a:t>
            </a:r>
          </a:p>
          <a:p>
            <a:pPr marL="0" indent="0">
              <a:buNone/>
            </a:pPr>
            <a:r>
              <a:rPr lang="ar-JO" sz="4000" dirty="0"/>
              <a:t>5- لجنة بيل.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6- اللجنة الأنجلو الأمريكية.</a:t>
            </a:r>
          </a:p>
          <a:p>
            <a:pPr marL="0" indent="0">
              <a:buNone/>
            </a:pPr>
            <a:r>
              <a:rPr lang="ar-JO" sz="4000" dirty="0"/>
              <a:t>7- لجنة </a:t>
            </a:r>
            <a:r>
              <a:rPr lang="ar-JO" sz="4000" dirty="0" err="1"/>
              <a:t>الأونسكوب</a:t>
            </a:r>
            <a:r>
              <a:rPr lang="ar-JO" sz="4000" dirty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b="1" dirty="0"/>
              <a:t>لجنة بالين: </a:t>
            </a:r>
            <a:endParaRPr lang="en-US" sz="4000" dirty="0"/>
          </a:p>
          <a:p>
            <a:r>
              <a:rPr lang="ar-SA" sz="4000" dirty="0"/>
              <a:t>حققت هذه اللجنة و توصلت إلى أن أسباب الاضطراب هي:</a:t>
            </a:r>
            <a:endParaRPr lang="en-US" sz="4000" dirty="0"/>
          </a:p>
          <a:p>
            <a:pPr marL="0" lvl="0" indent="0">
              <a:buNone/>
            </a:pPr>
            <a:r>
              <a:rPr lang="ar-JO" sz="4000" dirty="0"/>
              <a:t>1- </a:t>
            </a:r>
            <a:r>
              <a:rPr lang="ar-SA" sz="4000" dirty="0"/>
              <a:t>يأس العرب من تحقيق الوعود المقطوعة لهم بالحرية و الاستقلال.</a:t>
            </a:r>
            <a:endParaRPr lang="en-US" sz="4000" dirty="0"/>
          </a:p>
          <a:p>
            <a:pPr marL="0" lvl="0" indent="0">
              <a:buNone/>
            </a:pPr>
            <a:r>
              <a:rPr lang="ar-JO" sz="4000" dirty="0"/>
              <a:t>2- </a:t>
            </a:r>
            <a:r>
              <a:rPr lang="ar-SA" sz="4000" dirty="0"/>
              <a:t>وأقر التقرير أن أغلب العرب يعتبرون بريطانيا عدو لهم رغم ان العنف تم توجيهه لليهود.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sz="4000" b="1" dirty="0"/>
              <a:t>لجنة </a:t>
            </a:r>
            <a:r>
              <a:rPr lang="ar-SA" sz="4000" b="1" dirty="0" err="1"/>
              <a:t>هايكرافت</a:t>
            </a:r>
            <a:r>
              <a:rPr lang="ar-SA" sz="4000" b="1" dirty="0"/>
              <a:t>:</a:t>
            </a:r>
            <a:endParaRPr lang="en-US" sz="4000" dirty="0"/>
          </a:p>
          <a:p>
            <a:r>
              <a:rPr lang="ar-SA" sz="4000" dirty="0"/>
              <a:t>بادرت الحكومة البريطانية إلى تأليف لجنة للتحقيق في أسباب الاضطرابات برئاسة قاضي القضاة البريطاني توماس </a:t>
            </a:r>
            <a:r>
              <a:rPr lang="ar-SA" sz="4000" dirty="0" err="1"/>
              <a:t>هايكرافت</a:t>
            </a:r>
            <a:r>
              <a:rPr lang="ar-SA" sz="4000" dirty="0"/>
              <a:t>. و أصدرت اللجنة تقريرا متزنا أرجع أسباب الاضطرابات إلى: </a:t>
            </a:r>
            <a:endParaRPr lang="en-US" sz="4000" dirty="0"/>
          </a:p>
          <a:p>
            <a:pPr lvl="0"/>
            <a:r>
              <a:rPr lang="ar-SA" sz="4000" dirty="0"/>
              <a:t>معارضة الفلسطينيين للصهيونية و لسياسة الحكومة البريطانية المنحازة بحيث أصبحت الصهيونية دولة داخل دولة.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خشية الفلسطينيين من استيلاء الصهاينة على كل أراضي فلسطين.</a:t>
            </a:r>
            <a:endParaRPr lang="en-US" sz="4000" dirty="0"/>
          </a:p>
          <a:p>
            <a:pPr lvl="0"/>
            <a:r>
              <a:rPr lang="ar-SA" sz="4000" dirty="0"/>
              <a:t>وبين التقرير تضامن كل الفلسطينيين، مسلمين ومسيحيين، في هذه المواقف.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sz="4000" b="1" dirty="0"/>
              <a:t>تقرير لجنة </a:t>
            </a:r>
            <a:r>
              <a:rPr lang="ar-SA" sz="4000" b="1" dirty="0" err="1"/>
              <a:t>شو</a:t>
            </a:r>
            <a:r>
              <a:rPr lang="ar-SA" sz="4000" b="1" dirty="0"/>
              <a:t>: </a:t>
            </a:r>
            <a:endParaRPr lang="en-US" sz="4000" dirty="0"/>
          </a:p>
          <a:p>
            <a:pPr lvl="0"/>
            <a:r>
              <a:rPr lang="ar-SA" sz="4000" dirty="0"/>
              <a:t>سببت الاضطرابات المباشرة هو استفزاز اليهود للمسلمين فيما يتعلق بحائط البراق.</a:t>
            </a:r>
            <a:endParaRPr lang="en-US" sz="4000" dirty="0"/>
          </a:p>
          <a:p>
            <a:pPr lvl="0"/>
            <a:r>
              <a:rPr lang="ar-SA" sz="4000" dirty="0"/>
              <a:t>العرب يشعرون بالعداء ضد اليهود بسبب خيبة أملهم السياسية و الخوف على مستقبلهم الاقتصادي.</a:t>
            </a:r>
            <a:endParaRPr lang="en-US" sz="4000" dirty="0"/>
          </a:p>
          <a:p>
            <a:r>
              <a:rPr lang="ar-SA" sz="4000" dirty="0"/>
              <a:t>العرب متحدون في مواقفهم ضد الهجرة و الاستيطان ، و ضد مشروع الوطن القومي اليهودي.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شعور العرب بالعجز في الحصول على الحكم الذاتي يزيد من المشاكل في وجه ادارة البلاد، و كان هذا الأمر أحد أسباب الاضطرابات الأخيرة.</a:t>
            </a:r>
            <a:endParaRPr lang="en-US" sz="4000" dirty="0"/>
          </a:p>
          <a:p>
            <a:pPr lvl="0"/>
            <a:r>
              <a:rPr lang="ar-SA" sz="4000" dirty="0"/>
              <a:t>أوصت اللجنة الحكومة البريطانية أن تصدر تفسيرا لسياستها في فلسطين أكثر وضوحا مما ورد في الكتاب الأبيض عام 1922 فيما يتعلق بوعد بلفور.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ar-SA" sz="4000" dirty="0"/>
              <a:t>إذا أرادت بريطانيا منع تكرار الثورة يجب عليها إعادة النظر في سياستها تجاه الهجرة و الأراضي.</a:t>
            </a:r>
            <a:endParaRPr lang="en-US" sz="4000" dirty="0"/>
          </a:p>
          <a:p>
            <a:pPr lvl="0"/>
            <a:r>
              <a:rPr lang="ar-SA" sz="4000" dirty="0"/>
              <a:t>البلاد لم تعد قادرة على استيعاب المزيد من المهاجرين ، و لهذا يجب حماية المزارعين الفلسطينيين حتى لا تتكرر الثورة.</a:t>
            </a:r>
            <a:endParaRPr lang="en-US" sz="4000" dirty="0"/>
          </a:p>
          <a:p>
            <a:pPr lvl="0"/>
            <a:r>
              <a:rPr lang="ar-SA" sz="4000" dirty="0"/>
              <a:t>دعت اللجنة لإرسال لجنة مختصة لدراسة أوضاع حائط البراق من الناحية القانونية.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b="1" dirty="0"/>
              <a:t>تقرير لجنة سمبسون1930م:</a:t>
            </a:r>
            <a:endParaRPr lang="en-US" sz="4000" dirty="0"/>
          </a:p>
          <a:p>
            <a:r>
              <a:rPr lang="ar-SA" sz="4000" dirty="0"/>
              <a:t>يتكون التقرير من النقاط التالية:</a:t>
            </a:r>
            <a:endParaRPr lang="en-US" sz="4000" dirty="0"/>
          </a:p>
          <a:p>
            <a:pPr lvl="0"/>
            <a:r>
              <a:rPr lang="ar-SA" sz="4000" dirty="0"/>
              <a:t>الأراضي الصالحة للزراعة في فلسطين حوالي 6.5 مليون دونم ، سيطر الصهاينة على 14% منها.</a:t>
            </a:r>
            <a:endParaRPr lang="en-US" sz="4000" dirty="0"/>
          </a:p>
          <a:p>
            <a:pPr lvl="0"/>
            <a:r>
              <a:rPr lang="ar-SA" sz="4000" dirty="0"/>
              <a:t>و نتيجة لانتقال الأراضي أصبح حوالي 30% من العائلات العربية بدون أرض و لا عمل.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ar-SA" sz="4000" dirty="0"/>
              <a:t>الأراضي الصالحة للزراعة التي يمتلكها العرب أصبحت غير كافية لضمان معيشتهم ،و المحافظة على مستواها.</a:t>
            </a:r>
            <a:endParaRPr lang="en-US" sz="4000" dirty="0"/>
          </a:p>
          <a:p>
            <a:pPr lvl="0"/>
            <a:r>
              <a:rPr lang="ar-SA" sz="4000" dirty="0"/>
              <a:t>الصهاينة يمنعون العرب من العمل في الأراضي التابعة للمؤسسات الصهيونية.</a:t>
            </a:r>
            <a:endParaRPr lang="en-US" sz="4000" dirty="0"/>
          </a:p>
          <a:p>
            <a:pPr lvl="0"/>
            <a:r>
              <a:rPr lang="ar-SA" sz="4000" dirty="0"/>
              <a:t>الفلاح العربي محروم مما هو متاح للمزارع اليهودي من </a:t>
            </a:r>
            <a:r>
              <a:rPr lang="ar-SA" sz="4000" dirty="0" err="1"/>
              <a:t>مساعدت</a:t>
            </a:r>
            <a:r>
              <a:rPr lang="ar-SA" sz="4000" dirty="0"/>
              <a:t> ، إضافة الى تزايد أعداد الفلاحين و نقص أراضيهم، و ازدياد الديون و الضرائب عليهم.</a:t>
            </a:r>
            <a:endParaRPr lang="en-US" sz="4000" dirty="0"/>
          </a:p>
          <a:p>
            <a:pPr lvl="0"/>
            <a:r>
              <a:rPr lang="ar-SA" sz="4000" dirty="0"/>
              <a:t>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ar-JO" sz="4000" dirty="0"/>
              <a:t>قبل أن يكتمل الاحتلال البريطاني أرسلت بريطانيا اللجنة الصهيونية برئاسة وايزمان إلى فلسطين لترتيب إجراءات تنفيذ وعد بلفور.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تنقسم  فترة الاحتلال البريطاني لفلسطين إلى ثلاث مراحل، وهي:</a:t>
            </a:r>
          </a:p>
          <a:p>
            <a:pPr marL="0" indent="0">
              <a:buNone/>
            </a:pPr>
            <a:r>
              <a:rPr lang="ar-JO" sz="4000" dirty="0"/>
              <a:t>أ- مرحلة الحكم العسكري 1918-1920.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ar-SA" sz="4000" dirty="0"/>
              <a:t>ازدياد الديون و الضرائب دفع العديد من الفلاحين لبيع أراضيهم.</a:t>
            </a:r>
            <a:endParaRPr lang="en-US" sz="4000" dirty="0"/>
          </a:p>
          <a:p>
            <a:pPr lvl="0"/>
            <a:r>
              <a:rPr lang="ar-SA" sz="4000" dirty="0"/>
              <a:t>على سلطة الانتداب اتخاذ سياسة أشد حزما ، و العمل على احداث نهضة زراعية تؤدي لاستقرار العرب.</a:t>
            </a:r>
            <a:endParaRPr lang="en-US" sz="4000" dirty="0"/>
          </a:p>
          <a:p>
            <a:pPr lvl="0"/>
            <a:r>
              <a:rPr lang="ar-SA" sz="4000" dirty="0"/>
              <a:t>على سلطات الانتداب تشديد الرقابة لمنع الهجرة غير المشروعة .</a:t>
            </a:r>
            <a:endParaRPr lang="en-US" sz="4000" dirty="0"/>
          </a:p>
          <a:p>
            <a:pPr lvl="0"/>
            <a:r>
              <a:rPr lang="ar-SA" sz="4000" dirty="0"/>
              <a:t>من الخطأ الاعتقاد أن الصهاينة أكثر رقيا من العرب في الزراعة، و العكس صحيح لأن منطقة مرج بن عامر تضاءل انتاجها الزراعي بعد انتقال ملكيته من العرب الى الصهاينة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ar-SA" sz="4000" dirty="0"/>
              <a:t>من الخطأ الاعتقاد أن الصهاينة أكثر رقيا من العرب في الزراعة، و العكس صحيح لأن منطقة مرج بن عامر تضاءل انتاجها الزراعي بعد انتقال ملكيته من العرب الى الصهاينة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4000" b="1" u="sng" dirty="0"/>
              <a:t>لجنة البراق الدولية:</a:t>
            </a:r>
            <a:endParaRPr lang="en-US" sz="4000" b="1" u="sng" dirty="0"/>
          </a:p>
          <a:p>
            <a:r>
              <a:rPr lang="ar-SA" sz="4000" dirty="0"/>
              <a:t>أرسلت عصبة الأمم المتحدة لجنة دولية لتقصي الحقائق، و قدم إلى فلسطين خبراء من العالم الاسلامي.</a:t>
            </a:r>
            <a:endParaRPr lang="en-US" sz="4000" dirty="0"/>
          </a:p>
          <a:p>
            <a:r>
              <a:rPr lang="ar-SA" sz="4000" dirty="0"/>
              <a:t>وضع هؤلاء الخبراء الوثائق التي أثبتت أن الحائط وقف اسلامي ، و تبنت اللجنة في تقريرها هذه الحقيقة.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b="1" dirty="0"/>
              <a:t>اللجنة الملكية( لجنة بيل) و مشروع التقسيم 1937م:</a:t>
            </a:r>
            <a:endParaRPr lang="en-US" sz="4000" dirty="0"/>
          </a:p>
          <a:p>
            <a:r>
              <a:rPr lang="ar-SA" sz="4000" dirty="0"/>
              <a:t>شكلت بريطانيا لجنة للتحقيق برئاسة اللورد بيل في شهر 11/ 1936م.</a:t>
            </a:r>
            <a:endParaRPr lang="en-US" sz="4000" dirty="0"/>
          </a:p>
          <a:p>
            <a:r>
              <a:rPr lang="ar-SA" sz="4000" dirty="0"/>
              <a:t>لكن وزير المستعمرات البريطاني أعلن أنه لا وقف للهجرة اليهودية قبل أن تصل اللجنة إلى فلسطين.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000" dirty="0"/>
              <a:t>و لهذا قاطع الفلسطينيون اللجنة، و لم يلتقوا بها إلا في الأيام الأخيرة بسبب </a:t>
            </a:r>
            <a:r>
              <a:rPr lang="ar-SA" sz="4000" dirty="0" err="1"/>
              <a:t>الإنقسام</a:t>
            </a:r>
            <a:r>
              <a:rPr lang="ar-SA" sz="4000" dirty="0"/>
              <a:t> الداخلي، و كذلك بسبب ضغط الحكام العرب.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b="1" dirty="0"/>
              <a:t>أصدرت اللجنة تقريرا يتضمن النقاط التالية:</a:t>
            </a:r>
            <a:endParaRPr lang="en-US" sz="4000" dirty="0"/>
          </a:p>
          <a:p>
            <a:pPr lvl="0"/>
            <a:r>
              <a:rPr lang="ar-SA" sz="4000" dirty="0"/>
              <a:t>نصحت اللجنة بعدم إقامة حكومة ديموقراطية لأن هذا يعني سيطرة العرب عليها، و عدم إقامة وطن قومي لليهود. </a:t>
            </a:r>
            <a:endParaRPr lang="ar-JO" sz="4000" dirty="0"/>
          </a:p>
          <a:p>
            <a:pPr lvl="0"/>
            <a:r>
              <a:rPr lang="ar-SA" sz="4000" dirty="0"/>
              <a:t>يتعذر إجابة المطالب الصهيونية بزيادة الهجرة و تسهيل </a:t>
            </a:r>
            <a:r>
              <a:rPr lang="ar-JO" sz="4000" dirty="0" err="1"/>
              <a:t>ا</a:t>
            </a:r>
            <a:r>
              <a:rPr lang="ar-SA" sz="4000" dirty="0" err="1"/>
              <a:t>نتقال</a:t>
            </a:r>
            <a:r>
              <a:rPr lang="ar-SA" sz="4000" dirty="0"/>
              <a:t> الأراضي بسبب قوة الروح القومية العربية.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4000" dirty="0"/>
              <a:t>و لهذا اقترحت اللجنة إلغاء الانتداب ، و استبداله بتقسيم الأراضي.</a:t>
            </a:r>
            <a:endParaRPr lang="en-US" sz="4000" dirty="0"/>
          </a:p>
          <a:p>
            <a:pPr lvl="0"/>
            <a:r>
              <a:rPr lang="ar-SA" sz="4000" dirty="0"/>
              <a:t>حدود الدولة اليهودية حسب لجنة بيل، من حدود لبنان شمالا إلى جنوب يافا، و تشمل عكا و حيفا و صفد و طبريا و الناصرة ، و ترتبط بمعاهدة صداقة مع بريطانيا.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ar-SA" sz="4000" dirty="0"/>
              <a:t>الاماكن المقدسة ( القدس و بيت لحم و ممر يصلهما بيافا مشتملا على اللد و الرملة) تبقى تحت الانتداب.</a:t>
            </a:r>
            <a:endParaRPr lang="ar-JO" sz="4000" dirty="0"/>
          </a:p>
          <a:p>
            <a:pPr lvl="0"/>
            <a:r>
              <a:rPr lang="ar-SA" sz="4000" dirty="0"/>
              <a:t>تضم الأراضي الفلسطينية الأخرى ( الجنوب و الشرق) إلى شرق الأردن، و ترتبط بمعاهدة صداقة و تحالف مع بريطانيا.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ar-SA" sz="4000" dirty="0"/>
              <a:t>يتم تبادل السكان بين الدولتين  العربية و اليهودية بشكل تدريجي، و قسرًا إن لزم الأمر. و يًمنح العرب أراض في منطقة بئر السبع بعد مشاريع للري.</a:t>
            </a:r>
            <a:endParaRPr lang="ar-JO" sz="4000" dirty="0"/>
          </a:p>
          <a:p>
            <a:pPr lvl="0"/>
            <a:r>
              <a:rPr lang="ar-SA" sz="4000" dirty="0"/>
              <a:t>تُعقد معاهدة جمركية بين الدولتين لتوحيد الضرائب.</a:t>
            </a:r>
            <a:endParaRPr lang="en-US" sz="4000" dirty="0"/>
          </a:p>
          <a:p>
            <a:pPr lvl="0"/>
            <a:r>
              <a:rPr lang="ar-SA" sz="4000" dirty="0"/>
              <a:t>أكد التقرير على وحدة المسلمين و المسيحيين في الموقف.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ar-SA" sz="4000" dirty="0"/>
              <a:t>أوصت اللجنة بوضع حد أعلى للهجرة اليهودية.</a:t>
            </a:r>
            <a:endParaRPr lang="en-US" sz="4000" dirty="0"/>
          </a:p>
          <a:p>
            <a:pPr lvl="0"/>
            <a:r>
              <a:rPr lang="ar-SA" sz="4000" dirty="0"/>
              <a:t>ألف مهاجر في السنة مع مراعاة قدرة البلاد الاقتصادية.</a:t>
            </a:r>
            <a:endParaRPr lang="en-US" sz="4000" dirty="0"/>
          </a:p>
          <a:p>
            <a:pPr marL="0" indent="0">
              <a:buNone/>
            </a:pPr>
            <a:r>
              <a:rPr lang="ar-JO" sz="4000" dirty="0"/>
              <a:t>***** هذا التقرير فيه تحايل، لكنه ينطوي على حدوث تغيير في عقلية الخبراء البريطانيين.</a:t>
            </a:r>
          </a:p>
          <a:p>
            <a:pPr marL="0" indent="0">
              <a:buNone/>
            </a:pPr>
            <a:r>
              <a:rPr lang="ar-JO" sz="4000" dirty="0"/>
              <a:t>ويتمثل التغيير في قناعة بريطانيا أن مشروع بلفور غير متاح في تلك الفترة للتطبيق.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ب- مرحلة الإدارة المدنية: 1920-1923.</a:t>
            </a:r>
          </a:p>
          <a:p>
            <a:pPr marL="0" indent="0">
              <a:buNone/>
            </a:pPr>
            <a:r>
              <a:rPr lang="ar-JO" sz="4000" dirty="0"/>
              <a:t>ج- مرحلة الانتداب: 1923-1948.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يجب الانتباه إلى أن بريطانيا اعتمدت  نهجاً تضليلياً مخادعاً منذ البداية.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وفي هذا السياق يأتي تغيير الاسم من حكم عسكري إلى إدارة مدنية، ومن ثم انتداب.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b="1" dirty="0"/>
              <a:t>اللجنة الأنجلو أمريكية 1946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وهي لجنة بريطانية أمريكية مشتركة.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الهدف من هذه اللجنة البحث المشترك عن طريقة لاستجابة بريطانيا للضغوط الأمريكية.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نتيجة هذه اللجنة أن مطالب الأمريكان حدث فيها </a:t>
            </a:r>
            <a:r>
              <a:rPr lang="ar-JO" sz="4000" dirty="0" err="1"/>
              <a:t>شئ</a:t>
            </a:r>
            <a:r>
              <a:rPr lang="ar-JO" sz="4000" dirty="0"/>
              <a:t> من التعديل.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ar-JO" sz="4000" dirty="0"/>
              <a:t>بالطبع بقيت الولايات المتحدة </a:t>
            </a:r>
            <a:r>
              <a:rPr lang="ar-JO" sz="4000" dirty="0" err="1"/>
              <a:t>متبنية</a:t>
            </a:r>
            <a:r>
              <a:rPr lang="ar-JO" sz="4000" dirty="0"/>
              <a:t> بقوة للحركة الصهيونية، لكنها أدرك أن إمكانية إقامة دولة لليهود بسرعة متعذرة.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فتركز الطلب على إدخال 100 مهاجر يهودي خلال عام.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b="1" dirty="0"/>
              <a:t>لجنة </a:t>
            </a:r>
            <a:r>
              <a:rPr lang="ar-JO" sz="4000" b="1" dirty="0" err="1"/>
              <a:t>الأونسكوب</a:t>
            </a:r>
            <a:r>
              <a:rPr lang="ar-JO" sz="4000" b="1" dirty="0"/>
              <a:t> 1947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تشكلت من قِبَل الأمم المتحدة.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واقرحت تقسيم فلسطين.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dirty="0"/>
              <a:t>* موجة الهجرة الأولى 1882-1903</a:t>
            </a:r>
          </a:p>
          <a:p>
            <a:pPr>
              <a:buFontTx/>
              <a:buChar char="-"/>
            </a:pPr>
            <a:r>
              <a:rPr lang="ar-SA" sz="4800" dirty="0"/>
              <a:t>من روسيا وبولندا.</a:t>
            </a:r>
          </a:p>
          <a:p>
            <a:r>
              <a:rPr lang="ar-SA" sz="4800" dirty="0"/>
              <a:t>الموجة الثانية 1904- 1914م</a:t>
            </a:r>
          </a:p>
          <a:p>
            <a:pPr>
              <a:buFontTx/>
              <a:buChar char="-"/>
            </a:pPr>
            <a:r>
              <a:rPr lang="ar-SA" sz="4800" dirty="0"/>
              <a:t>حوالي 35- 45 ألف يهودي.</a:t>
            </a:r>
          </a:p>
          <a:p>
            <a:pPr>
              <a:buFontTx/>
              <a:buChar char="-"/>
            </a:pPr>
            <a:r>
              <a:rPr lang="ar-SA" sz="4800" dirty="0"/>
              <a:t>منهم المفكرين والمؤسسين الأوائل.</a:t>
            </a:r>
          </a:p>
        </p:txBody>
      </p:sp>
    </p:spTree>
    <p:extLst>
      <p:ext uri="{BB962C8B-B14F-4D97-AF65-F5344CB8AC3E}">
        <p14:creationId xmlns:p14="http://schemas.microsoft.com/office/powerpoint/2010/main" val="24282736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800" dirty="0"/>
              <a:t>الموجة الثالثة 1919-1923م</a:t>
            </a:r>
          </a:p>
          <a:p>
            <a:pPr>
              <a:buFontTx/>
              <a:buChar char="-"/>
            </a:pPr>
            <a:r>
              <a:rPr lang="ar-SA" sz="4800" dirty="0"/>
              <a:t>غالبيتهم سكنوا المدن، وبعضهم سكن المستوطنات.</a:t>
            </a:r>
          </a:p>
          <a:p>
            <a:r>
              <a:rPr lang="ar-SA" sz="4800" dirty="0"/>
              <a:t>الموجة الرابعة 1924- 1931</a:t>
            </a:r>
          </a:p>
          <a:p>
            <a:pPr marL="0" indent="0">
              <a:buNone/>
            </a:pPr>
            <a:r>
              <a:rPr lang="ar-SA" sz="4800" dirty="0"/>
              <a:t>- من بولندا، غالبيتهم من أصحاب رؤوس الأموال.</a:t>
            </a:r>
          </a:p>
        </p:txBody>
      </p:sp>
    </p:spTree>
    <p:extLst>
      <p:ext uri="{BB962C8B-B14F-4D97-AF65-F5344CB8AC3E}">
        <p14:creationId xmlns:p14="http://schemas.microsoft.com/office/powerpoint/2010/main" val="34368113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الموجة الخامسة 1932- 1939</a:t>
            </a:r>
          </a:p>
          <a:p>
            <a:pPr>
              <a:buFontTx/>
              <a:buChar char="-"/>
            </a:pPr>
            <a:r>
              <a:rPr lang="ar-SA" sz="4800" dirty="0"/>
              <a:t>ذروة الهجرة، خاصة من ألمانيا.</a:t>
            </a:r>
          </a:p>
          <a:p>
            <a:pPr>
              <a:buFontTx/>
              <a:buChar char="-"/>
            </a:pPr>
            <a:r>
              <a:rPr lang="ar-SA" sz="4800" dirty="0"/>
              <a:t>اتفاقية </a:t>
            </a:r>
            <a:r>
              <a:rPr lang="ar-SA" sz="4800" dirty="0" err="1"/>
              <a:t>ههعفراة</a:t>
            </a:r>
            <a:r>
              <a:rPr lang="ar-SA" sz="4800" dirty="0"/>
              <a:t> بين الصهيونية وألمانيا النازية.</a:t>
            </a:r>
          </a:p>
        </p:txBody>
      </p:sp>
    </p:spTree>
    <p:extLst>
      <p:ext uri="{BB962C8B-B14F-4D97-AF65-F5344CB8AC3E}">
        <p14:creationId xmlns:p14="http://schemas.microsoft.com/office/powerpoint/2010/main" val="42152192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4800" dirty="0"/>
              <a:t>** الهجرة بين 1939- 1948 كانت سرية؛ لأن بريطانيا وضعت عراقيل لعدة أسباب:</a:t>
            </a:r>
          </a:p>
          <a:p>
            <a:pPr>
              <a:buFontTx/>
              <a:buChar char="-"/>
            </a:pPr>
            <a:r>
              <a:rPr lang="ar-SA" sz="4800" dirty="0"/>
              <a:t>الحرب العالمية الثانية.</a:t>
            </a:r>
          </a:p>
          <a:p>
            <a:pPr>
              <a:buFontTx/>
              <a:buChar char="-"/>
            </a:pPr>
            <a:r>
              <a:rPr lang="ar-SA" sz="4800" dirty="0"/>
              <a:t>تهدئة العرب وعدم العودة للثورة من جديد.</a:t>
            </a:r>
          </a:p>
          <a:p>
            <a:pPr>
              <a:buFontTx/>
              <a:buChar char="-"/>
            </a:pP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26943158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800" dirty="0"/>
              <a:t>التفكير بجلب اليهود إلى أرض فلسطين تزامن مع التفكير بتهجير الفلسطينيين، وذلك بدءاً من هيرتزل </a:t>
            </a:r>
            <a:r>
              <a:rPr lang="ar-SA" sz="4800" dirty="0" err="1"/>
              <a:t>وجابوتنسكي</a:t>
            </a:r>
            <a:r>
              <a:rPr lang="ar-SA" sz="4800" dirty="0"/>
              <a:t>، وبن غوريون.</a:t>
            </a:r>
          </a:p>
          <a:p>
            <a:r>
              <a:rPr lang="ar-SA" sz="4800" dirty="0"/>
              <a:t>الهدف من </a:t>
            </a:r>
            <a:r>
              <a:rPr lang="ar-SA" sz="4800" dirty="0" err="1"/>
              <a:t>الترانسفير</a:t>
            </a:r>
            <a:r>
              <a:rPr lang="ar-SA" sz="4800" dirty="0"/>
              <a:t> (الترحيل) إما طرد العرب، أو ضمان التفوق اليهودي.</a:t>
            </a:r>
          </a:p>
        </p:txBody>
      </p:sp>
    </p:spTree>
    <p:extLst>
      <p:ext uri="{BB962C8B-B14F-4D97-AF65-F5344CB8AC3E}">
        <p14:creationId xmlns:p14="http://schemas.microsoft.com/office/powerpoint/2010/main" val="41842371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800" b="1" dirty="0"/>
              <a:t>الاهتمام بالسيطرة على الأرض (الاستيطان)</a:t>
            </a:r>
          </a:p>
          <a:p>
            <a:pPr marL="0" indent="0">
              <a:buNone/>
            </a:pPr>
            <a:r>
              <a:rPr lang="ar-SA" sz="4800" dirty="0"/>
              <a:t>- بدأ شراء الأرض مبكراً، وتمكن الصهاينة من تأسيس مستوطنات، وفيما يلي قائمة بتطور أعداد المستوطنات في فلسطين:</a:t>
            </a:r>
          </a:p>
          <a:p>
            <a:pPr marL="0" indent="0">
              <a:buNone/>
            </a:pP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3077113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dirty="0"/>
              <a:t>- سنة 1882 يوجد مستوطنة واحدة.</a:t>
            </a:r>
          </a:p>
          <a:p>
            <a:pPr>
              <a:buFontTx/>
              <a:buChar char="-"/>
            </a:pPr>
            <a:r>
              <a:rPr lang="ar-SA" sz="4800" dirty="0"/>
              <a:t>سنة 1908 يوجد 35 مستوطنة.</a:t>
            </a:r>
          </a:p>
          <a:p>
            <a:pPr>
              <a:buFontTx/>
              <a:buChar char="-"/>
            </a:pPr>
            <a:r>
              <a:rPr lang="ar-SA" sz="4800" dirty="0"/>
              <a:t>سنة 1914 يوجد 47 مستوطنة.</a:t>
            </a:r>
          </a:p>
          <a:p>
            <a:pPr>
              <a:buFontTx/>
              <a:buChar char="-"/>
            </a:pPr>
            <a:r>
              <a:rPr lang="ar-SA" sz="4800" dirty="0"/>
              <a:t>سنة 1931 يوجد 124 مستوطنة.</a:t>
            </a:r>
          </a:p>
          <a:p>
            <a:pPr>
              <a:buFontTx/>
              <a:buChar char="-"/>
            </a:pPr>
            <a:r>
              <a:rPr lang="ar-SA" sz="4800" dirty="0"/>
              <a:t>سنة 1948 يوجد 274 مستوطنة.</a:t>
            </a:r>
          </a:p>
        </p:txBody>
      </p:sp>
    </p:spTree>
    <p:extLst>
      <p:ext uri="{BB962C8B-B14F-4D97-AF65-F5344CB8AC3E}">
        <p14:creationId xmlns:p14="http://schemas.microsoft.com/office/powerpoint/2010/main" val="1249302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ar-JO" sz="4000" dirty="0"/>
              <a:t>المعنى النظري المجرد للانتداب هو: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قيام دولة كبيرة، وقوية، وغنية بمساعدة بلد ضعيف، وتأهيله سياسياً واقتصادياً وإدارياً وقانونياً حتى يصل إلى مرحلة الاستقلال.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وهذا عمل خيري إنساني في ظاهرة.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بتاريخ 29-11-1947 كان الصهاينة يسيطرون على 8% من أرض فلسطين.</a:t>
            </a:r>
          </a:p>
          <a:p>
            <a:r>
              <a:rPr lang="ar-SA" sz="4800" dirty="0"/>
              <a:t>وبتاريخ 15-5-1948 كان الصهاينة يسيطرون على 14% من أرض فلسطين.</a:t>
            </a:r>
          </a:p>
        </p:txBody>
      </p:sp>
    </p:spTree>
    <p:extLst>
      <p:ext uri="{BB962C8B-B14F-4D97-AF65-F5344CB8AC3E}">
        <p14:creationId xmlns:p14="http://schemas.microsoft.com/office/powerpoint/2010/main" val="5725517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ومع نهاية حرب 1948 تمكن الصهاينة من السيطرة على 78% من أرض فلسطين.</a:t>
            </a:r>
          </a:p>
          <a:p>
            <a:r>
              <a:rPr lang="ar-SA" sz="4800" dirty="0"/>
              <a:t>في البداية استغل الصهاينة ضعف الدولة العثمانية، وقابلية الموظفين للرشوة.</a:t>
            </a:r>
          </a:p>
          <a:p>
            <a:pPr marL="0" indent="0">
              <a:buNone/>
            </a:pP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222923743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dirty="0"/>
              <a:t>* وبعد الاحتلال البريطاني لفلسطين، اعتمد الصهاينة على دعم بريطانيا للاستيطان والهجرة.</a:t>
            </a:r>
          </a:p>
        </p:txBody>
      </p:sp>
    </p:spTree>
    <p:extLst>
      <p:ext uri="{BB962C8B-B14F-4D97-AF65-F5344CB8AC3E}">
        <p14:creationId xmlns:p14="http://schemas.microsoft.com/office/powerpoint/2010/main" val="20398088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b="1" dirty="0"/>
              <a:t>الاهتمام بإنشاء المؤسسات الصهيونية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قرر المؤتمر الصهيوني الأول سنة 1897م إنشاء عدد من المؤسسات الصهيونية.</a:t>
            </a:r>
          </a:p>
          <a:p>
            <a:r>
              <a:rPr lang="ar-SA" sz="4800" dirty="0"/>
              <a:t>وأخذت بعد ذلك تتوالد المؤسسات الصهيونية، ومن أبرز هذه المؤسسات:</a:t>
            </a:r>
          </a:p>
        </p:txBody>
      </p:sp>
    </p:spTree>
    <p:extLst>
      <p:ext uri="{BB962C8B-B14F-4D97-AF65-F5344CB8AC3E}">
        <p14:creationId xmlns:p14="http://schemas.microsoft.com/office/powerpoint/2010/main" val="235001640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dirty="0"/>
              <a:t>1- </a:t>
            </a:r>
            <a:r>
              <a:rPr lang="ar-SA" sz="4800" b="1" dirty="0" err="1"/>
              <a:t>الهستدروت</a:t>
            </a:r>
            <a:r>
              <a:rPr lang="ar-SA" sz="4800" b="1" dirty="0"/>
              <a:t> 1920م</a:t>
            </a:r>
            <a:endParaRPr lang="ar-SA" sz="4800" dirty="0"/>
          </a:p>
          <a:p>
            <a:pPr>
              <a:buFontTx/>
              <a:buChar char="-"/>
            </a:pPr>
            <a:r>
              <a:rPr lang="ar-SA" sz="4800" dirty="0"/>
              <a:t>الهدف توحيد العمال وتسليحهم لخدمة الاستيطان.</a:t>
            </a:r>
          </a:p>
          <a:p>
            <a:pPr>
              <a:buFontTx/>
              <a:buChar char="-"/>
            </a:pPr>
            <a:r>
              <a:rPr lang="ar-SA" sz="4800" dirty="0"/>
              <a:t>ووضع أسس اقتصاد </a:t>
            </a:r>
            <a:r>
              <a:rPr lang="ar-SA" sz="4800" dirty="0" err="1"/>
              <a:t>قي</a:t>
            </a:r>
            <a:r>
              <a:rPr lang="ar-SA" sz="4800" dirty="0"/>
              <a:t> يتمكن من استيعاب المهاجرين.</a:t>
            </a:r>
          </a:p>
        </p:txBody>
      </p:sp>
    </p:spTree>
    <p:extLst>
      <p:ext uri="{BB962C8B-B14F-4D97-AF65-F5344CB8AC3E}">
        <p14:creationId xmlns:p14="http://schemas.microsoft.com/office/powerpoint/2010/main" val="2526886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ar-SA" sz="4800" dirty="0"/>
              <a:t>ومنع العمال العرب من العمل في المشروعات الصهيونية.</a:t>
            </a:r>
          </a:p>
          <a:p>
            <a:pPr>
              <a:buFontTx/>
              <a:buChar char="-"/>
            </a:pPr>
            <a:r>
              <a:rPr lang="ar-SA" sz="4800" dirty="0"/>
              <a:t>وطرد العرب من أراضيهم.</a:t>
            </a:r>
          </a:p>
        </p:txBody>
      </p:sp>
    </p:spTree>
    <p:extLst>
      <p:ext uri="{BB962C8B-B14F-4D97-AF65-F5344CB8AC3E}">
        <p14:creationId xmlns:p14="http://schemas.microsoft.com/office/powerpoint/2010/main" val="10968635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b="1" dirty="0"/>
              <a:t>2- الوكالة اليهودية 1923م</a:t>
            </a:r>
            <a:endParaRPr lang="ar-SA" sz="4800" dirty="0"/>
          </a:p>
          <a:p>
            <a:pPr>
              <a:buFontTx/>
              <a:buChar char="-"/>
            </a:pPr>
            <a:r>
              <a:rPr lang="ar-SA" sz="4800" dirty="0"/>
              <a:t>تأسست بناء على توصية صك الانتداب.</a:t>
            </a:r>
          </a:p>
          <a:p>
            <a:pPr>
              <a:buFontTx/>
              <a:buChar char="-"/>
            </a:pPr>
            <a:r>
              <a:rPr lang="ar-SA" sz="4800" dirty="0"/>
              <a:t>ومهمتها الرسمية إسداء الرأي والمشورة لسلطات الاحتلال.</a:t>
            </a:r>
          </a:p>
          <a:p>
            <a:pPr>
              <a:buFontTx/>
              <a:buChar char="-"/>
            </a:pPr>
            <a:r>
              <a:rPr lang="ar-SA" sz="4800" dirty="0"/>
              <a:t>لكنها أصبحت دولة داخل الدولة.</a:t>
            </a:r>
          </a:p>
        </p:txBody>
      </p:sp>
    </p:spTree>
    <p:extLst>
      <p:ext uri="{BB962C8B-B14F-4D97-AF65-F5344CB8AC3E}">
        <p14:creationId xmlns:p14="http://schemas.microsoft.com/office/powerpoint/2010/main" val="115284503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dirty="0"/>
              <a:t>- وعملت على تكثيف الهجرة وزيادة الاستيطان، وبناء اقتصاد يخدم الحركة الصهيونية.</a:t>
            </a:r>
          </a:p>
        </p:txBody>
      </p:sp>
    </p:spTree>
    <p:extLst>
      <p:ext uri="{BB962C8B-B14F-4D97-AF65-F5344CB8AC3E}">
        <p14:creationId xmlns:p14="http://schemas.microsoft.com/office/powerpoint/2010/main" val="402620413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b="1" dirty="0"/>
              <a:t>3- </a:t>
            </a:r>
            <a:r>
              <a:rPr lang="ar-SA" sz="4400" b="1" dirty="0" err="1"/>
              <a:t>الكيرن</a:t>
            </a:r>
            <a:r>
              <a:rPr lang="ar-SA" sz="4400" b="1" dirty="0"/>
              <a:t> </a:t>
            </a:r>
            <a:r>
              <a:rPr lang="ar-SA" sz="4400" b="1" dirty="0" err="1"/>
              <a:t>كاييمت</a:t>
            </a:r>
            <a:r>
              <a:rPr lang="ar-SA" sz="4400" b="1" dirty="0"/>
              <a:t> (الصندوق القومي) 1903</a:t>
            </a:r>
            <a:endParaRPr lang="ar-SA" sz="4400" dirty="0"/>
          </a:p>
          <a:p>
            <a:pPr marL="0" indent="0">
              <a:buNone/>
            </a:pPr>
            <a:r>
              <a:rPr lang="ar-SA" sz="4800" dirty="0"/>
              <a:t>- استملاك الأراضي الزراعية ومنع بيعها.</a:t>
            </a:r>
          </a:p>
          <a:p>
            <a:pPr marL="0" indent="0">
              <a:buNone/>
            </a:pPr>
            <a:r>
              <a:rPr lang="ar-SA" sz="4800" dirty="0"/>
              <a:t>- وجمع التبرعات.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65245403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4800" b="1" dirty="0"/>
              <a:t>4- </a:t>
            </a:r>
            <a:r>
              <a:rPr lang="ar-SA" sz="4800" b="1" dirty="0" err="1"/>
              <a:t>الكيرن</a:t>
            </a:r>
            <a:r>
              <a:rPr lang="ar-SA" sz="4800" b="1" dirty="0"/>
              <a:t> </a:t>
            </a:r>
            <a:r>
              <a:rPr lang="ar-SA" sz="4800" b="1" dirty="0" err="1"/>
              <a:t>هيسود</a:t>
            </a:r>
            <a:r>
              <a:rPr lang="ar-SA" sz="4800" b="1" dirty="0"/>
              <a:t> (الصندوق التأسيسي) 1920</a:t>
            </a:r>
            <a:endParaRPr lang="ar-SA" sz="4800" dirty="0"/>
          </a:p>
          <a:p>
            <a:pPr marL="0" indent="0">
              <a:buNone/>
            </a:pPr>
            <a:r>
              <a:rPr lang="ar-SA" sz="4800" dirty="0"/>
              <a:t>- الذراع المالي للحركة الصهيونية.</a:t>
            </a:r>
          </a:p>
          <a:p>
            <a:pPr marL="0" indent="0">
              <a:buNone/>
            </a:pPr>
            <a:r>
              <a:rPr lang="ar-SA" sz="4800" dirty="0"/>
              <a:t>- عمل في جمع التبرعات، والهجرة والاستيطان، والتعليم والصحة، وإنشاء بنى تحتية.</a:t>
            </a:r>
          </a:p>
        </p:txBody>
      </p:sp>
    </p:spTree>
    <p:extLst>
      <p:ext uri="{BB962C8B-B14F-4D97-AF65-F5344CB8AC3E}">
        <p14:creationId xmlns:p14="http://schemas.microsoft.com/office/powerpoint/2010/main" val="3550411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ar-JO" sz="4000" dirty="0"/>
              <a:t>لكن الهدف الحقيقي من وراء هذا الادعاء هو التمويه على الأهداف الحقيقية للاحتلال مكتمل الأركان الذي نفذه بريطانيا في فلسطين.</a:t>
            </a:r>
          </a:p>
          <a:p>
            <a:pPr>
              <a:buFont typeface="Arial" charset="0"/>
              <a:buChar char="•"/>
            </a:pPr>
            <a:r>
              <a:rPr lang="ar-JO" sz="4000" dirty="0"/>
              <a:t>لأن الحديث عن احتلال يجلب مقاومة، أما الحديث عن انتداب، فإنه يستدعي تقديم  الشكر والعرفان بالجميل.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/>
              <a:t>سابعا: التركيز على القدرات الأمنية والعسكرية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المفكرون منذ البداية طالبوا بامتلاك القوة العسكرية.</a:t>
            </a:r>
          </a:p>
          <a:p>
            <a:r>
              <a:rPr lang="ar-SA" sz="4800" dirty="0" err="1"/>
              <a:t>اليعزر</a:t>
            </a:r>
            <a:r>
              <a:rPr lang="ar-SA" sz="4800" dirty="0"/>
              <a:t> بن يهودا قال: إن السيف والقوس هما زينة الإنسان.</a:t>
            </a:r>
          </a:p>
        </p:txBody>
      </p:sp>
    </p:spTree>
    <p:extLst>
      <p:ext uri="{BB962C8B-B14F-4D97-AF65-F5344CB8AC3E}">
        <p14:creationId xmlns:p14="http://schemas.microsoft.com/office/powerpoint/2010/main" val="34237330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 err="1"/>
              <a:t>جابوتنسكي</a:t>
            </a:r>
            <a:r>
              <a:rPr lang="ar-SA" sz="4800" dirty="0"/>
              <a:t>: التوراة والسيف اُنزلا علينا من السماء.</a:t>
            </a:r>
          </a:p>
          <a:p>
            <a:r>
              <a:rPr lang="ar-SA" sz="4800" dirty="0" err="1"/>
              <a:t>جابوتنسكي</a:t>
            </a:r>
            <a:r>
              <a:rPr lang="ar-SA" sz="4800" dirty="0"/>
              <a:t>: أنا أقاتل إذاً أنا موجود.</a:t>
            </a:r>
          </a:p>
          <a:p>
            <a:r>
              <a:rPr lang="ar-SA" sz="4800" dirty="0"/>
              <a:t>أسست الحركة الصهيونية منظمة </a:t>
            </a:r>
            <a:r>
              <a:rPr lang="ar-SA" sz="4800" dirty="0" err="1"/>
              <a:t>هشومير</a:t>
            </a:r>
            <a:r>
              <a:rPr lang="ar-SA" sz="4800" dirty="0"/>
              <a:t> </a:t>
            </a:r>
            <a:r>
              <a:rPr lang="ar-SA" sz="4800" dirty="0" err="1"/>
              <a:t>هتسعير</a:t>
            </a:r>
            <a:r>
              <a:rPr lang="ar-SA" sz="4800" dirty="0"/>
              <a:t> سنة 1909.</a:t>
            </a:r>
          </a:p>
        </p:txBody>
      </p:sp>
    </p:spTree>
    <p:extLst>
      <p:ext uri="{BB962C8B-B14F-4D97-AF65-F5344CB8AC3E}">
        <p14:creationId xmlns:p14="http://schemas.microsoft.com/office/powerpoint/2010/main" val="12676810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800" b="1" dirty="0"/>
              <a:t>المشاركة الصهيونية في الحرب العالمية الأولى:</a:t>
            </a:r>
          </a:p>
          <a:p>
            <a:pPr>
              <a:buFontTx/>
              <a:buChar char="-"/>
            </a:pPr>
            <a:r>
              <a:rPr lang="ar-SA" sz="4800" dirty="0"/>
              <a:t>تأسست (سائقو البغال) في مصر.</a:t>
            </a:r>
          </a:p>
          <a:p>
            <a:pPr>
              <a:buFontTx/>
              <a:buChar char="-"/>
            </a:pPr>
            <a:r>
              <a:rPr lang="ar-SA" sz="4800" dirty="0"/>
              <a:t>و (رماة الملك) في بريطانيا وأمريكا.</a:t>
            </a:r>
          </a:p>
          <a:p>
            <a:pPr>
              <a:buFontTx/>
              <a:buChar char="-"/>
            </a:pPr>
            <a:r>
              <a:rPr lang="ar-SA" sz="4800" dirty="0"/>
              <a:t>الفرقتان شكلتا معا (الفيلق اليهودي).</a:t>
            </a:r>
          </a:p>
        </p:txBody>
      </p:sp>
    </p:spTree>
    <p:extLst>
      <p:ext uri="{BB962C8B-B14F-4D97-AF65-F5344CB8AC3E}">
        <p14:creationId xmlns:p14="http://schemas.microsoft.com/office/powerpoint/2010/main" val="35434779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800" dirty="0"/>
              <a:t>منظمة </a:t>
            </a:r>
            <a:r>
              <a:rPr lang="ar-SA" sz="4800" dirty="0" err="1"/>
              <a:t>الهاجاناة</a:t>
            </a:r>
            <a:r>
              <a:rPr lang="ar-SA" sz="4800" dirty="0"/>
              <a:t> 1920</a:t>
            </a:r>
          </a:p>
          <a:p>
            <a:pPr>
              <a:buFontTx/>
              <a:buChar char="-"/>
            </a:pPr>
            <a:r>
              <a:rPr lang="ar-SA" sz="4800" dirty="0"/>
              <a:t>تم حل </a:t>
            </a:r>
            <a:r>
              <a:rPr lang="ar-SA" sz="4800" dirty="0" err="1"/>
              <a:t>هشومير</a:t>
            </a:r>
            <a:r>
              <a:rPr lang="ar-SA" sz="4800" dirty="0"/>
              <a:t> </a:t>
            </a:r>
            <a:r>
              <a:rPr lang="ar-SA" sz="4800" dirty="0" err="1"/>
              <a:t>هتسعير</a:t>
            </a:r>
            <a:r>
              <a:rPr lang="ar-SA" sz="4800" dirty="0"/>
              <a:t>، وإنشاء </a:t>
            </a:r>
            <a:r>
              <a:rPr lang="ar-SA" sz="4800" dirty="0" err="1"/>
              <a:t>الهاجاناة</a:t>
            </a:r>
            <a:r>
              <a:rPr lang="ar-SA" sz="4800" dirty="0"/>
              <a:t>.</a:t>
            </a:r>
          </a:p>
          <a:p>
            <a:pPr>
              <a:buFontTx/>
              <a:buChar char="-"/>
            </a:pPr>
            <a:r>
              <a:rPr lang="ar-SA" sz="4800" dirty="0"/>
              <a:t>وهي أكبر وأقوى المنظمات العسكرية.</a:t>
            </a:r>
          </a:p>
          <a:p>
            <a:pPr>
              <a:buFontTx/>
              <a:buChar char="-"/>
            </a:pPr>
            <a:r>
              <a:rPr lang="ar-SA" sz="4800" dirty="0"/>
              <a:t>وتمثل الذراع العسكري للأحزاب العمالية.</a:t>
            </a:r>
          </a:p>
        </p:txBody>
      </p:sp>
    </p:spTree>
    <p:extLst>
      <p:ext uri="{BB962C8B-B14F-4D97-AF65-F5344CB8AC3E}">
        <p14:creationId xmlns:p14="http://schemas.microsoft.com/office/powerpoint/2010/main" val="14976347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سنة 1931، وبعد ثورة البراق تم تشكيل منظمة </a:t>
            </a:r>
            <a:r>
              <a:rPr lang="ar-SA" sz="4800" dirty="0" err="1"/>
              <a:t>الإرغون</a:t>
            </a:r>
            <a:r>
              <a:rPr lang="ar-SA" sz="4800" dirty="0"/>
              <a:t> (</a:t>
            </a:r>
            <a:r>
              <a:rPr lang="ar-SA" sz="4800" dirty="0" err="1"/>
              <a:t>الإتسل</a:t>
            </a:r>
            <a:r>
              <a:rPr lang="ar-SA" sz="4800" dirty="0"/>
              <a:t>).</a:t>
            </a:r>
          </a:p>
          <a:p>
            <a:r>
              <a:rPr lang="ar-SA" sz="4800" dirty="0"/>
              <a:t>سنة 1941 تم تشكيل </a:t>
            </a:r>
            <a:r>
              <a:rPr lang="ar-SA" sz="4800"/>
              <a:t>منظمة ليحي </a:t>
            </a:r>
            <a:r>
              <a:rPr lang="ar-SA" sz="4800" dirty="0"/>
              <a:t>(</a:t>
            </a:r>
            <a:r>
              <a:rPr lang="ar-SA" sz="4800" dirty="0" err="1"/>
              <a:t>شتيرن</a:t>
            </a:r>
            <a:r>
              <a:rPr lang="ar-SA" sz="4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6416368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اللواء اليهودي، تم تشكيله من مقاتلين يهود للعمل مع القوات البريطانية في الحرب العالمية الثانية.</a:t>
            </a:r>
          </a:p>
          <a:p>
            <a:r>
              <a:rPr lang="ar-SA" sz="4800" dirty="0" err="1"/>
              <a:t>البالماخ</a:t>
            </a:r>
            <a:r>
              <a:rPr lang="ar-SA" sz="4800" dirty="0"/>
              <a:t>، وهو قوات النخبة التي شكلتها </a:t>
            </a:r>
            <a:r>
              <a:rPr lang="ar-SA" sz="4800" dirty="0" err="1"/>
              <a:t>الهاجاناة</a:t>
            </a:r>
            <a:r>
              <a:rPr lang="ar-SA" sz="4800" dirty="0"/>
              <a:t>، وخدمت في حرب 1948.</a:t>
            </a:r>
          </a:p>
          <a:p>
            <a:pPr marL="0" indent="0">
              <a:buNone/>
            </a:pP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74679971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sz="4800" dirty="0"/>
              <a:t>بعد الحرب العالمية الأولى، ووقوع فلسطين تحت الاحتلال البريطاني، انقسم الصهاينة إلى تيارين رئيسيين هما:</a:t>
            </a:r>
          </a:p>
          <a:p>
            <a:pPr marL="0" indent="0">
              <a:buNone/>
            </a:pPr>
            <a:r>
              <a:rPr lang="ar-SA" sz="4800" dirty="0"/>
              <a:t>1- التيار العمالي بقيادة بن غوريون وحاييم وايزمان.</a:t>
            </a:r>
          </a:p>
          <a:p>
            <a:pPr marL="0" indent="0">
              <a:buNone/>
            </a:pPr>
            <a:r>
              <a:rPr lang="ar-SA" sz="4800" dirty="0"/>
              <a:t>2- التيار اليميني الليبرالي بقيادة </a:t>
            </a:r>
            <a:r>
              <a:rPr lang="ar-SA" sz="4800" dirty="0" err="1"/>
              <a:t>جابوتنسكي</a:t>
            </a:r>
            <a:r>
              <a:rPr lang="ar-SA" sz="4800" dirty="0"/>
              <a:t> ثم مناحيم بيغن.</a:t>
            </a:r>
          </a:p>
        </p:txBody>
      </p:sp>
    </p:spTree>
    <p:extLst>
      <p:ext uri="{BB962C8B-B14F-4D97-AF65-F5344CB8AC3E}">
        <p14:creationId xmlns:p14="http://schemas.microsoft.com/office/powerpoint/2010/main" val="344342505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سنتحدث تحت عنوانين  رئيسيين:</a:t>
            </a:r>
          </a:p>
          <a:p>
            <a:pPr marL="0" indent="0">
              <a:buNone/>
            </a:pPr>
            <a:r>
              <a:rPr lang="ar-JO" sz="4000" dirty="0"/>
              <a:t>1- الثورات ومسار تطورها.</a:t>
            </a:r>
          </a:p>
          <a:p>
            <a:pPr marL="0" indent="0">
              <a:buNone/>
            </a:pPr>
            <a:r>
              <a:rPr lang="ar-JO" sz="4000" dirty="0"/>
              <a:t>2-  الهيئات القيادية.</a:t>
            </a:r>
            <a:endParaRPr lang="en-US" sz="4000" dirty="0"/>
          </a:p>
        </p:txBody>
      </p:sp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/>
              <a:t>تطور المقاومة الفلسطينية تحت الاحتلال البريطاني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/>
              <a:t>الثورات ومسار تطورها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1- ثورة النبي موسى 1920م.</a:t>
            </a:r>
          </a:p>
          <a:p>
            <a:pPr marL="0" indent="0">
              <a:buNone/>
            </a:pPr>
            <a:r>
              <a:rPr lang="ar-JO" sz="4000" dirty="0"/>
              <a:t>2- ثورة يافا1921.</a:t>
            </a:r>
          </a:p>
          <a:p>
            <a:pPr marL="0" indent="0">
              <a:buNone/>
            </a:pPr>
            <a:r>
              <a:rPr lang="ar-JO" sz="4000" dirty="0"/>
              <a:t>3- ثورة القدس 1922.</a:t>
            </a:r>
          </a:p>
          <a:p>
            <a:pPr marL="0" indent="0">
              <a:buNone/>
            </a:pPr>
            <a:r>
              <a:rPr lang="ar-JO" sz="4000" dirty="0"/>
              <a:t>4- ثورة البراق 1929.</a:t>
            </a:r>
          </a:p>
          <a:p>
            <a:pPr marL="0" indent="0">
              <a:buNone/>
            </a:pPr>
            <a:r>
              <a:rPr lang="ar-JO" sz="4000" dirty="0"/>
              <a:t>5- انتفاضة 1933.</a:t>
            </a:r>
          </a:p>
          <a:p>
            <a:pPr marL="0" indent="0">
              <a:buNone/>
            </a:pPr>
            <a:r>
              <a:rPr lang="ar-JO" sz="4000" dirty="0"/>
              <a:t>6- الثورة الفلسطينية الكبرى 1936- 1939.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7- المشاركة في حرب 1948م.</a:t>
            </a:r>
          </a:p>
          <a:p>
            <a:pPr marL="0" indent="0">
              <a:buNone/>
            </a:pPr>
            <a:r>
              <a:rPr lang="ar-JO" sz="4000" dirty="0"/>
              <a:t>التنظيمات العسكرية: القسام وتلاميذه، وجيش الجهاد المقدس.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dirty="0"/>
              <a:t>و نظام الانتداب هو شكل استعماري جديد تم اقتراحه كمخرج للتناقض بين حق تقرير المصير الذي أعلنه الحلفاء و بين المصالح الاستعمارية.</a:t>
            </a:r>
            <a:endParaRPr lang="en-US" sz="4000" dirty="0"/>
          </a:p>
          <a:p>
            <a:r>
              <a:rPr lang="ar-SA" sz="4000" dirty="0"/>
              <a:t>ووفقا للمادة 22 من ميثاق عصبة الأمم فإن الانتداب على الدول العربية هو من الدرجة الأولى، أي يقتصر على ابداء المشورة.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الهيئات القيادية الفلسطيني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4000" dirty="0"/>
              <a:t>1- الجمعيات الإسلامية المسيحية.</a:t>
            </a:r>
          </a:p>
          <a:p>
            <a:pPr marL="0" indent="0">
              <a:buNone/>
            </a:pPr>
            <a:r>
              <a:rPr lang="ar-JO" sz="4000" dirty="0"/>
              <a:t>2- اللجنة التنفيذية والمؤتمرات الفلسطينية.</a:t>
            </a:r>
          </a:p>
          <a:p>
            <a:pPr marL="0" indent="0">
              <a:buNone/>
            </a:pPr>
            <a:r>
              <a:rPr lang="ar-JO" sz="4000" dirty="0"/>
              <a:t>3- اللجنة العربية العليا.</a:t>
            </a:r>
          </a:p>
          <a:p>
            <a:pPr marL="0" indent="0">
              <a:buNone/>
            </a:pPr>
            <a:r>
              <a:rPr lang="ar-JO" sz="4000" dirty="0"/>
              <a:t>4- الهيئة العربية العليا.</a:t>
            </a:r>
          </a:p>
          <a:p>
            <a:pPr marL="0" indent="0">
              <a:buNone/>
            </a:pPr>
            <a:r>
              <a:rPr lang="ar-JO" sz="4000" dirty="0"/>
              <a:t>5- حكومة عموم </a:t>
            </a:r>
            <a:r>
              <a:rPr lang="ar-JO" sz="4000"/>
              <a:t>فلسطين.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4000" dirty="0"/>
              <a:t>وأقرت نفس المادة أن بعض المجتمعات التي كانت تابعة </a:t>
            </a:r>
            <a:r>
              <a:rPr lang="ar-SA" sz="4000" dirty="0" err="1"/>
              <a:t>للامبراطوية</a:t>
            </a:r>
            <a:r>
              <a:rPr lang="ar-SA" sz="4000" dirty="0"/>
              <a:t> العثمانية متطورة،  و يمكن الاعتراف بها كأمم مستقلة مع اسداء المشورة لها حتى تصبح قادرة على الاعتماد على ذاتها.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6547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2685</Words>
  <Application>Microsoft Office PowerPoint</Application>
  <PresentationFormat>On-screen Show (4:3)</PresentationFormat>
  <Paragraphs>237</Paragraphs>
  <Slides>126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126</vt:i4>
      </vt:variant>
    </vt:vector>
  </HeadingPairs>
  <TitlesOfParts>
    <vt:vector size="130" baseType="lpstr">
      <vt:lpstr>Arial</vt:lpstr>
      <vt:lpstr>Calibri</vt:lpstr>
      <vt:lpstr>Times New Roman</vt:lpstr>
      <vt:lpstr>سمة Office</vt:lpstr>
      <vt:lpstr>فلسطين تحت الاحتلال البريطاني العدوان والمقاومة</vt:lpstr>
      <vt:lpstr>PowerPoint Presentation</vt:lpstr>
      <vt:lpstr>العدوان البريطاني: فلسفته وسياساته وأدواته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الاهتمام بإنشاء المؤسسات الصهيونية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سابعا: التركيز على القدرات الأمنية والعسكرية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تطور المقاومة الفلسطينية تحت الاحتلال البريطاني</vt:lpstr>
      <vt:lpstr>الثورات ومسار تطورها</vt:lpstr>
      <vt:lpstr>PowerPoint Presentation</vt:lpstr>
      <vt:lpstr>الهيئات القيادية الفلسطيني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فلسطين تحت الاحتلال البريطاني العدوان والمقاومة</dc:title>
  <dc:creator>ADND</dc:creator>
  <cp:lastModifiedBy>user</cp:lastModifiedBy>
  <cp:revision>20</cp:revision>
  <dcterms:created xsi:type="dcterms:W3CDTF">2017-12-20T09:12:58Z</dcterms:created>
  <dcterms:modified xsi:type="dcterms:W3CDTF">2017-12-26T17:15:09Z</dcterms:modified>
</cp:coreProperties>
</file>