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69"/>
  </p:notesMasterIdLst>
  <p:sldIdLst>
    <p:sldId id="326" r:id="rId2"/>
    <p:sldId id="329" r:id="rId3"/>
    <p:sldId id="257" r:id="rId4"/>
    <p:sldId id="422" r:id="rId5"/>
    <p:sldId id="258" r:id="rId6"/>
    <p:sldId id="423" r:id="rId7"/>
    <p:sldId id="424" r:id="rId8"/>
    <p:sldId id="332" r:id="rId9"/>
    <p:sldId id="455" r:id="rId10"/>
    <p:sldId id="343" r:id="rId11"/>
    <p:sldId id="421" r:id="rId12"/>
    <p:sldId id="425" r:id="rId13"/>
    <p:sldId id="470" r:id="rId14"/>
    <p:sldId id="471" r:id="rId15"/>
    <p:sldId id="472" r:id="rId16"/>
    <p:sldId id="456" r:id="rId17"/>
    <p:sldId id="426" r:id="rId18"/>
    <p:sldId id="427" r:id="rId19"/>
    <p:sldId id="428" r:id="rId20"/>
    <p:sldId id="429" r:id="rId21"/>
    <p:sldId id="474" r:id="rId22"/>
    <p:sldId id="460" r:id="rId23"/>
    <p:sldId id="430" r:id="rId24"/>
    <p:sldId id="457" r:id="rId25"/>
    <p:sldId id="458" r:id="rId26"/>
    <p:sldId id="431" r:id="rId27"/>
    <p:sldId id="464" r:id="rId28"/>
    <p:sldId id="467" r:id="rId29"/>
    <p:sldId id="466" r:id="rId30"/>
    <p:sldId id="473" r:id="rId31"/>
    <p:sldId id="468" r:id="rId32"/>
    <p:sldId id="469" r:id="rId33"/>
    <p:sldId id="432" r:id="rId34"/>
    <p:sldId id="433" r:id="rId35"/>
    <p:sldId id="434" r:id="rId36"/>
    <p:sldId id="435" r:id="rId37"/>
    <p:sldId id="436" r:id="rId38"/>
    <p:sldId id="437" r:id="rId39"/>
    <p:sldId id="459" r:id="rId40"/>
    <p:sldId id="438" r:id="rId41"/>
    <p:sldId id="463" r:id="rId42"/>
    <p:sldId id="439" r:id="rId43"/>
    <p:sldId id="440" r:id="rId44"/>
    <p:sldId id="441" r:id="rId45"/>
    <p:sldId id="442" r:id="rId46"/>
    <p:sldId id="443" r:id="rId47"/>
    <p:sldId id="444" r:id="rId48"/>
    <p:sldId id="446" r:id="rId49"/>
    <p:sldId id="475" r:id="rId50"/>
    <p:sldId id="476" r:id="rId51"/>
    <p:sldId id="479" r:id="rId52"/>
    <p:sldId id="480" r:id="rId53"/>
    <p:sldId id="477" r:id="rId54"/>
    <p:sldId id="461" r:id="rId55"/>
    <p:sldId id="462" r:id="rId56"/>
    <p:sldId id="447" r:id="rId57"/>
    <p:sldId id="448" r:id="rId58"/>
    <p:sldId id="449" r:id="rId59"/>
    <p:sldId id="450" r:id="rId60"/>
    <p:sldId id="451" r:id="rId61"/>
    <p:sldId id="452" r:id="rId62"/>
    <p:sldId id="453" r:id="rId63"/>
    <p:sldId id="478" r:id="rId64"/>
    <p:sldId id="481" r:id="rId65"/>
    <p:sldId id="482" r:id="rId66"/>
    <p:sldId id="483" r:id="rId67"/>
    <p:sldId id="484" r:id="rId68"/>
  </p:sldIdLst>
  <p:sldSz cx="9144000" cy="6858000" type="screen4x3"/>
  <p:notesSz cx="6858000" cy="9144000"/>
  <p:defaultTextStyle>
    <a:defPPr>
      <a:defRPr lang="ar-BH"/>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79" autoAdjust="0"/>
    <p:restoredTop sz="94638" autoAdjust="0"/>
  </p:normalViewPr>
  <p:slideViewPr>
    <p:cSldViewPr>
      <p:cViewPr varScale="1">
        <p:scale>
          <a:sx n="73" d="100"/>
          <a:sy n="73" d="100"/>
        </p:scale>
        <p:origin x="129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DEA9AA8-F313-4860-80A0-580C734DD9D1}" type="datetimeFigureOut">
              <a:rPr lang="ar-SA" smtClean="0"/>
              <a:pPr/>
              <a:t>19/04/1439</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21B7156B-757C-4CA2-B3C4-C61C9EE7487F}" type="slidenum">
              <a:rPr lang="ar-SA" smtClean="0"/>
              <a:pPr/>
              <a:t>‹#›</a:t>
            </a:fld>
            <a:endParaRPr lang="ar-SA"/>
          </a:p>
        </p:txBody>
      </p:sp>
    </p:spTree>
    <p:extLst>
      <p:ext uri="{BB962C8B-B14F-4D97-AF65-F5344CB8AC3E}">
        <p14:creationId xmlns:p14="http://schemas.microsoft.com/office/powerpoint/2010/main" val="200982400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www.marefa.org/%D9%85%D8%A4%D8%AA%D9%85%D8%B1_%D9%83%D8%A7%D9%85%D8%A8%D9%84_%D8%A8%D9%86%D8%B1%D9%85%D8%A7%D9%86#cite_note-1" TargetMode="External"/><Relationship Id="rId13" Type="http://schemas.openxmlformats.org/officeDocument/2006/relationships/hyperlink" Target="https://www.marefa.org/%D8%A7%D8%B3%D8%A8%D8%A7%D9%86%D9%8A%D8%A7" TargetMode="External"/><Relationship Id="rId3" Type="http://schemas.openxmlformats.org/officeDocument/2006/relationships/hyperlink" Target="https://www.marefa.org/15_%D8%A3%D8%A8%D8%B1%D9%8A%D9%84" TargetMode="External"/><Relationship Id="rId7" Type="http://schemas.openxmlformats.org/officeDocument/2006/relationships/hyperlink" Target="https://www.marefa.org/index.php?title=%D8%AD%D8%B2%D8%A8_%D8%A7%D9%84%D8%A3%D8%AD%D8%B1%D8%A7%D8%B1_(%D8%A8%D8%B1%D9%8A%D8%B7%D8%A7%D9%86%D9%8A%D8%A7)&amp;action=edit&amp;redlink=1" TargetMode="External"/><Relationship Id="rId12" Type="http://schemas.openxmlformats.org/officeDocument/2006/relationships/hyperlink" Target="https://www.marefa.org/%D8%A8%D9%84%D8%AC%D9%8A%D9%83%D8%A7"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marefa.org/%D8%AD%D8%B2%D8%A8_%D8%A7%D9%84%D9%85%D8%AD%D8%A7%D9%81%D8%B8%D9%8A%D9%86_(%D8%A8%D8%B1%D9%8A%D8%B7%D8%A7%D9%86%D9%8A%D8%A7)" TargetMode="External"/><Relationship Id="rId11" Type="http://schemas.openxmlformats.org/officeDocument/2006/relationships/hyperlink" Target="https://www.marefa.org/%D9%87%D9%88%D9%84%D9%86%D8%AF%D8%A7" TargetMode="External"/><Relationship Id="rId5" Type="http://schemas.openxmlformats.org/officeDocument/2006/relationships/hyperlink" Target="https://www.marefa.org/14_%D9%85%D8%A7%D9%8A%D9%88" TargetMode="External"/><Relationship Id="rId15" Type="http://schemas.openxmlformats.org/officeDocument/2006/relationships/hyperlink" Target="https://www.marefa.org/%D9%87%D9%86%D8%B1%D9%8A_%D9%83%D8%A7%D9%85%D8%A8%D9%84-%D8%A8%D8%A7%D9%86%D8%B1%D9%85%D8%A7%D9%86" TargetMode="External"/><Relationship Id="rId10" Type="http://schemas.openxmlformats.org/officeDocument/2006/relationships/hyperlink" Target="https://www.marefa.org/%D9%81%D8%B1%D9%86%D8%B3%D8%A7" TargetMode="External"/><Relationship Id="rId4" Type="http://schemas.openxmlformats.org/officeDocument/2006/relationships/hyperlink" Target="https://www.marefa.org/1907" TargetMode="External"/><Relationship Id="rId9" Type="http://schemas.openxmlformats.org/officeDocument/2006/relationships/hyperlink" Target="https://www.marefa.org/%D8%A8%D8%B1%D9%8A%D8%B7%D8%A7%D9%86%D9%8A%D8%A7" TargetMode="External"/><Relationship Id="rId14" Type="http://schemas.openxmlformats.org/officeDocument/2006/relationships/hyperlink" Target="https://www.marefa.org/%D8%A5%D9%8A%D8%B7%D8%A7%D9%84%D9%8A%D8%A7"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JO" b="1" dirty="0"/>
              <a:t>لمؤتمر الامبراطوري 1907</a:t>
            </a:r>
            <a:r>
              <a:rPr lang="ar-JO" dirty="0"/>
              <a:t> أو </a:t>
            </a:r>
            <a:r>
              <a:rPr lang="ar-JO" b="1" dirty="0"/>
              <a:t>مؤتمر كامبل بنرمان</a:t>
            </a:r>
            <a:r>
              <a:rPr lang="ar-JO" dirty="0"/>
              <a:t>، هو مؤتمر انعقد في لندن في </a:t>
            </a:r>
            <a:r>
              <a:rPr lang="ar-JO" dirty="0">
                <a:hlinkClick r:id="rId3" tooltip="15 أبريل"/>
              </a:rPr>
              <a:t>15 أبريل</a:t>
            </a:r>
            <a:r>
              <a:rPr lang="ar-JO" dirty="0"/>
              <a:t> </a:t>
            </a:r>
            <a:r>
              <a:rPr lang="ar-JO" dirty="0">
                <a:hlinkClick r:id="rId4" tooltip="1907"/>
              </a:rPr>
              <a:t>1907</a:t>
            </a:r>
            <a:r>
              <a:rPr lang="ar-JO" dirty="0"/>
              <a:t> واستمرت جلساته حتى </a:t>
            </a:r>
            <a:r>
              <a:rPr lang="ar-JO" dirty="0">
                <a:hlinkClick r:id="rId5" tooltip="14 مايو"/>
              </a:rPr>
              <a:t>14 مايو</a:t>
            </a:r>
            <a:r>
              <a:rPr lang="ar-JO" dirty="0"/>
              <a:t> </a:t>
            </a:r>
            <a:r>
              <a:rPr lang="ar-JO" dirty="0">
                <a:hlinkClick r:id="rId4" tooltip="1907"/>
              </a:rPr>
              <a:t>1907</a:t>
            </a:r>
            <a:r>
              <a:rPr lang="ar-JO" dirty="0"/>
              <a:t>، بدعوة سرية من </a:t>
            </a:r>
            <a:r>
              <a:rPr lang="ar-JO" dirty="0">
                <a:hlinkClick r:id="rId6" tooltip="حزب المحافظين (بريطانيا)"/>
              </a:rPr>
              <a:t>حزب المحافظين البريطانيين</a:t>
            </a:r>
            <a:r>
              <a:rPr lang="ar-JO" dirty="0"/>
              <a:t> بهدف إلى إيجاد آلية تحافظ على تفوق ومكاسب الدول الاستعمارية إلى أطول أمد ممكن وقدم فكرة المشروع </a:t>
            </a:r>
            <a:r>
              <a:rPr lang="ar-JO" dirty="0">
                <a:hlinkClick r:id="rId7" tooltip="حزب الأحرار (بريطانيا) (الصفحة غير موجودة)"/>
              </a:rPr>
              <a:t>لحزب الأحرار</a:t>
            </a:r>
            <a:r>
              <a:rPr lang="ar-JO" dirty="0"/>
              <a:t> الحاكم في ذلك الوقت.</a:t>
            </a:r>
            <a:r>
              <a:rPr lang="ar-JO" baseline="30000" dirty="0">
                <a:hlinkClick r:id="rId8"/>
              </a:rPr>
              <a:t>[1]</a:t>
            </a:r>
            <a:r>
              <a:rPr lang="ar-JO" dirty="0"/>
              <a:t> وضم الدول الاستعمارية في ذاك الوقت وهي: </a:t>
            </a:r>
            <a:r>
              <a:rPr lang="ar-JO" dirty="0">
                <a:hlinkClick r:id="rId9" tooltip="بريطانيا"/>
              </a:rPr>
              <a:t>بريطانيا</a:t>
            </a:r>
            <a:r>
              <a:rPr lang="ar-JO" dirty="0"/>
              <a:t>، </a:t>
            </a:r>
            <a:r>
              <a:rPr lang="ar-JO" dirty="0">
                <a:hlinkClick r:id="rId10" tooltip="فرنسا"/>
              </a:rPr>
              <a:t>فرنسا</a:t>
            </a:r>
            <a:r>
              <a:rPr lang="ar-JO" dirty="0"/>
              <a:t>، </a:t>
            </a:r>
            <a:r>
              <a:rPr lang="ar-JO" dirty="0">
                <a:hlinkClick r:id="rId11" tooltip="هولندا"/>
              </a:rPr>
              <a:t>هولندا</a:t>
            </a:r>
            <a:r>
              <a:rPr lang="ar-JO" dirty="0"/>
              <a:t>، </a:t>
            </a:r>
            <a:r>
              <a:rPr lang="ar-JO" dirty="0">
                <a:hlinkClick r:id="rId12" tooltip="بلجيكا"/>
              </a:rPr>
              <a:t>بلجيكا</a:t>
            </a:r>
            <a:r>
              <a:rPr lang="ar-JO" dirty="0"/>
              <a:t>، </a:t>
            </a:r>
            <a:r>
              <a:rPr lang="ar-JO" dirty="0">
                <a:hlinkClick r:id="rId13" tooltip="اسبانيا"/>
              </a:rPr>
              <a:t>اسبانيا</a:t>
            </a:r>
            <a:r>
              <a:rPr lang="ar-JO" dirty="0"/>
              <a:t>، </a:t>
            </a:r>
            <a:r>
              <a:rPr lang="ar-JO" dirty="0">
                <a:hlinkClick r:id="rId14" tooltip="إيطاليا"/>
              </a:rPr>
              <a:t>إيطاليا</a:t>
            </a:r>
            <a:r>
              <a:rPr lang="ar-JO" dirty="0"/>
              <a:t>، وفي نهاية المؤتمر خرجوا بوثيقة سرية سموها " وثيقة كامبل" نسبة إلى رئيس الوزراء البريطاني آنذاك </a:t>
            </a:r>
            <a:r>
              <a:rPr lang="ar-JO" dirty="0">
                <a:hlinkClick r:id="rId15" tooltip="هنري كامبل-بانرمان"/>
              </a:rPr>
              <a:t>هنري كامبل-بانرمان</a:t>
            </a:r>
            <a:r>
              <a:rPr lang="ar-JO" dirty="0"/>
              <a:t>.</a:t>
            </a:r>
            <a:endParaRPr lang="en-US" dirty="0"/>
          </a:p>
        </p:txBody>
      </p:sp>
      <p:sp>
        <p:nvSpPr>
          <p:cNvPr id="4" name="Slide Number Placeholder 3"/>
          <p:cNvSpPr>
            <a:spLocks noGrp="1"/>
          </p:cNvSpPr>
          <p:nvPr>
            <p:ph type="sldNum" sz="quarter" idx="10"/>
          </p:nvPr>
        </p:nvSpPr>
        <p:spPr/>
        <p:txBody>
          <a:bodyPr/>
          <a:lstStyle/>
          <a:p>
            <a:fld id="{21B7156B-757C-4CA2-B3C4-C61C9EE7487F}" type="slidenum">
              <a:rPr lang="ar-SA" smtClean="0"/>
              <a:pPr/>
              <a:t>6</a:t>
            </a:fld>
            <a:endParaRPr lang="ar-SA"/>
          </a:p>
        </p:txBody>
      </p:sp>
    </p:spTree>
    <p:extLst>
      <p:ext uri="{BB962C8B-B14F-4D97-AF65-F5344CB8AC3E}">
        <p14:creationId xmlns:p14="http://schemas.microsoft.com/office/powerpoint/2010/main" val="4151929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r>
              <a:rPr lang="ar-SA" dirty="0"/>
              <a:t>ما </a:t>
            </a:r>
            <a:r>
              <a:rPr lang="ar-SA" dirty="0" err="1"/>
              <a:t>رايك</a:t>
            </a:r>
            <a:r>
              <a:rPr lang="ar-SA" dirty="0"/>
              <a:t> في اثر هذا القرار على القضية وهل كان لصالحها ...نزعها من عمقها العربية </a:t>
            </a:r>
            <a:r>
              <a:rPr lang="ar-SA" dirty="0" err="1"/>
              <a:t>الاسلامية</a:t>
            </a:r>
            <a:r>
              <a:rPr lang="ar-SA" dirty="0"/>
              <a:t> </a:t>
            </a:r>
          </a:p>
        </p:txBody>
      </p:sp>
      <p:sp>
        <p:nvSpPr>
          <p:cNvPr id="4" name="عنصر نائب لرقم الشريحة 3"/>
          <p:cNvSpPr>
            <a:spLocks noGrp="1"/>
          </p:cNvSpPr>
          <p:nvPr>
            <p:ph type="sldNum" sz="quarter" idx="10"/>
          </p:nvPr>
        </p:nvSpPr>
        <p:spPr/>
        <p:txBody>
          <a:bodyPr/>
          <a:lstStyle/>
          <a:p>
            <a:fld id="{21B7156B-757C-4CA2-B3C4-C61C9EE7487F}" type="slidenum">
              <a:rPr lang="ar-SA" smtClean="0"/>
              <a:pPr/>
              <a:t>22</a:t>
            </a:fld>
            <a:endParaRPr lang="ar-SA"/>
          </a:p>
        </p:txBody>
      </p:sp>
    </p:spTree>
    <p:extLst>
      <p:ext uri="{BB962C8B-B14F-4D97-AF65-F5344CB8AC3E}">
        <p14:creationId xmlns:p14="http://schemas.microsoft.com/office/powerpoint/2010/main" val="1873317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1"/>
            <a:r>
              <a:rPr lang="ar-JO" sz="1200" kern="1200" dirty="0">
                <a:solidFill>
                  <a:schemeClr val="tx1"/>
                </a:solidFill>
                <a:effectLst/>
                <a:latin typeface="+mn-lt"/>
                <a:ea typeface="+mn-ea"/>
                <a:cs typeface="+mn-cs"/>
              </a:rPr>
              <a:t>تبقى « الثغرة» التي عرفت بـ" الدفرسوار"، هي الحدث الأكثر تعقيدا ضمن أحداث الحرب فبدأت مع نهاية أحداث الحرب من 16 إلى 19 أكتوبر وقتئذ، تمكن الجيش الإسرائيلى من تطويق الجيش الثالث الميدانى من خلال ما عرف بثغرة الدفرسوار، وكانت  امتدادا بالضفة الشرقية لقناة السويس. </a:t>
            </a:r>
          </a:p>
          <a:p>
            <a:pPr rtl="1"/>
            <a:r>
              <a:rPr lang="ar-JO" sz="1200" kern="1200" dirty="0">
                <a:solidFill>
                  <a:schemeClr val="tx1"/>
                </a:solidFill>
                <a:effectLst/>
                <a:latin typeface="+mn-lt"/>
                <a:ea typeface="+mn-ea"/>
                <a:cs typeface="+mn-cs"/>
              </a:rPr>
              <a:t>وتقبل الجيوش على عمل الثغرات الحربية من أجل إحداث نوع من المعارك السريعة الخفيفة بهدف كسر تماسك الطرف  الآخر داخل الحرب</a:t>
            </a:r>
          </a:p>
          <a:p>
            <a:pPr rtl="1"/>
            <a:endParaRPr lang="ar-JO"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1B7156B-757C-4CA2-B3C4-C61C9EE7487F}" type="slidenum">
              <a:rPr lang="ar-SA" smtClean="0"/>
              <a:pPr/>
              <a:t>40</a:t>
            </a:fld>
            <a:endParaRPr lang="ar-SA"/>
          </a:p>
        </p:txBody>
      </p:sp>
    </p:spTree>
    <p:extLst>
      <p:ext uri="{BB962C8B-B14F-4D97-AF65-F5344CB8AC3E}">
        <p14:creationId xmlns:p14="http://schemas.microsoft.com/office/powerpoint/2010/main" val="1977539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JO" dirty="0"/>
              <a:t>وقدم خليل الوزير مشروعاً بذلك لقيادة إخوان القطاع 1957، لكنه لم يلق تجاوباً منهم، بسبب الظروف الصعبة التي يعانون منها. فاجتهد خليل الوزير بالاشتراك مع ياسر عرفات (الذي كان مُقرباً من الإخوان) في إنشاء هذا الإطار الذي أصبح يعرف بحركة تحرير فلسطين (فتح). وانضم إليهم عدد من أنشط وأكفأ شباب الإخوان أمثال رياض الزعنون وسليم الزعنون ومحمد يوسف النجار وعبد الفتاح حمود ويوسف عميرة (الذي كان من شباب الإخوان الذين قاتلوا في الدفاع عن يافا في حرب 1948)، وكمال عدوان، ومعاذ عابد، وصلاح خلف، ورفيق النتشة</a:t>
            </a:r>
            <a:endParaRPr lang="en-US" dirty="0"/>
          </a:p>
        </p:txBody>
      </p:sp>
      <p:sp>
        <p:nvSpPr>
          <p:cNvPr id="4" name="Slide Number Placeholder 3"/>
          <p:cNvSpPr>
            <a:spLocks noGrp="1"/>
          </p:cNvSpPr>
          <p:nvPr>
            <p:ph type="sldNum" sz="quarter" idx="10"/>
          </p:nvPr>
        </p:nvSpPr>
        <p:spPr/>
        <p:txBody>
          <a:bodyPr/>
          <a:lstStyle/>
          <a:p>
            <a:fld id="{21B7156B-757C-4CA2-B3C4-C61C9EE7487F}" type="slidenum">
              <a:rPr lang="ar-SA" smtClean="0"/>
              <a:pPr/>
              <a:t>43</a:t>
            </a:fld>
            <a:endParaRPr lang="ar-SA"/>
          </a:p>
        </p:txBody>
      </p:sp>
    </p:spTree>
    <p:extLst>
      <p:ext uri="{BB962C8B-B14F-4D97-AF65-F5344CB8AC3E}">
        <p14:creationId xmlns:p14="http://schemas.microsoft.com/office/powerpoint/2010/main" val="473202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B7156B-757C-4CA2-B3C4-C61C9EE7487F}" type="slidenum">
              <a:rPr lang="ar-SA" smtClean="0"/>
              <a:pPr/>
              <a:t>47</a:t>
            </a:fld>
            <a:endParaRPr lang="ar-SA"/>
          </a:p>
        </p:txBody>
      </p:sp>
    </p:spTree>
    <p:extLst>
      <p:ext uri="{BB962C8B-B14F-4D97-AF65-F5344CB8AC3E}">
        <p14:creationId xmlns:p14="http://schemas.microsoft.com/office/powerpoint/2010/main" val="2141968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شريحة عنوان">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a:xfrm>
            <a:off x="6553200" y="6356350"/>
            <a:ext cx="2133600" cy="365125"/>
          </a:xfrm>
          <a:prstGeom prst="rect">
            <a:avLst/>
          </a:prstGeom>
        </p:spPr>
        <p:txBody>
          <a:bodyPr/>
          <a:lstStyle/>
          <a:p>
            <a:fld id="{992AC1CA-7161-46AA-A2D9-30CAAE63B96E}" type="datetimeFigureOut">
              <a:rPr lang="ar-BH" smtClean="0"/>
              <a:pPr/>
              <a:t>19/04/1439</a:t>
            </a:fld>
            <a:endParaRPr lang="ar-BH"/>
          </a:p>
        </p:txBody>
      </p:sp>
      <p:sp>
        <p:nvSpPr>
          <p:cNvPr id="5" name="عنصر نائب للتذييل 4"/>
          <p:cNvSpPr>
            <a:spLocks noGrp="1"/>
          </p:cNvSpPr>
          <p:nvPr>
            <p:ph type="ftr" sz="quarter" idx="11"/>
          </p:nvPr>
        </p:nvSpPr>
        <p:spPr>
          <a:xfrm>
            <a:off x="3124200" y="6356350"/>
            <a:ext cx="2895600" cy="365125"/>
          </a:xfrm>
          <a:prstGeom prst="rect">
            <a:avLst/>
          </a:prstGeom>
        </p:spPr>
        <p:txBody>
          <a:bodyPr/>
          <a:lstStyle/>
          <a:p>
            <a:endParaRPr lang="ar-BH" dirty="0"/>
          </a:p>
        </p:txBody>
      </p:sp>
      <p:sp>
        <p:nvSpPr>
          <p:cNvPr id="6" name="عنصر نائب لرقم الشريحة 5"/>
          <p:cNvSpPr>
            <a:spLocks noGrp="1"/>
          </p:cNvSpPr>
          <p:nvPr>
            <p:ph type="sldNum" sz="quarter" idx="12"/>
          </p:nvPr>
        </p:nvSpPr>
        <p:spPr>
          <a:xfrm>
            <a:off x="457200" y="6356350"/>
            <a:ext cx="2133600" cy="365125"/>
          </a:xfrm>
          <a:prstGeom prst="rect">
            <a:avLst/>
          </a:prstGeom>
        </p:spPr>
        <p:txBody>
          <a:bodyPr/>
          <a:lstStyle/>
          <a:p>
            <a:fld id="{0380ECE9-2271-4273-BF6F-2C50AD562780}" type="slidenum">
              <a:rPr lang="ar-BH" smtClean="0"/>
              <a:pPr/>
              <a:t>‹#›</a:t>
            </a:fld>
            <a:endParaRPr lang="ar-B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a:prstGeom prst="rect">
            <a:avLst/>
          </a:prstGeom>
        </p:spPr>
        <p:txBody>
          <a:bodyPr/>
          <a:lstStyle/>
          <a:p>
            <a:r>
              <a:rPr lang="ar-SA"/>
              <a:t>انقر لتحرير نمط العنوان الرئيسي</a:t>
            </a:r>
            <a:endParaRPr lang="ar-BH"/>
          </a:p>
        </p:txBody>
      </p:sp>
      <p:sp>
        <p:nvSpPr>
          <p:cNvPr id="3" name="عنصر نائب للعنوان العمودي 2"/>
          <p:cNvSpPr>
            <a:spLocks noGrp="1"/>
          </p:cNvSpPr>
          <p:nvPr>
            <p:ph type="body" orient="vert" idx="1"/>
          </p:nvPr>
        </p:nvSpPr>
        <p:spPr>
          <a:xfrm>
            <a:off x="457200" y="1600200"/>
            <a:ext cx="8229600" cy="4525963"/>
          </a:xfrm>
          <a:prstGeom prst="rect">
            <a:avLst/>
          </a:prstGeo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BH"/>
          </a:p>
        </p:txBody>
      </p:sp>
      <p:sp>
        <p:nvSpPr>
          <p:cNvPr id="4" name="عنصر نائب للتاريخ 3"/>
          <p:cNvSpPr>
            <a:spLocks noGrp="1"/>
          </p:cNvSpPr>
          <p:nvPr>
            <p:ph type="dt" sz="half" idx="10"/>
          </p:nvPr>
        </p:nvSpPr>
        <p:spPr>
          <a:xfrm>
            <a:off x="6553200" y="6356350"/>
            <a:ext cx="2133600" cy="365125"/>
          </a:xfrm>
          <a:prstGeom prst="rect">
            <a:avLst/>
          </a:prstGeom>
        </p:spPr>
        <p:txBody>
          <a:bodyPr/>
          <a:lstStyle/>
          <a:p>
            <a:fld id="{992AC1CA-7161-46AA-A2D9-30CAAE63B96E}" type="datetimeFigureOut">
              <a:rPr lang="ar-BH" smtClean="0"/>
              <a:pPr/>
              <a:t>19/04/1439</a:t>
            </a:fld>
            <a:endParaRPr lang="ar-BH"/>
          </a:p>
        </p:txBody>
      </p:sp>
      <p:sp>
        <p:nvSpPr>
          <p:cNvPr id="5" name="عنصر نائب للتذييل 4"/>
          <p:cNvSpPr>
            <a:spLocks noGrp="1"/>
          </p:cNvSpPr>
          <p:nvPr>
            <p:ph type="ftr" sz="quarter" idx="11"/>
          </p:nvPr>
        </p:nvSpPr>
        <p:spPr>
          <a:xfrm>
            <a:off x="3124200" y="6356350"/>
            <a:ext cx="2895600" cy="365125"/>
          </a:xfrm>
          <a:prstGeom prst="rect">
            <a:avLst/>
          </a:prstGeom>
        </p:spPr>
        <p:txBody>
          <a:bodyPr/>
          <a:lstStyle/>
          <a:p>
            <a:endParaRPr lang="ar-BH"/>
          </a:p>
        </p:txBody>
      </p:sp>
      <p:sp>
        <p:nvSpPr>
          <p:cNvPr id="6" name="عنصر نائب لرقم الشريحة 5"/>
          <p:cNvSpPr>
            <a:spLocks noGrp="1"/>
          </p:cNvSpPr>
          <p:nvPr>
            <p:ph type="sldNum" sz="quarter" idx="12"/>
          </p:nvPr>
        </p:nvSpPr>
        <p:spPr>
          <a:xfrm>
            <a:off x="457200" y="6356350"/>
            <a:ext cx="2133600" cy="365125"/>
          </a:xfrm>
          <a:prstGeom prst="rect">
            <a:avLst/>
          </a:prstGeom>
        </p:spPr>
        <p:txBody>
          <a:bodyPr/>
          <a:lstStyle/>
          <a:p>
            <a:fld id="{0380ECE9-2271-4273-BF6F-2C50AD562780}" type="slidenum">
              <a:rPr lang="ar-BH" smtClean="0"/>
              <a:pPr/>
              <a:t>‹#›</a:t>
            </a:fld>
            <a:endParaRPr lang="ar-B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a:prstGeom prst="rect">
            <a:avLst/>
          </a:prstGeom>
        </p:spPr>
        <p:txBody>
          <a:bodyPr vert="eaVert"/>
          <a:lstStyle/>
          <a:p>
            <a:r>
              <a:rPr lang="ar-SA"/>
              <a:t>انقر لتحرير نمط العنوان الرئيسي</a:t>
            </a:r>
            <a:endParaRPr lang="ar-BH"/>
          </a:p>
        </p:txBody>
      </p:sp>
      <p:sp>
        <p:nvSpPr>
          <p:cNvPr id="3" name="عنصر نائب للعنوان العمودي 2"/>
          <p:cNvSpPr>
            <a:spLocks noGrp="1"/>
          </p:cNvSpPr>
          <p:nvPr>
            <p:ph type="body" orient="vert" idx="1"/>
          </p:nvPr>
        </p:nvSpPr>
        <p:spPr>
          <a:xfrm>
            <a:off x="457200" y="274638"/>
            <a:ext cx="6019800" cy="5851525"/>
          </a:xfrm>
          <a:prstGeom prst="rect">
            <a:avLst/>
          </a:prstGeo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BH"/>
          </a:p>
        </p:txBody>
      </p:sp>
      <p:sp>
        <p:nvSpPr>
          <p:cNvPr id="4" name="عنصر نائب للتاريخ 3"/>
          <p:cNvSpPr>
            <a:spLocks noGrp="1"/>
          </p:cNvSpPr>
          <p:nvPr>
            <p:ph type="dt" sz="half" idx="10"/>
          </p:nvPr>
        </p:nvSpPr>
        <p:spPr>
          <a:xfrm>
            <a:off x="6553200" y="6356350"/>
            <a:ext cx="2133600" cy="365125"/>
          </a:xfrm>
          <a:prstGeom prst="rect">
            <a:avLst/>
          </a:prstGeom>
        </p:spPr>
        <p:txBody>
          <a:bodyPr/>
          <a:lstStyle/>
          <a:p>
            <a:fld id="{992AC1CA-7161-46AA-A2D9-30CAAE63B96E}" type="datetimeFigureOut">
              <a:rPr lang="ar-BH" smtClean="0"/>
              <a:pPr/>
              <a:t>19/04/1439</a:t>
            </a:fld>
            <a:endParaRPr lang="ar-BH"/>
          </a:p>
        </p:txBody>
      </p:sp>
      <p:sp>
        <p:nvSpPr>
          <p:cNvPr id="5" name="عنصر نائب للتذييل 4"/>
          <p:cNvSpPr>
            <a:spLocks noGrp="1"/>
          </p:cNvSpPr>
          <p:nvPr>
            <p:ph type="ftr" sz="quarter" idx="11"/>
          </p:nvPr>
        </p:nvSpPr>
        <p:spPr>
          <a:xfrm>
            <a:off x="3124200" y="6356350"/>
            <a:ext cx="2895600" cy="365125"/>
          </a:xfrm>
          <a:prstGeom prst="rect">
            <a:avLst/>
          </a:prstGeom>
        </p:spPr>
        <p:txBody>
          <a:bodyPr/>
          <a:lstStyle/>
          <a:p>
            <a:endParaRPr lang="ar-BH"/>
          </a:p>
        </p:txBody>
      </p:sp>
      <p:sp>
        <p:nvSpPr>
          <p:cNvPr id="6" name="عنصر نائب لرقم الشريحة 5"/>
          <p:cNvSpPr>
            <a:spLocks noGrp="1"/>
          </p:cNvSpPr>
          <p:nvPr>
            <p:ph type="sldNum" sz="quarter" idx="12"/>
          </p:nvPr>
        </p:nvSpPr>
        <p:spPr>
          <a:xfrm>
            <a:off x="457200" y="6356350"/>
            <a:ext cx="2133600" cy="365125"/>
          </a:xfrm>
          <a:prstGeom prst="rect">
            <a:avLst/>
          </a:prstGeom>
        </p:spPr>
        <p:txBody>
          <a:bodyPr/>
          <a:lstStyle/>
          <a:p>
            <a:fld id="{0380ECE9-2271-4273-BF6F-2C50AD562780}" type="slidenum">
              <a:rPr lang="ar-BH" smtClean="0"/>
              <a:pPr/>
              <a:t>‹#›</a:t>
            </a:fld>
            <a:endParaRPr lang="ar-B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a:prstGeom prst="rect">
            <a:avLst/>
          </a:prstGeom>
        </p:spPr>
        <p:txBody>
          <a:bodyPr/>
          <a:lstStyle/>
          <a:p>
            <a:r>
              <a:rPr lang="ar-SA"/>
              <a:t>انقر لتحرير نمط العنوان الرئيسي</a:t>
            </a:r>
            <a:endParaRPr lang="ar-BH"/>
          </a:p>
        </p:txBody>
      </p:sp>
      <p:sp>
        <p:nvSpPr>
          <p:cNvPr id="3" name="عنصر نائب للمحتوى 2"/>
          <p:cNvSpPr>
            <a:spLocks noGrp="1"/>
          </p:cNvSpPr>
          <p:nvPr>
            <p:ph idx="1"/>
          </p:nvPr>
        </p:nvSpPr>
        <p:spPr>
          <a:xfrm>
            <a:off x="457200" y="1600200"/>
            <a:ext cx="8229600" cy="4525963"/>
          </a:xfrm>
          <a:prstGeom prst="rect">
            <a:avLst/>
          </a:prstGeo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BH"/>
          </a:p>
        </p:txBody>
      </p:sp>
      <p:sp>
        <p:nvSpPr>
          <p:cNvPr id="4" name="عنصر نائب للتاريخ 3"/>
          <p:cNvSpPr>
            <a:spLocks noGrp="1"/>
          </p:cNvSpPr>
          <p:nvPr>
            <p:ph type="dt" sz="half" idx="10"/>
          </p:nvPr>
        </p:nvSpPr>
        <p:spPr>
          <a:xfrm>
            <a:off x="6553200" y="6356350"/>
            <a:ext cx="2133600" cy="365125"/>
          </a:xfrm>
          <a:prstGeom prst="rect">
            <a:avLst/>
          </a:prstGeom>
        </p:spPr>
        <p:txBody>
          <a:bodyPr/>
          <a:lstStyle/>
          <a:p>
            <a:fld id="{992AC1CA-7161-46AA-A2D9-30CAAE63B96E}" type="datetimeFigureOut">
              <a:rPr lang="ar-BH" smtClean="0"/>
              <a:pPr/>
              <a:t>19/04/1439</a:t>
            </a:fld>
            <a:endParaRPr lang="ar-BH"/>
          </a:p>
        </p:txBody>
      </p:sp>
      <p:sp>
        <p:nvSpPr>
          <p:cNvPr id="5" name="عنصر نائب للتذييل 4"/>
          <p:cNvSpPr>
            <a:spLocks noGrp="1"/>
          </p:cNvSpPr>
          <p:nvPr>
            <p:ph type="ftr" sz="quarter" idx="11"/>
          </p:nvPr>
        </p:nvSpPr>
        <p:spPr>
          <a:xfrm>
            <a:off x="3124200" y="6356350"/>
            <a:ext cx="2895600" cy="365125"/>
          </a:xfrm>
          <a:prstGeom prst="rect">
            <a:avLst/>
          </a:prstGeom>
        </p:spPr>
        <p:txBody>
          <a:bodyPr/>
          <a:lstStyle/>
          <a:p>
            <a:endParaRPr lang="ar-BH"/>
          </a:p>
        </p:txBody>
      </p:sp>
      <p:sp>
        <p:nvSpPr>
          <p:cNvPr id="6" name="عنصر نائب لرقم الشريحة 5"/>
          <p:cNvSpPr>
            <a:spLocks noGrp="1"/>
          </p:cNvSpPr>
          <p:nvPr>
            <p:ph type="sldNum" sz="quarter" idx="12"/>
          </p:nvPr>
        </p:nvSpPr>
        <p:spPr>
          <a:xfrm>
            <a:off x="457200" y="6356350"/>
            <a:ext cx="2133600" cy="365125"/>
          </a:xfrm>
          <a:prstGeom prst="rect">
            <a:avLst/>
          </a:prstGeom>
        </p:spPr>
        <p:txBody>
          <a:bodyPr/>
          <a:lstStyle/>
          <a:p>
            <a:fld id="{0380ECE9-2271-4273-BF6F-2C50AD562780}" type="slidenum">
              <a:rPr lang="ar-BH" smtClean="0"/>
              <a:pPr/>
              <a:t>‹#›</a:t>
            </a:fld>
            <a:endParaRPr lang="ar-B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a:prstGeom prst="rect">
            <a:avLst/>
          </a:prstGeom>
        </p:spPr>
        <p:txBody>
          <a:bodyPr anchor="t"/>
          <a:lstStyle>
            <a:lvl1pPr algn="r">
              <a:defRPr sz="4000" b="1" cap="all"/>
            </a:lvl1pPr>
          </a:lstStyle>
          <a:p>
            <a:r>
              <a:rPr lang="ar-SA"/>
              <a:t>انقر لتحرير نمط العنوان الرئيسي</a:t>
            </a:r>
            <a:endParaRPr lang="ar-BH"/>
          </a:p>
        </p:txBody>
      </p:sp>
      <p:sp>
        <p:nvSpPr>
          <p:cNvPr id="3" name="عنصر نائب للنص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a:xfrm>
            <a:off x="6553200" y="6356350"/>
            <a:ext cx="2133600" cy="365125"/>
          </a:xfrm>
          <a:prstGeom prst="rect">
            <a:avLst/>
          </a:prstGeom>
        </p:spPr>
        <p:txBody>
          <a:bodyPr/>
          <a:lstStyle/>
          <a:p>
            <a:fld id="{992AC1CA-7161-46AA-A2D9-30CAAE63B96E}" type="datetimeFigureOut">
              <a:rPr lang="ar-BH" smtClean="0"/>
              <a:pPr/>
              <a:t>19/04/1439</a:t>
            </a:fld>
            <a:endParaRPr lang="ar-BH"/>
          </a:p>
        </p:txBody>
      </p:sp>
      <p:sp>
        <p:nvSpPr>
          <p:cNvPr id="5" name="عنصر نائب للتذييل 4"/>
          <p:cNvSpPr>
            <a:spLocks noGrp="1"/>
          </p:cNvSpPr>
          <p:nvPr>
            <p:ph type="ftr" sz="quarter" idx="11"/>
          </p:nvPr>
        </p:nvSpPr>
        <p:spPr>
          <a:xfrm>
            <a:off x="3124200" y="6356350"/>
            <a:ext cx="2895600" cy="365125"/>
          </a:xfrm>
          <a:prstGeom prst="rect">
            <a:avLst/>
          </a:prstGeom>
        </p:spPr>
        <p:txBody>
          <a:bodyPr/>
          <a:lstStyle/>
          <a:p>
            <a:endParaRPr lang="ar-BH"/>
          </a:p>
        </p:txBody>
      </p:sp>
      <p:sp>
        <p:nvSpPr>
          <p:cNvPr id="6" name="عنصر نائب لرقم الشريحة 5"/>
          <p:cNvSpPr>
            <a:spLocks noGrp="1"/>
          </p:cNvSpPr>
          <p:nvPr>
            <p:ph type="sldNum" sz="quarter" idx="12"/>
          </p:nvPr>
        </p:nvSpPr>
        <p:spPr>
          <a:xfrm>
            <a:off x="457200" y="6356350"/>
            <a:ext cx="2133600" cy="365125"/>
          </a:xfrm>
          <a:prstGeom prst="rect">
            <a:avLst/>
          </a:prstGeom>
        </p:spPr>
        <p:txBody>
          <a:bodyPr/>
          <a:lstStyle/>
          <a:p>
            <a:fld id="{0380ECE9-2271-4273-BF6F-2C50AD562780}" type="slidenum">
              <a:rPr lang="ar-BH" smtClean="0"/>
              <a:pPr/>
              <a:t>‹#›</a:t>
            </a:fld>
            <a:endParaRPr lang="ar-B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a:prstGeom prst="rect">
            <a:avLst/>
          </a:prstGeom>
        </p:spPr>
        <p:txBody>
          <a:bodyPr/>
          <a:lstStyle/>
          <a:p>
            <a:r>
              <a:rPr lang="ar-SA"/>
              <a:t>انقر لتحرير نمط العنوان الرئيسي</a:t>
            </a:r>
            <a:endParaRPr lang="ar-BH"/>
          </a:p>
        </p:txBody>
      </p:sp>
      <p:sp>
        <p:nvSpPr>
          <p:cNvPr id="3" name="عنصر نائب للمحتوى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BH"/>
          </a:p>
        </p:txBody>
      </p:sp>
      <p:sp>
        <p:nvSpPr>
          <p:cNvPr id="4" name="عنصر نائب للمحتوى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BH"/>
          </a:p>
        </p:txBody>
      </p:sp>
      <p:sp>
        <p:nvSpPr>
          <p:cNvPr id="5" name="عنصر نائب للتاريخ 4"/>
          <p:cNvSpPr>
            <a:spLocks noGrp="1"/>
          </p:cNvSpPr>
          <p:nvPr>
            <p:ph type="dt" sz="half" idx="10"/>
          </p:nvPr>
        </p:nvSpPr>
        <p:spPr>
          <a:xfrm>
            <a:off x="6553200" y="6356350"/>
            <a:ext cx="2133600" cy="365125"/>
          </a:xfrm>
          <a:prstGeom prst="rect">
            <a:avLst/>
          </a:prstGeom>
        </p:spPr>
        <p:txBody>
          <a:bodyPr/>
          <a:lstStyle/>
          <a:p>
            <a:fld id="{992AC1CA-7161-46AA-A2D9-30CAAE63B96E}" type="datetimeFigureOut">
              <a:rPr lang="ar-BH" smtClean="0"/>
              <a:pPr/>
              <a:t>19/04/1439</a:t>
            </a:fld>
            <a:endParaRPr lang="ar-BH"/>
          </a:p>
        </p:txBody>
      </p:sp>
      <p:sp>
        <p:nvSpPr>
          <p:cNvPr id="6" name="عنصر نائب للتذييل 5"/>
          <p:cNvSpPr>
            <a:spLocks noGrp="1"/>
          </p:cNvSpPr>
          <p:nvPr>
            <p:ph type="ftr" sz="quarter" idx="11"/>
          </p:nvPr>
        </p:nvSpPr>
        <p:spPr>
          <a:xfrm>
            <a:off x="3124200" y="6356350"/>
            <a:ext cx="2895600" cy="365125"/>
          </a:xfrm>
          <a:prstGeom prst="rect">
            <a:avLst/>
          </a:prstGeom>
        </p:spPr>
        <p:txBody>
          <a:bodyPr/>
          <a:lstStyle/>
          <a:p>
            <a:endParaRPr lang="ar-BH"/>
          </a:p>
        </p:txBody>
      </p:sp>
      <p:sp>
        <p:nvSpPr>
          <p:cNvPr id="7" name="عنصر نائب لرقم الشريحة 6"/>
          <p:cNvSpPr>
            <a:spLocks noGrp="1"/>
          </p:cNvSpPr>
          <p:nvPr>
            <p:ph type="sldNum" sz="quarter" idx="12"/>
          </p:nvPr>
        </p:nvSpPr>
        <p:spPr>
          <a:xfrm>
            <a:off x="457200" y="6356350"/>
            <a:ext cx="2133600" cy="365125"/>
          </a:xfrm>
          <a:prstGeom prst="rect">
            <a:avLst/>
          </a:prstGeom>
        </p:spPr>
        <p:txBody>
          <a:bodyPr/>
          <a:lstStyle/>
          <a:p>
            <a:fld id="{0380ECE9-2271-4273-BF6F-2C50AD562780}" type="slidenum">
              <a:rPr lang="ar-BH" smtClean="0"/>
              <a:pPr/>
              <a:t>‹#›</a:t>
            </a:fld>
            <a:endParaRPr lang="ar-B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a:prstGeom prst="rect">
            <a:avLst/>
          </a:prstGeom>
        </p:spPr>
        <p:txBody>
          <a:bodyPr/>
          <a:lstStyle>
            <a:lvl1pPr>
              <a:defRPr/>
            </a:lvl1pPr>
          </a:lstStyle>
          <a:p>
            <a:r>
              <a:rPr lang="ar-SA"/>
              <a:t>انقر لتحرير نمط العنوان الرئيسي</a:t>
            </a:r>
            <a:endParaRPr lang="ar-BH"/>
          </a:p>
        </p:txBody>
      </p:sp>
      <p:sp>
        <p:nvSpPr>
          <p:cNvPr id="3" name="عنصر نائب للنص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BH"/>
          </a:p>
        </p:txBody>
      </p:sp>
      <p:sp>
        <p:nvSpPr>
          <p:cNvPr id="5" name="عنصر نائب للنص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BH"/>
          </a:p>
        </p:txBody>
      </p:sp>
      <p:sp>
        <p:nvSpPr>
          <p:cNvPr id="7" name="عنصر نائب للتاريخ 6"/>
          <p:cNvSpPr>
            <a:spLocks noGrp="1"/>
          </p:cNvSpPr>
          <p:nvPr>
            <p:ph type="dt" sz="half" idx="10"/>
          </p:nvPr>
        </p:nvSpPr>
        <p:spPr>
          <a:xfrm>
            <a:off x="6553200" y="6356350"/>
            <a:ext cx="2133600" cy="365125"/>
          </a:xfrm>
          <a:prstGeom prst="rect">
            <a:avLst/>
          </a:prstGeom>
        </p:spPr>
        <p:txBody>
          <a:bodyPr/>
          <a:lstStyle/>
          <a:p>
            <a:fld id="{992AC1CA-7161-46AA-A2D9-30CAAE63B96E}" type="datetimeFigureOut">
              <a:rPr lang="ar-BH" smtClean="0"/>
              <a:pPr/>
              <a:t>19/04/1439</a:t>
            </a:fld>
            <a:endParaRPr lang="ar-BH"/>
          </a:p>
        </p:txBody>
      </p:sp>
      <p:sp>
        <p:nvSpPr>
          <p:cNvPr id="8" name="عنصر نائب للتذييل 7"/>
          <p:cNvSpPr>
            <a:spLocks noGrp="1"/>
          </p:cNvSpPr>
          <p:nvPr>
            <p:ph type="ftr" sz="quarter" idx="11"/>
          </p:nvPr>
        </p:nvSpPr>
        <p:spPr>
          <a:xfrm>
            <a:off x="3124200" y="6356350"/>
            <a:ext cx="2895600" cy="365125"/>
          </a:xfrm>
          <a:prstGeom prst="rect">
            <a:avLst/>
          </a:prstGeom>
        </p:spPr>
        <p:txBody>
          <a:bodyPr/>
          <a:lstStyle/>
          <a:p>
            <a:endParaRPr lang="ar-BH"/>
          </a:p>
        </p:txBody>
      </p:sp>
      <p:sp>
        <p:nvSpPr>
          <p:cNvPr id="9" name="عنصر نائب لرقم الشريحة 8"/>
          <p:cNvSpPr>
            <a:spLocks noGrp="1"/>
          </p:cNvSpPr>
          <p:nvPr>
            <p:ph type="sldNum" sz="quarter" idx="12"/>
          </p:nvPr>
        </p:nvSpPr>
        <p:spPr>
          <a:xfrm>
            <a:off x="457200" y="6356350"/>
            <a:ext cx="2133600" cy="365125"/>
          </a:xfrm>
          <a:prstGeom prst="rect">
            <a:avLst/>
          </a:prstGeom>
        </p:spPr>
        <p:txBody>
          <a:bodyPr/>
          <a:lstStyle/>
          <a:p>
            <a:fld id="{0380ECE9-2271-4273-BF6F-2C50AD562780}" type="slidenum">
              <a:rPr lang="ar-BH" smtClean="0"/>
              <a:pPr/>
              <a:t>‹#›</a:t>
            </a:fld>
            <a:endParaRPr lang="ar-B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a:prstGeom prst="rect">
            <a:avLst/>
          </a:prstGeom>
        </p:spPr>
        <p:txBody>
          <a:bodyPr/>
          <a:lstStyle/>
          <a:p>
            <a:r>
              <a:rPr lang="ar-SA"/>
              <a:t>انقر لتحرير نمط العنوان الرئيسي</a:t>
            </a:r>
            <a:endParaRPr lang="ar-BH"/>
          </a:p>
        </p:txBody>
      </p:sp>
      <p:sp>
        <p:nvSpPr>
          <p:cNvPr id="3" name="عنصر نائب للتاريخ 2"/>
          <p:cNvSpPr>
            <a:spLocks noGrp="1"/>
          </p:cNvSpPr>
          <p:nvPr>
            <p:ph type="dt" sz="half" idx="10"/>
          </p:nvPr>
        </p:nvSpPr>
        <p:spPr>
          <a:xfrm>
            <a:off x="6553200" y="6356350"/>
            <a:ext cx="2133600" cy="365125"/>
          </a:xfrm>
          <a:prstGeom prst="rect">
            <a:avLst/>
          </a:prstGeom>
        </p:spPr>
        <p:txBody>
          <a:bodyPr/>
          <a:lstStyle/>
          <a:p>
            <a:fld id="{992AC1CA-7161-46AA-A2D9-30CAAE63B96E}" type="datetimeFigureOut">
              <a:rPr lang="ar-BH" smtClean="0"/>
              <a:pPr/>
              <a:t>19/04/1439</a:t>
            </a:fld>
            <a:endParaRPr lang="ar-BH"/>
          </a:p>
        </p:txBody>
      </p:sp>
      <p:sp>
        <p:nvSpPr>
          <p:cNvPr id="4" name="عنصر نائب للتذييل 3"/>
          <p:cNvSpPr>
            <a:spLocks noGrp="1"/>
          </p:cNvSpPr>
          <p:nvPr>
            <p:ph type="ftr" sz="quarter" idx="11"/>
          </p:nvPr>
        </p:nvSpPr>
        <p:spPr>
          <a:xfrm>
            <a:off x="3124200" y="6356350"/>
            <a:ext cx="2895600" cy="365125"/>
          </a:xfrm>
          <a:prstGeom prst="rect">
            <a:avLst/>
          </a:prstGeom>
        </p:spPr>
        <p:txBody>
          <a:bodyPr/>
          <a:lstStyle/>
          <a:p>
            <a:endParaRPr lang="ar-BH"/>
          </a:p>
        </p:txBody>
      </p:sp>
      <p:sp>
        <p:nvSpPr>
          <p:cNvPr id="5" name="عنصر نائب لرقم الشريحة 4"/>
          <p:cNvSpPr>
            <a:spLocks noGrp="1"/>
          </p:cNvSpPr>
          <p:nvPr>
            <p:ph type="sldNum" sz="quarter" idx="12"/>
          </p:nvPr>
        </p:nvSpPr>
        <p:spPr>
          <a:xfrm>
            <a:off x="457200" y="6356350"/>
            <a:ext cx="2133600" cy="365125"/>
          </a:xfrm>
          <a:prstGeom prst="rect">
            <a:avLst/>
          </a:prstGeom>
        </p:spPr>
        <p:txBody>
          <a:bodyPr/>
          <a:lstStyle/>
          <a:p>
            <a:fld id="{0380ECE9-2271-4273-BF6F-2C50AD562780}" type="slidenum">
              <a:rPr lang="ar-BH" smtClean="0"/>
              <a:pPr/>
              <a:t>‹#›</a:t>
            </a:fld>
            <a:endParaRPr lang="ar-B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a:xfrm>
            <a:off x="6553200" y="6356350"/>
            <a:ext cx="2133600" cy="365125"/>
          </a:xfrm>
          <a:prstGeom prst="rect">
            <a:avLst/>
          </a:prstGeom>
        </p:spPr>
        <p:txBody>
          <a:bodyPr/>
          <a:lstStyle/>
          <a:p>
            <a:fld id="{992AC1CA-7161-46AA-A2D9-30CAAE63B96E}" type="datetimeFigureOut">
              <a:rPr lang="ar-BH" smtClean="0"/>
              <a:pPr/>
              <a:t>19/04/1439</a:t>
            </a:fld>
            <a:endParaRPr lang="ar-BH"/>
          </a:p>
        </p:txBody>
      </p:sp>
      <p:sp>
        <p:nvSpPr>
          <p:cNvPr id="3" name="عنصر نائب للتذييل 2"/>
          <p:cNvSpPr>
            <a:spLocks noGrp="1"/>
          </p:cNvSpPr>
          <p:nvPr>
            <p:ph type="ftr" sz="quarter" idx="11"/>
          </p:nvPr>
        </p:nvSpPr>
        <p:spPr>
          <a:xfrm>
            <a:off x="3124200" y="6356350"/>
            <a:ext cx="2895600" cy="365125"/>
          </a:xfrm>
          <a:prstGeom prst="rect">
            <a:avLst/>
          </a:prstGeom>
        </p:spPr>
        <p:txBody>
          <a:bodyPr/>
          <a:lstStyle/>
          <a:p>
            <a:endParaRPr lang="ar-BH"/>
          </a:p>
        </p:txBody>
      </p:sp>
      <p:sp>
        <p:nvSpPr>
          <p:cNvPr id="4" name="عنصر نائب لرقم الشريحة 3"/>
          <p:cNvSpPr>
            <a:spLocks noGrp="1"/>
          </p:cNvSpPr>
          <p:nvPr>
            <p:ph type="sldNum" sz="quarter" idx="12"/>
          </p:nvPr>
        </p:nvSpPr>
        <p:spPr>
          <a:xfrm>
            <a:off x="457200" y="6356350"/>
            <a:ext cx="2133600" cy="365125"/>
          </a:xfrm>
          <a:prstGeom prst="rect">
            <a:avLst/>
          </a:prstGeom>
        </p:spPr>
        <p:txBody>
          <a:bodyPr/>
          <a:lstStyle/>
          <a:p>
            <a:fld id="{0380ECE9-2271-4273-BF6F-2C50AD562780}" type="slidenum">
              <a:rPr lang="ar-BH" smtClean="0"/>
              <a:pPr/>
              <a:t>‹#›</a:t>
            </a:fld>
            <a:endParaRPr lang="ar-B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a:prstGeom prst="rect">
            <a:avLst/>
          </a:prstGeom>
        </p:spPr>
        <p:txBody>
          <a:bodyPr anchor="b"/>
          <a:lstStyle>
            <a:lvl1pPr algn="r">
              <a:defRPr sz="2000" b="1"/>
            </a:lvl1pPr>
          </a:lstStyle>
          <a:p>
            <a:r>
              <a:rPr lang="ar-SA"/>
              <a:t>انقر لتحرير نمط العنوان الرئيسي</a:t>
            </a:r>
            <a:endParaRPr lang="ar-BH"/>
          </a:p>
        </p:txBody>
      </p:sp>
      <p:sp>
        <p:nvSpPr>
          <p:cNvPr id="3" name="عنصر نائب للمحتوى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BH"/>
          </a:p>
        </p:txBody>
      </p:sp>
      <p:sp>
        <p:nvSpPr>
          <p:cNvPr id="4" name="عنصر نائب للنص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a:xfrm>
            <a:off x="6553200" y="6356350"/>
            <a:ext cx="2133600" cy="365125"/>
          </a:xfrm>
          <a:prstGeom prst="rect">
            <a:avLst/>
          </a:prstGeom>
        </p:spPr>
        <p:txBody>
          <a:bodyPr/>
          <a:lstStyle/>
          <a:p>
            <a:fld id="{992AC1CA-7161-46AA-A2D9-30CAAE63B96E}" type="datetimeFigureOut">
              <a:rPr lang="ar-BH" smtClean="0"/>
              <a:pPr/>
              <a:t>19/04/1439</a:t>
            </a:fld>
            <a:endParaRPr lang="ar-BH"/>
          </a:p>
        </p:txBody>
      </p:sp>
      <p:sp>
        <p:nvSpPr>
          <p:cNvPr id="6" name="عنصر نائب للتذييل 5"/>
          <p:cNvSpPr>
            <a:spLocks noGrp="1"/>
          </p:cNvSpPr>
          <p:nvPr>
            <p:ph type="ftr" sz="quarter" idx="11"/>
          </p:nvPr>
        </p:nvSpPr>
        <p:spPr>
          <a:xfrm>
            <a:off x="3124200" y="6356350"/>
            <a:ext cx="2895600" cy="365125"/>
          </a:xfrm>
          <a:prstGeom prst="rect">
            <a:avLst/>
          </a:prstGeom>
        </p:spPr>
        <p:txBody>
          <a:bodyPr/>
          <a:lstStyle/>
          <a:p>
            <a:endParaRPr lang="ar-BH"/>
          </a:p>
        </p:txBody>
      </p:sp>
      <p:sp>
        <p:nvSpPr>
          <p:cNvPr id="7" name="عنصر نائب لرقم الشريحة 6"/>
          <p:cNvSpPr>
            <a:spLocks noGrp="1"/>
          </p:cNvSpPr>
          <p:nvPr>
            <p:ph type="sldNum" sz="quarter" idx="12"/>
          </p:nvPr>
        </p:nvSpPr>
        <p:spPr>
          <a:xfrm>
            <a:off x="457200" y="6356350"/>
            <a:ext cx="2133600" cy="365125"/>
          </a:xfrm>
          <a:prstGeom prst="rect">
            <a:avLst/>
          </a:prstGeom>
        </p:spPr>
        <p:txBody>
          <a:bodyPr/>
          <a:lstStyle/>
          <a:p>
            <a:fld id="{0380ECE9-2271-4273-BF6F-2C50AD562780}" type="slidenum">
              <a:rPr lang="ar-BH" smtClean="0"/>
              <a:pPr/>
              <a:t>‹#›</a:t>
            </a:fld>
            <a:endParaRPr lang="ar-B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a:prstGeom prst="rect">
            <a:avLst/>
          </a:prstGeom>
        </p:spPr>
        <p:txBody>
          <a:bodyPr anchor="b"/>
          <a:lstStyle>
            <a:lvl1pPr algn="r">
              <a:defRPr sz="2000" b="1"/>
            </a:lvl1pPr>
          </a:lstStyle>
          <a:p>
            <a:r>
              <a:rPr lang="ar-SA"/>
              <a:t>انقر لتحرير نمط العنوان الرئيسي</a:t>
            </a:r>
            <a:endParaRPr lang="ar-BH"/>
          </a:p>
        </p:txBody>
      </p:sp>
      <p:sp>
        <p:nvSpPr>
          <p:cNvPr id="3" name="عنصر نائب للصورة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الرمز لإضافة صورة</a:t>
            </a:r>
            <a:endParaRPr lang="ar-BH"/>
          </a:p>
        </p:txBody>
      </p:sp>
      <p:sp>
        <p:nvSpPr>
          <p:cNvPr id="4" name="عنصر نائب للنص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a:xfrm>
            <a:off x="6553200" y="6356350"/>
            <a:ext cx="2133600" cy="365125"/>
          </a:xfrm>
          <a:prstGeom prst="rect">
            <a:avLst/>
          </a:prstGeom>
        </p:spPr>
        <p:txBody>
          <a:bodyPr/>
          <a:lstStyle/>
          <a:p>
            <a:fld id="{992AC1CA-7161-46AA-A2D9-30CAAE63B96E}" type="datetimeFigureOut">
              <a:rPr lang="ar-BH" smtClean="0"/>
              <a:pPr/>
              <a:t>19/04/1439</a:t>
            </a:fld>
            <a:endParaRPr lang="ar-BH"/>
          </a:p>
        </p:txBody>
      </p:sp>
      <p:sp>
        <p:nvSpPr>
          <p:cNvPr id="6" name="عنصر نائب للتذييل 5"/>
          <p:cNvSpPr>
            <a:spLocks noGrp="1"/>
          </p:cNvSpPr>
          <p:nvPr>
            <p:ph type="ftr" sz="quarter" idx="11"/>
          </p:nvPr>
        </p:nvSpPr>
        <p:spPr>
          <a:xfrm>
            <a:off x="3124200" y="6356350"/>
            <a:ext cx="2895600" cy="365125"/>
          </a:xfrm>
          <a:prstGeom prst="rect">
            <a:avLst/>
          </a:prstGeom>
        </p:spPr>
        <p:txBody>
          <a:bodyPr/>
          <a:lstStyle/>
          <a:p>
            <a:endParaRPr lang="ar-BH"/>
          </a:p>
        </p:txBody>
      </p:sp>
      <p:sp>
        <p:nvSpPr>
          <p:cNvPr id="7" name="عنصر نائب لرقم الشريحة 6"/>
          <p:cNvSpPr>
            <a:spLocks noGrp="1"/>
          </p:cNvSpPr>
          <p:nvPr>
            <p:ph type="sldNum" sz="quarter" idx="12"/>
          </p:nvPr>
        </p:nvSpPr>
        <p:spPr>
          <a:xfrm>
            <a:off x="457200" y="6356350"/>
            <a:ext cx="2133600" cy="365125"/>
          </a:xfrm>
          <a:prstGeom prst="rect">
            <a:avLst/>
          </a:prstGeom>
        </p:spPr>
        <p:txBody>
          <a:bodyPr/>
          <a:lstStyle/>
          <a:p>
            <a:fld id="{0380ECE9-2271-4273-BF6F-2C50AD562780}" type="slidenum">
              <a:rPr lang="ar-BH" smtClean="0"/>
              <a:pPr/>
              <a:t>‹#›</a:t>
            </a:fld>
            <a:endParaRPr lang="ar-B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0000">
              <a:schemeClr val="bg1">
                <a:alpha val="0"/>
              </a:schemeClr>
            </a:gs>
            <a:gs pos="82000">
              <a:srgbClr val="F0EBD5"/>
            </a:gs>
            <a:gs pos="100000">
              <a:srgbClr val="D1C39F"/>
            </a:gs>
          </a:gsLst>
          <a:lin ang="13500000" scaled="1"/>
          <a:tileRect/>
        </a:gradFill>
        <a:effectLst/>
      </p:bgPr>
    </p:bg>
    <p:spTree>
      <p:nvGrpSpPr>
        <p:cNvPr id="1" name=""/>
        <p:cNvGrpSpPr/>
        <p:nvPr/>
      </p:nvGrpSpPr>
      <p:grpSpPr>
        <a:xfrm>
          <a:off x="0" y="0"/>
          <a:ext cx="0" cy="0"/>
          <a:chOff x="0" y="0"/>
          <a:chExt cx="0" cy="0"/>
        </a:xfrm>
      </p:grpSpPr>
      <p:pic>
        <p:nvPicPr>
          <p:cNvPr id="9" name="صورة 8" descr="خط الثلث.jpg"/>
          <p:cNvPicPr>
            <a:picLocks noChangeAspect="1"/>
          </p:cNvPicPr>
          <p:nvPr userDrawn="1"/>
        </p:nvPicPr>
        <p:blipFill>
          <a:blip r:embed="rId13"/>
          <a:stretch>
            <a:fillRect/>
          </a:stretch>
        </p:blipFill>
        <p:spPr>
          <a:xfrm>
            <a:off x="1071538" y="6000768"/>
            <a:ext cx="3000396" cy="857232"/>
          </a:xfrm>
          <a:prstGeom prst="rect">
            <a:avLst/>
          </a:prstGeom>
        </p:spPr>
      </p:pic>
      <p:pic>
        <p:nvPicPr>
          <p:cNvPr id="23" name="صورة 22" descr="الشعار بخط الثلث جميييييييييييل وجديد.png"/>
          <p:cNvPicPr>
            <a:picLocks noChangeAspect="1"/>
          </p:cNvPicPr>
          <p:nvPr userDrawn="1"/>
        </p:nvPicPr>
        <p:blipFill>
          <a:blip r:embed="rId14" cstate="print"/>
          <a:stretch>
            <a:fillRect/>
          </a:stretch>
        </p:blipFill>
        <p:spPr>
          <a:xfrm>
            <a:off x="50860" y="5715016"/>
            <a:ext cx="949240" cy="1107635"/>
          </a:xfrm>
          <a:prstGeom prst="rect">
            <a:avLst/>
          </a:prstGeom>
        </p:spPr>
      </p:pic>
      <p:cxnSp>
        <p:nvCxnSpPr>
          <p:cNvPr id="1029" name="AutoShape 5"/>
          <p:cNvCxnSpPr>
            <a:cxnSpLocks noChangeShapeType="1"/>
          </p:cNvCxnSpPr>
          <p:nvPr userDrawn="1"/>
        </p:nvCxnSpPr>
        <p:spPr bwMode="auto">
          <a:xfrm rot="5400000">
            <a:off x="-896976" y="4460882"/>
            <a:ext cx="2071702" cy="7938"/>
          </a:xfrm>
          <a:prstGeom prst="straightConnector1">
            <a:avLst/>
          </a:prstGeom>
          <a:noFill/>
          <a:ln w="127000">
            <a:solidFill>
              <a:srgbClr val="C00000"/>
            </a:solidFill>
            <a:round/>
            <a:headEnd/>
            <a:tailEnd/>
          </a:ln>
          <a:effectLst/>
        </p:spPr>
      </p:cxnSp>
      <p:cxnSp>
        <p:nvCxnSpPr>
          <p:cNvPr id="1030" name="AutoShape 6"/>
          <p:cNvCxnSpPr>
            <a:cxnSpLocks noChangeShapeType="1"/>
          </p:cNvCxnSpPr>
          <p:nvPr userDrawn="1"/>
        </p:nvCxnSpPr>
        <p:spPr bwMode="auto">
          <a:xfrm rot="5400000">
            <a:off x="-1223" y="3207939"/>
            <a:ext cx="273052" cy="794"/>
          </a:xfrm>
          <a:prstGeom prst="straightConnector1">
            <a:avLst/>
          </a:prstGeom>
          <a:noFill/>
          <a:ln w="127000">
            <a:solidFill>
              <a:schemeClr val="accent2">
                <a:lumMod val="50000"/>
              </a:schemeClr>
            </a:solidFill>
            <a:round/>
            <a:headEnd/>
            <a:tailEnd/>
          </a:ln>
          <a:effectLst/>
        </p:spPr>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BH"/>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286000" y="1428736"/>
            <a:ext cx="4572000" cy="3600986"/>
          </a:xfrm>
          <a:prstGeom prst="rect">
            <a:avLst/>
          </a:prstGeom>
        </p:spPr>
        <p:txBody>
          <a:bodyPr wrap="square">
            <a:spAutoFit/>
          </a:bodyPr>
          <a:lstStyle/>
          <a:p>
            <a:pPr algn="ctr">
              <a:buNone/>
            </a:pPr>
            <a:r>
              <a:rPr lang="ar-SA" sz="1200" b="1" dirty="0"/>
              <a:t>بسم الله الرحمن الرحيم</a:t>
            </a:r>
          </a:p>
          <a:p>
            <a:pPr algn="ctr">
              <a:buNone/>
            </a:pPr>
            <a:r>
              <a:rPr lang="ar-SA" sz="2800" b="1" dirty="0"/>
              <a:t>محاضرة تاريخ فلسطين </a:t>
            </a:r>
            <a:r>
              <a:rPr lang="ar-JO" sz="2800" b="1" dirty="0"/>
              <a:t>المعاصر</a:t>
            </a:r>
          </a:p>
          <a:p>
            <a:pPr algn="ctr">
              <a:buNone/>
            </a:pPr>
            <a:r>
              <a:rPr lang="ar-JO" sz="2800" b="1" dirty="0"/>
              <a:t>1968-2017</a:t>
            </a:r>
          </a:p>
          <a:p>
            <a:pPr algn="ctr">
              <a:buNone/>
            </a:pPr>
            <a:r>
              <a:rPr lang="ar-JO" sz="2800" b="1" dirty="0"/>
              <a:t>أكاديمية دراسات اللاجئين </a:t>
            </a:r>
            <a:endParaRPr lang="ar-SA" sz="2800" b="1" dirty="0"/>
          </a:p>
          <a:p>
            <a:pPr algn="ctr"/>
            <a:r>
              <a:rPr lang="ar-SA" sz="2200" b="1" dirty="0">
                <a:cs typeface="+mj-cs"/>
              </a:rPr>
              <a:t>المحاضر: طارق عبد الفتاح الجعبري </a:t>
            </a:r>
          </a:p>
          <a:p>
            <a:pPr algn="ctr"/>
            <a:r>
              <a:rPr lang="ar-SA" sz="2200" b="1" dirty="0">
                <a:cs typeface="+mj-cs"/>
              </a:rPr>
              <a:t>فلسطين</a:t>
            </a:r>
          </a:p>
          <a:p>
            <a:pPr algn="ctr"/>
            <a:r>
              <a:rPr lang="ar-SA" sz="2200" b="1" dirty="0">
                <a:cs typeface="+mj-cs"/>
              </a:rPr>
              <a:t>محاضر في جامعتي الخليل والقدس المفتوحة</a:t>
            </a:r>
            <a:r>
              <a:rPr lang="ar-JO" sz="2200" b="1" dirty="0">
                <a:cs typeface="+mj-cs"/>
              </a:rPr>
              <a:t> ومرشح لنيل شهادة الدكتوراة</a:t>
            </a:r>
          </a:p>
          <a:p>
            <a:pPr algn="ctr"/>
            <a:r>
              <a:rPr lang="en-US" sz="2200" b="1" dirty="0">
                <a:cs typeface="+mj-cs"/>
              </a:rPr>
              <a:t>2018/1/2</a:t>
            </a:r>
            <a:endParaRPr lang="ar-SA" sz="2200" b="1" dirty="0">
              <a:cs typeface="+mj-cs"/>
            </a:endParaRPr>
          </a:p>
          <a:p>
            <a:pPr algn="ctr"/>
            <a:endParaRPr lang="en-US" sz="2200" b="1" dirty="0">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ما بعد النكبة</a:t>
            </a:r>
          </a:p>
        </p:txBody>
      </p:sp>
      <p:sp>
        <p:nvSpPr>
          <p:cNvPr id="3" name="عنصر نائب للمحتوى 2"/>
          <p:cNvSpPr>
            <a:spLocks noGrp="1"/>
          </p:cNvSpPr>
          <p:nvPr>
            <p:ph idx="1"/>
          </p:nvPr>
        </p:nvSpPr>
        <p:spPr/>
        <p:txBody>
          <a:bodyPr/>
          <a:lstStyle/>
          <a:p>
            <a:pPr marL="0" indent="0" algn="just">
              <a:buNone/>
            </a:pPr>
            <a:r>
              <a:rPr lang="ar-SA" sz="2800" dirty="0"/>
              <a:t>لقد تميزت الفترة، الواقعة بين عامَي 1949 و1969، ب</a:t>
            </a:r>
            <a:r>
              <a:rPr lang="ar-JO" sz="2800" dirty="0"/>
              <a:t>داية </a:t>
            </a:r>
            <a:r>
              <a:rPr lang="ar-SA" sz="2800" dirty="0"/>
              <a:t>ظهور عدد من الت</a:t>
            </a:r>
            <a:r>
              <a:rPr lang="ar-JO" sz="2800" dirty="0"/>
              <a:t>شكيلات</a:t>
            </a:r>
            <a:r>
              <a:rPr lang="ar-SA" sz="2800" dirty="0"/>
              <a:t> الفلسطينية</a:t>
            </a:r>
            <a:r>
              <a:rPr lang="ar-JO" sz="2800" dirty="0"/>
              <a:t>ضمن الأحزاب القومية والإسلامية</a:t>
            </a:r>
            <a:r>
              <a:rPr lang="ar-SA" sz="2800" dirty="0"/>
              <a:t> المنتشرة على امتداد الساحة العربية، والتي </a:t>
            </a:r>
            <a:r>
              <a:rPr lang="ar-JO" sz="2800" dirty="0"/>
              <a:t>سعت فيما بعد نحو تأكيد وساتقلال </a:t>
            </a:r>
            <a:r>
              <a:rPr lang="ar-SA" sz="2800" dirty="0"/>
              <a:t>الذات الفلسطينية، وضرورة إبرازها وتنظيمها، تمهيداً للعمل المسلح. ومن تلك التنظيمات ما كان عائلياً أو حزبياً أو عقائدياً، فكان هناك حركة الإخوان المسلمين، وحزب البعث، وحركة القوميين العرب، والشيوعيون، إلى جانب الأحزاب الفلسطينية التقليدية القديمة، بجذورها العائلية. وفي عام 1965، انطلقت "حركة فتح"، وبدأت المنظمات الفلسطينية الأخرى تتبلور.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محاور المحاضرة </a:t>
            </a:r>
            <a:br>
              <a:rPr lang="en-US" dirty="0"/>
            </a:br>
            <a:endParaRPr lang="en-US" dirty="0"/>
          </a:p>
        </p:txBody>
      </p:sp>
      <p:sp>
        <p:nvSpPr>
          <p:cNvPr id="3" name="Content Placeholder 2"/>
          <p:cNvSpPr>
            <a:spLocks noGrp="1"/>
          </p:cNvSpPr>
          <p:nvPr>
            <p:ph idx="1"/>
          </p:nvPr>
        </p:nvSpPr>
        <p:spPr/>
        <p:txBody>
          <a:bodyPr/>
          <a:lstStyle/>
          <a:p>
            <a:pPr marL="0" indent="0">
              <a:buNone/>
            </a:pPr>
            <a:r>
              <a:rPr lang="ar-SA" dirty="0"/>
              <a:t>لتسهيل عملية دراسة القضية الفلسطينية من العام 1968 وحتى 2017 .</a:t>
            </a:r>
            <a:endParaRPr lang="en-US" dirty="0"/>
          </a:p>
          <a:p>
            <a:pPr marL="0" indent="0">
              <a:buNone/>
            </a:pPr>
            <a:r>
              <a:rPr lang="ar-SA" dirty="0"/>
              <a:t>سوف نعمل الى تقسيمها الى ثلاث مراحل تاريخية كالتالي :</a:t>
            </a:r>
            <a:endParaRPr lang="en-US" dirty="0"/>
          </a:p>
          <a:p>
            <a:pPr lvl="0"/>
            <a:r>
              <a:rPr lang="ar-SA" dirty="0"/>
              <a:t>القضية الفلسطينية من العام 1968 – 1987 </a:t>
            </a:r>
            <a:endParaRPr lang="en-US" dirty="0"/>
          </a:p>
          <a:p>
            <a:pPr lvl="0"/>
            <a:r>
              <a:rPr lang="ar-SA" dirty="0"/>
              <a:t>القضية الفلسطينية من العام 1988 – 2000 </a:t>
            </a:r>
            <a:endParaRPr lang="en-US" dirty="0"/>
          </a:p>
          <a:p>
            <a:r>
              <a:rPr lang="ar-SA" dirty="0"/>
              <a:t>القضية الفلسطينية من العام 2001 – 2017</a:t>
            </a:r>
            <a:endParaRPr lang="en-US" dirty="0"/>
          </a:p>
        </p:txBody>
      </p:sp>
    </p:spTree>
    <p:extLst>
      <p:ext uri="{BB962C8B-B14F-4D97-AF65-F5344CB8AC3E}">
        <p14:creationId xmlns:p14="http://schemas.microsoft.com/office/powerpoint/2010/main" val="1601696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أولا : القضية الفلسطينية من العام 1968 – 1987 </a:t>
            </a:r>
            <a:br>
              <a:rPr lang="en-US" dirty="0"/>
            </a:br>
            <a:endParaRPr lang="en-US" dirty="0"/>
          </a:p>
        </p:txBody>
      </p:sp>
      <p:sp>
        <p:nvSpPr>
          <p:cNvPr id="3" name="Content Placeholder 2"/>
          <p:cNvSpPr>
            <a:spLocks noGrp="1"/>
          </p:cNvSpPr>
          <p:nvPr>
            <p:ph idx="1"/>
          </p:nvPr>
        </p:nvSpPr>
        <p:spPr/>
        <p:txBody>
          <a:bodyPr/>
          <a:lstStyle/>
          <a:p>
            <a:pPr marL="0" indent="0" algn="just">
              <a:buNone/>
            </a:pPr>
            <a:r>
              <a:rPr lang="ar-SA" dirty="0"/>
              <a:t>تتميز هذه الف</a:t>
            </a:r>
            <a:r>
              <a:rPr lang="ar-JO" dirty="0"/>
              <a:t>ت</a:t>
            </a:r>
            <a:r>
              <a:rPr lang="ar-SA" dirty="0"/>
              <a:t>رة ببروز الهوية الوطنية الفلسطينية .وبقيادة الفصائل الفلسطينية قيادة منظمة التحرير الفلسطينية .كما استطاعت المنظمة أن تتحصل الاعتراف بها كممثل شرعي ووحيد للفلسطينيين .وتميزت هذه الفترة بانتهاء الحروب العربية الاسرائيلية ودخول مصر في عملية سلام مع الاحتلال .اضافة الى خروج منظمة التحرير الفلسطينية من بيروت .مما هيأها وقادها لاحقا الى الانخراط في العملية السلمية .وفي الوقت نفسه شهدت هذه الفترة تصاعد قوة التيار الإسلامي وازدياد شعبيته .</a:t>
            </a:r>
            <a:endParaRPr lang="en-US" dirty="0"/>
          </a:p>
          <a:p>
            <a:pPr marL="0" indent="0">
              <a:buNone/>
            </a:pPr>
            <a:endParaRPr lang="en-US" dirty="0"/>
          </a:p>
        </p:txBody>
      </p:sp>
    </p:spTree>
    <p:extLst>
      <p:ext uri="{BB962C8B-B14F-4D97-AF65-F5344CB8AC3E}">
        <p14:creationId xmlns:p14="http://schemas.microsoft.com/office/powerpoint/2010/main" val="747769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JO" b="1" dirty="0"/>
              <a:t>منظمة التحرير الفلسطينية </a:t>
            </a:r>
            <a:br>
              <a:rPr lang="en-US" dirty="0"/>
            </a:br>
            <a:endParaRPr lang="ar-SA" dirty="0"/>
          </a:p>
        </p:txBody>
      </p:sp>
      <p:sp>
        <p:nvSpPr>
          <p:cNvPr id="3" name="عنصر نائب للمحتوى 2"/>
          <p:cNvSpPr>
            <a:spLocks noGrp="1"/>
          </p:cNvSpPr>
          <p:nvPr>
            <p:ph idx="1"/>
          </p:nvPr>
        </p:nvSpPr>
        <p:spPr/>
        <p:txBody>
          <a:bodyPr/>
          <a:lstStyle/>
          <a:p>
            <a:pPr algn="just"/>
            <a:r>
              <a:rPr lang="ar-SA" dirty="0"/>
              <a:t>في مؤتمر القمة العربي الأول الذي انعقد في القاهرة بتاريخ 13/1/1964 واستجابة لدعوة الرئيس جمال عبد الناصر لمواجهة عزم </a:t>
            </a:r>
            <a:r>
              <a:rPr lang="en-US" dirty="0"/>
              <a:t>"</a:t>
            </a:r>
            <a:r>
              <a:rPr lang="ar-SA" dirty="0"/>
              <a:t>إسرائيل" تحويل نهر الأردن، تم إصدار قراراً يقضى بإنشاء كيان فلسطيني يعبر عن إرادة شعب فلسطين ويقيم هيئة تطالب بحقوقه لتمكينه من تحرير وطنه وتقرير مصيره، وكلف المؤتمر أحمد </a:t>
            </a:r>
            <a:r>
              <a:rPr lang="ar-SA" dirty="0" err="1"/>
              <a:t>الشقيري</a:t>
            </a:r>
            <a:r>
              <a:rPr lang="ar-SA" dirty="0"/>
              <a:t> ممثل فلسطين في جامعة الدول العربية الاتصال بأبناء فلسطين لهذه الغاية، وإبلاغ مؤتمر القمة بالنتيجة</a:t>
            </a:r>
            <a:r>
              <a:rPr lang="en-US" dirty="0"/>
              <a:t>.</a:t>
            </a:r>
          </a:p>
          <a:p>
            <a:endParaRPr lang="ar-SA" dirty="0"/>
          </a:p>
        </p:txBody>
      </p:sp>
    </p:spTree>
    <p:extLst>
      <p:ext uri="{BB962C8B-B14F-4D97-AF65-F5344CB8AC3E}">
        <p14:creationId xmlns:p14="http://schemas.microsoft.com/office/powerpoint/2010/main" val="2110786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p:txBody>
          <a:bodyPr/>
          <a:lstStyle/>
          <a:p>
            <a:pPr algn="just"/>
            <a:r>
              <a:rPr lang="ar-SA" dirty="0"/>
              <a:t>وقد سيطرت حركة فتح وفصائل الثورة الفلسطينية المسلحة على قيادات ومقدرات منظمة التحرير عام 1968 في الدورة الرابعة للمجلس الوطني الفلسطيني التي عقدت في القاهرة، بعد استقالة المرحوم أحمد </a:t>
            </a:r>
            <a:r>
              <a:rPr lang="ar-SA" dirty="0" err="1"/>
              <a:t>الشقيري</a:t>
            </a:r>
            <a:r>
              <a:rPr lang="ar-SA" dirty="0"/>
              <a:t> في 24/12/1967 وتعيين يحيى حمودة خلفاً له، لفترة انتقالية مؤقتة لم تزد على الثلاثة أشهر</a:t>
            </a:r>
          </a:p>
        </p:txBody>
      </p:sp>
    </p:spTree>
    <p:extLst>
      <p:ext uri="{BB962C8B-B14F-4D97-AF65-F5344CB8AC3E}">
        <p14:creationId xmlns:p14="http://schemas.microsoft.com/office/powerpoint/2010/main" val="4187863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احمد </a:t>
            </a:r>
            <a:r>
              <a:rPr lang="ar-SA"/>
              <a:t>الشقيري</a:t>
            </a:r>
          </a:p>
        </p:txBody>
      </p:sp>
      <p:pic>
        <p:nvPicPr>
          <p:cNvPr id="4" name="عنصر نائب للمحتوى 3" descr="shogeri1.jpg"/>
          <p:cNvPicPr>
            <a:picLocks noGrp="1" noChangeAspect="1"/>
          </p:cNvPicPr>
          <p:nvPr>
            <p:ph idx="1"/>
          </p:nvPr>
        </p:nvPicPr>
        <p:blipFill>
          <a:blip r:embed="rId2"/>
          <a:stretch>
            <a:fillRect/>
          </a:stretch>
        </p:blipFill>
        <p:spPr>
          <a:xfrm>
            <a:off x="3143250" y="2000240"/>
            <a:ext cx="3286138" cy="3077379"/>
          </a:xfrm>
        </p:spPr>
      </p:pic>
    </p:spTree>
    <p:extLst>
      <p:ext uri="{BB962C8B-B14F-4D97-AF65-F5344CB8AC3E}">
        <p14:creationId xmlns:p14="http://schemas.microsoft.com/office/powerpoint/2010/main" val="2961929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المناطق التي احتلتها اسرائيل بعد حرب1967</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93122" y="1600200"/>
            <a:ext cx="2757755" cy="4525963"/>
          </a:xfrm>
        </p:spPr>
      </p:pic>
    </p:spTree>
    <p:extLst>
      <p:ext uri="{BB962C8B-B14F-4D97-AF65-F5344CB8AC3E}">
        <p14:creationId xmlns:p14="http://schemas.microsoft.com/office/powerpoint/2010/main" val="2482981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بعد حرب عام  1967</a:t>
            </a:r>
            <a:endParaRPr lang="en-US" dirty="0"/>
          </a:p>
        </p:txBody>
      </p:sp>
      <p:sp>
        <p:nvSpPr>
          <p:cNvPr id="3" name="Content Placeholder 2"/>
          <p:cNvSpPr>
            <a:spLocks noGrp="1"/>
          </p:cNvSpPr>
          <p:nvPr>
            <p:ph idx="1"/>
          </p:nvPr>
        </p:nvSpPr>
        <p:spPr/>
        <p:txBody>
          <a:bodyPr/>
          <a:lstStyle/>
          <a:p>
            <a:pPr algn="just"/>
            <a:r>
              <a:rPr lang="ar-SA" dirty="0"/>
              <a:t>بعد الهزيمة المدوية للدول العربية عام 1967 واحتلال الكيان الصهيوني سيناء وقطاع غزة والضفة الغربية والجولان .عاشت الأنظمة العربية مرحلة حرجة </a:t>
            </a:r>
            <a:r>
              <a:rPr lang="ar-JO" dirty="0"/>
              <a:t>أ</a:t>
            </a:r>
            <a:r>
              <a:rPr lang="ar-SA" dirty="0"/>
              <a:t>مام شعوبها .وتبددت الأوهام التي كانت تتغنى بها هذه الانظمة .</a:t>
            </a:r>
            <a:endParaRPr lang="en-US" dirty="0"/>
          </a:p>
          <a:p>
            <a:pPr algn="just"/>
            <a:r>
              <a:rPr lang="ar-SA" dirty="0"/>
              <a:t>سارعت الدول العربية لعقد قمة عربية في الخرطوم بتاريخ 29/8/1967 وسمي بمؤتمر اللاءات الثلاثة ...فما هي هذه اللاءات </a:t>
            </a:r>
            <a:r>
              <a:rPr lang="ar-JO" dirty="0"/>
              <a:t>.</a:t>
            </a:r>
            <a:endParaRPr lang="en-US" dirty="0"/>
          </a:p>
        </p:txBody>
      </p:sp>
    </p:spTree>
    <p:extLst>
      <p:ext uri="{BB962C8B-B14F-4D97-AF65-F5344CB8AC3E}">
        <p14:creationId xmlns:p14="http://schemas.microsoft.com/office/powerpoint/2010/main" val="2519266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تابع بعد حرب 1967</a:t>
            </a:r>
            <a:endParaRPr lang="en-US" dirty="0"/>
          </a:p>
        </p:txBody>
      </p:sp>
      <p:sp>
        <p:nvSpPr>
          <p:cNvPr id="3" name="Content Placeholder 2"/>
          <p:cNvSpPr>
            <a:spLocks noGrp="1"/>
          </p:cNvSpPr>
          <p:nvPr>
            <p:ph idx="1"/>
          </p:nvPr>
        </p:nvSpPr>
        <p:spPr/>
        <p:txBody>
          <a:bodyPr/>
          <a:lstStyle/>
          <a:p>
            <a:pPr algn="just"/>
            <a:r>
              <a:rPr lang="ar-SA" dirty="0"/>
              <a:t>لا صلح ولا مفاوضات ولا اعتراف بالكيان الصهيوني .</a:t>
            </a:r>
            <a:endParaRPr lang="en-US" dirty="0"/>
          </a:p>
          <a:p>
            <a:pPr algn="just"/>
            <a:r>
              <a:rPr lang="ar-SA" dirty="0"/>
              <a:t>ومن ثم دخلت مصر وسوريا حرب استنزاف مع اسرائيل من عام 1968 -1970 .</a:t>
            </a:r>
            <a:endParaRPr lang="en-US" dirty="0"/>
          </a:p>
          <a:p>
            <a:pPr algn="just"/>
            <a:r>
              <a:rPr lang="ar-SA" dirty="0"/>
              <a:t>هزيمة الأنظمة العربية أجبرتها على افساح المجال </a:t>
            </a:r>
            <a:r>
              <a:rPr lang="ar-JO" dirty="0"/>
              <a:t>أ</a:t>
            </a:r>
            <a:r>
              <a:rPr lang="ar-SA" dirty="0"/>
              <a:t>مام العمل الفدائي الفلسطيني </a:t>
            </a:r>
            <a:r>
              <a:rPr lang="ar-JO" dirty="0"/>
              <a:t>، </a:t>
            </a:r>
            <a:r>
              <a:rPr lang="ar-SA" dirty="0"/>
              <a:t>والذي شهد </a:t>
            </a:r>
            <a:r>
              <a:rPr lang="ar-JO" dirty="0"/>
              <a:t>أ</a:t>
            </a:r>
            <a:r>
              <a:rPr lang="ar-SA" dirty="0"/>
              <a:t>وجه تلك الفترة وخاصة بعد معركة الكرامة .مما أدى </a:t>
            </a:r>
            <a:r>
              <a:rPr lang="ar-JO" dirty="0"/>
              <a:t>إ</a:t>
            </a:r>
            <a:r>
              <a:rPr lang="ar-SA" dirty="0"/>
              <a:t>لى جماهيرية جارفة للفصائل الفلسطينية ومقاومتها المسلحة وخاصة فتح وقواتها العاصفة .</a:t>
            </a:r>
            <a:endParaRPr lang="en-US" dirty="0"/>
          </a:p>
          <a:p>
            <a:pPr marL="0" indent="0">
              <a:buNone/>
            </a:pPr>
            <a:endParaRPr lang="en-US" dirty="0"/>
          </a:p>
        </p:txBody>
      </p:sp>
    </p:spTree>
    <p:extLst>
      <p:ext uri="{BB962C8B-B14F-4D97-AF65-F5344CB8AC3E}">
        <p14:creationId xmlns:p14="http://schemas.microsoft.com/office/powerpoint/2010/main" val="2170363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lnSpc>
                <a:spcPct val="150000"/>
              </a:lnSpc>
            </a:pPr>
            <a:r>
              <a:rPr lang="ar-SA" dirty="0"/>
              <a:t>استطاعت حركة فتح بقيادة </a:t>
            </a:r>
            <a:r>
              <a:rPr lang="ar-JO" dirty="0"/>
              <a:t>أ</a:t>
            </a:r>
            <a:r>
              <a:rPr lang="ar-SA" dirty="0"/>
              <a:t>بو عمار السيطرة على منظمة التحرير عام 1969 .وبالتالي تغير نهج المنظمة الذي أنشأت على أساسه .</a:t>
            </a:r>
            <a:r>
              <a:rPr lang="ar-JO" dirty="0"/>
              <a:t> كيف ؟</a:t>
            </a:r>
            <a:endParaRPr lang="en-US" dirty="0"/>
          </a:p>
          <a:p>
            <a:pPr algn="just">
              <a:lnSpc>
                <a:spcPct val="150000"/>
              </a:lnSpc>
            </a:pPr>
            <a:r>
              <a:rPr lang="ar-SA" dirty="0"/>
              <a:t>القمة العربية في الرباط عام 1974:</a:t>
            </a:r>
            <a:r>
              <a:rPr lang="ar-JO" dirty="0"/>
              <a:t> </a:t>
            </a:r>
            <a:r>
              <a:rPr lang="ar-SA" dirty="0"/>
              <a:t>في هذه القمة اعترفت الدول العربية بمنظمة التحرير الفلسطينية كممثل شرعي ووحيد للشعب الفلسطيني (لاحظوا الاصرار على </a:t>
            </a:r>
            <a:r>
              <a:rPr lang="ar-SA" u="sng" dirty="0"/>
              <a:t>وحيد </a:t>
            </a:r>
            <a:r>
              <a:rPr lang="ar-SA" dirty="0"/>
              <a:t>).</a:t>
            </a:r>
            <a:endParaRPr lang="en-US" dirty="0"/>
          </a:p>
          <a:p>
            <a:pPr marL="0" indent="0">
              <a:buNone/>
            </a:pPr>
            <a:endParaRPr lang="en-US" dirty="0"/>
          </a:p>
        </p:txBody>
      </p:sp>
    </p:spTree>
    <p:extLst>
      <p:ext uri="{BB962C8B-B14F-4D97-AF65-F5344CB8AC3E}">
        <p14:creationId xmlns:p14="http://schemas.microsoft.com/office/powerpoint/2010/main" val="2977588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descr="تاريخ.jpg"/>
          <p:cNvPicPr>
            <a:picLocks noGrp="1" noChangeAspect="1"/>
          </p:cNvPicPr>
          <p:nvPr>
            <p:ph idx="1"/>
          </p:nvPr>
        </p:nvPicPr>
        <p:blipFill>
          <a:blip r:embed="rId2"/>
          <a:stretch>
            <a:fillRect/>
          </a:stretch>
        </p:blipFill>
        <p:spPr>
          <a:xfrm>
            <a:off x="2643174" y="3000372"/>
            <a:ext cx="4214842" cy="2571768"/>
          </a:xfrm>
        </p:spPr>
      </p:pic>
      <p:sp>
        <p:nvSpPr>
          <p:cNvPr id="5" name="مستطيل 4"/>
          <p:cNvSpPr/>
          <p:nvPr/>
        </p:nvSpPr>
        <p:spPr>
          <a:xfrm>
            <a:off x="2447860" y="1714488"/>
            <a:ext cx="4910221" cy="400110"/>
          </a:xfrm>
          <a:prstGeom prst="rect">
            <a:avLst/>
          </a:prstGeom>
        </p:spPr>
        <p:txBody>
          <a:bodyPr wrap="square">
            <a:spAutoFit/>
          </a:bodyPr>
          <a:lstStyle/>
          <a:p>
            <a:r>
              <a:rPr lang="ar-JO" sz="2000" b="1" dirty="0"/>
              <a:t>و</a:t>
            </a:r>
            <a:r>
              <a:rPr lang="ar-SA" sz="2000" b="1" dirty="0"/>
              <a:t>من وعى التاريخ في صدره ... أضاف أعمارا إلى عمره</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just">
              <a:lnSpc>
                <a:spcPct val="150000"/>
              </a:lnSpc>
              <a:buNone/>
            </a:pPr>
            <a:r>
              <a:rPr lang="ar-SA" dirty="0"/>
              <a:t>ومن ثم حصلت منظمة التحرير على عضوية الأمم المتحدة بصفة مراقب ،والقى ياسر عرفات خطابه الشهير فيها 1974 .وبالتالي أصبحت قضية الشعب الفلسطيني قضية وطن وقضية سياسية وليست قضية لاجئين كما تعاملت معها ال</a:t>
            </a:r>
            <a:r>
              <a:rPr lang="ar-JO" dirty="0"/>
              <a:t>أ</a:t>
            </a:r>
            <a:r>
              <a:rPr lang="ar-SA" dirty="0"/>
              <a:t>مم المتحدة سابقا .وتوالت قرارات الأمم المتحدة المساندة للشعب الفلسطيني والتي كانت دائما تواجه بالفيتو الأمريكي .</a:t>
            </a:r>
            <a:endParaRPr lang="en-US" dirty="0"/>
          </a:p>
          <a:p>
            <a:pPr marL="0" indent="0">
              <a:buNone/>
            </a:pPr>
            <a:endParaRPr lang="en-US" dirty="0"/>
          </a:p>
        </p:txBody>
      </p:sp>
    </p:spTree>
    <p:extLst>
      <p:ext uri="{BB962C8B-B14F-4D97-AF65-F5344CB8AC3E}">
        <p14:creationId xmlns:p14="http://schemas.microsoft.com/office/powerpoint/2010/main" val="485323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err="1"/>
              <a:t>ابو</a:t>
            </a:r>
            <a:r>
              <a:rPr lang="ar-SA" dirty="0"/>
              <a:t> عمار في </a:t>
            </a:r>
            <a:r>
              <a:rPr lang="ar-SA" dirty="0" err="1"/>
              <a:t>الامم</a:t>
            </a:r>
            <a:r>
              <a:rPr lang="ar-SA" dirty="0"/>
              <a:t> المتحدة</a:t>
            </a:r>
          </a:p>
        </p:txBody>
      </p:sp>
      <p:pic>
        <p:nvPicPr>
          <p:cNvPr id="4" name="عنصر نائب للمحتوى 3" descr="U1820936.jpg"/>
          <p:cNvPicPr>
            <a:picLocks noGrp="1" noChangeAspect="1"/>
          </p:cNvPicPr>
          <p:nvPr>
            <p:ph idx="1"/>
          </p:nvPr>
        </p:nvPicPr>
        <p:blipFill>
          <a:blip r:embed="rId2"/>
          <a:stretch>
            <a:fillRect/>
          </a:stretch>
        </p:blipFill>
        <p:spPr>
          <a:xfrm>
            <a:off x="2500298" y="1785926"/>
            <a:ext cx="4357718" cy="3714776"/>
          </a:xfrm>
        </p:spPr>
      </p:pic>
    </p:spTree>
    <p:extLst>
      <p:ext uri="{BB962C8B-B14F-4D97-AF65-F5344CB8AC3E}">
        <p14:creationId xmlns:p14="http://schemas.microsoft.com/office/powerpoint/2010/main" val="3917519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الممثل الشرعي والوحيد </a:t>
            </a:r>
          </a:p>
        </p:txBody>
      </p:sp>
      <p:sp>
        <p:nvSpPr>
          <p:cNvPr id="3" name="عنصر نائب للمحتوى 2"/>
          <p:cNvSpPr>
            <a:spLocks noGrp="1"/>
          </p:cNvSpPr>
          <p:nvPr>
            <p:ph idx="1"/>
          </p:nvPr>
        </p:nvSpPr>
        <p:spPr/>
        <p:txBody>
          <a:bodyPr/>
          <a:lstStyle/>
          <a:p>
            <a:pPr algn="just"/>
            <a:r>
              <a:rPr lang="ar-SA" sz="2400" dirty="0"/>
              <a:t>بعد حرب عام 1973 كثرت </a:t>
            </a:r>
            <a:r>
              <a:rPr lang="ar-SA" sz="2400" dirty="0" err="1"/>
              <a:t>الاحاديث</a:t>
            </a:r>
            <a:r>
              <a:rPr lang="ar-SA" sz="2400" dirty="0"/>
              <a:t> حول السلام مع </a:t>
            </a:r>
            <a:r>
              <a:rPr lang="ar-SA" sz="2400" dirty="0" err="1"/>
              <a:t>اسرائيل</a:t>
            </a:r>
            <a:r>
              <a:rPr lang="ar-SA" sz="2400" dirty="0"/>
              <a:t> والدول العربية ،مما اثر على توجه المنظمة ،ففي عام 1974، أقر المجلس الوطني الفلسطيني برنامج النقاط العشر التي تم صياغتها من قبل قيادات الجبهة الديمقراطية لتحرير فلسطين، والتي تدعو إلى إنشاء سلطة وطنية على أي قطعة محررة من أرض فلسطين، اعتبر برنامج النقاط العشر أول محاولة من قبل المنظمة لحل سلمي.</a:t>
            </a:r>
          </a:p>
          <a:p>
            <a:pPr algn="just"/>
            <a:r>
              <a:rPr lang="ar-SA" sz="2400" dirty="0"/>
              <a:t>أدى ذلك بفصائل مثل الجبهة الشعبية لتحرير فلسطين والجبهة الشعبية لتحرير فلسطين – القيادة العامّة وآخرون للخروج وتشكيل </a:t>
            </a:r>
            <a:r>
              <a:rPr lang="ar-SA" sz="2400" u="sng" dirty="0"/>
              <a:t>جبهة الرفض</a:t>
            </a:r>
          </a:p>
          <a:p>
            <a:pPr algn="just"/>
            <a:r>
              <a:rPr lang="ar-SA" sz="2400" dirty="0"/>
              <a:t>وفي القمة العربية التي عقدت في الرباط عام 1974 كانت منعطفا تاريخيا لمنظمة التحرير وللقضية الفلسطينية عموما، فقد صدر قرار من القمة </a:t>
            </a:r>
            <a:r>
              <a:rPr lang="ar-SA" sz="2400" u="sng" dirty="0"/>
              <a:t>باعتبار "منظمة التحرير الفلسطينية الممثل الشرعي الوحيد للشعب الفلسطيني"</a:t>
            </a:r>
            <a:r>
              <a:rPr lang="ar-SA" sz="2400" dirty="0"/>
              <a:t>. وهو ما أهلها لأخذ مقعد "مراقب" في الأمم المتحدة والتحدث باسم الشعب الفلسطيني في المحافل الدولي</a:t>
            </a:r>
          </a:p>
        </p:txBody>
      </p:sp>
    </p:spTree>
    <p:extLst>
      <p:ext uri="{BB962C8B-B14F-4D97-AF65-F5344CB8AC3E}">
        <p14:creationId xmlns:p14="http://schemas.microsoft.com/office/powerpoint/2010/main" val="28769500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الكفاح المسلح الفلسطيني</a:t>
            </a:r>
            <a:br>
              <a:rPr lang="en-US" dirty="0"/>
            </a:br>
            <a:endParaRPr lang="en-US" dirty="0"/>
          </a:p>
        </p:txBody>
      </p:sp>
      <p:sp>
        <p:nvSpPr>
          <p:cNvPr id="3" name="Content Placeholder 2"/>
          <p:cNvSpPr>
            <a:spLocks noGrp="1"/>
          </p:cNvSpPr>
          <p:nvPr>
            <p:ph idx="1"/>
          </p:nvPr>
        </p:nvSpPr>
        <p:spPr/>
        <p:txBody>
          <a:bodyPr/>
          <a:lstStyle/>
          <a:p>
            <a:pPr algn="just"/>
            <a:r>
              <a:rPr lang="ar-SA" dirty="0"/>
              <a:t>تعتبر الفترة من العام 1967 وحتى العام 1970 الفترة الذهبية للكفاح المسلح الفلسطيني </a:t>
            </a:r>
            <a:r>
              <a:rPr lang="ar-JO" dirty="0"/>
              <a:t>التي قادته فصائل منظمة التحرير . </a:t>
            </a:r>
            <a:r>
              <a:rPr lang="ar-SA" dirty="0"/>
              <a:t>وخاصة </a:t>
            </a:r>
            <a:r>
              <a:rPr lang="ar-JO" dirty="0"/>
              <a:t>أ</a:t>
            </a:r>
            <a:r>
              <a:rPr lang="ar-SA" dirty="0"/>
              <a:t>ن الحدود من الدول العربية كانت مفتوحة ومتاحة للعمل المسلح ،الذي أجبر العالم على احترام حقوق الشعب الفلسطيني .وكانت معركة الكرامة في 21/3/1968 نصرا معنويا كبيرا شارك به الفدائيون والقوات الاردنية .ولكن سرعان ما تراجع زخم العمل العسكري بعد تعقد الظروف امام الفصائل الفلسطينية .</a:t>
            </a:r>
            <a:endParaRPr lang="en-US" dirty="0"/>
          </a:p>
          <a:p>
            <a:pPr marL="0" indent="0">
              <a:buNone/>
            </a:pPr>
            <a:endParaRPr lang="en-US" dirty="0"/>
          </a:p>
        </p:txBody>
      </p:sp>
    </p:spTree>
    <p:extLst>
      <p:ext uri="{BB962C8B-B14F-4D97-AF65-F5344CB8AC3E}">
        <p14:creationId xmlns:p14="http://schemas.microsoft.com/office/powerpoint/2010/main" val="2464109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t>معركة الكرامة 1968</a:t>
            </a:r>
            <a:endParaRPr lang="ar-SA" dirty="0"/>
          </a:p>
        </p:txBody>
      </p:sp>
      <p:sp>
        <p:nvSpPr>
          <p:cNvPr id="3" name="عنصر نائب للمحتوى 2"/>
          <p:cNvSpPr>
            <a:spLocks noGrp="1"/>
          </p:cNvSpPr>
          <p:nvPr>
            <p:ph idx="1"/>
          </p:nvPr>
        </p:nvSpPr>
        <p:spPr/>
        <p:txBody>
          <a:bodyPr/>
          <a:lstStyle/>
          <a:p>
            <a:r>
              <a:rPr lang="ar-SA" sz="2000" dirty="0"/>
              <a:t>قامت القوات </a:t>
            </a:r>
            <a:r>
              <a:rPr lang="ar-SA" sz="2000" dirty="0" err="1"/>
              <a:t>الاسرائيلية</a:t>
            </a:r>
            <a:r>
              <a:rPr lang="ar-SA" sz="2000" dirty="0"/>
              <a:t> في 21 مارس 1968 بشن هجوم واسع النطاق على الضفة الشرقية لنهر الأردن في منطقة امتدت من جسر الأمير محمد (دامية) شمالا حتى جنوب البحر الميت. وكان </a:t>
            </a:r>
            <a:r>
              <a:rPr lang="ar-SA" sz="2000" b="1" u="sng" dirty="0"/>
              <a:t>هدف الهجوم كما أعلنت إسرائيل رسميا القضاء على مواقع الفدائيين الفلسطينيين في مخيم الكرامة على بعد 5 كم من جسر الملك حسين(</a:t>
            </a:r>
            <a:r>
              <a:rPr lang="ar-SA" sz="2000" b="1" u="sng" dirty="0" err="1"/>
              <a:t>اللنبي</a:t>
            </a:r>
            <a:r>
              <a:rPr lang="ar-SA" sz="2000" b="1" u="sng" dirty="0"/>
              <a:t>) </a:t>
            </a:r>
            <a:r>
              <a:rPr lang="ar-SA" sz="2000" dirty="0"/>
              <a:t>، وتدارست قيادة فتح </a:t>
            </a:r>
            <a:r>
              <a:rPr lang="ar-SA" sz="2000" dirty="0" err="1"/>
              <a:t>امرها</a:t>
            </a:r>
            <a:r>
              <a:rPr lang="ar-SA" sz="2000" dirty="0"/>
              <a:t> وجرى تقسيم المقاومة إلى ثلاثة </a:t>
            </a:r>
            <a:r>
              <a:rPr lang="ar-SA" sz="2000" dirty="0" err="1"/>
              <a:t>اقسام</a:t>
            </a:r>
            <a:r>
              <a:rPr lang="ar-SA" sz="2000" dirty="0"/>
              <a:t>: الأول توزع على عدة مراكز في الكرامة نفسها وحولها، ووزع الثاني بشكل كمائن على امتداد الطرق المحتمل سلوكها من قبل العدو، وانسحب الثالث إلى المرتفعات المشرفة على المنطقة ليكون دعما واحتياطيا. </a:t>
            </a:r>
          </a:p>
          <a:p>
            <a:pPr algn="just"/>
            <a:r>
              <a:rPr lang="ar-SA" sz="2000" dirty="0"/>
              <a:t>من جهة أخرى اتخذت القيادة الأردنية استعداداتها للتصدي للعدوان فلقد استطاعت القوات الأردنية وخاصة سلاح المدفعية تحت قيادة الرائد مشهور حديثة من حرمان القوات الإسرائيلية من حرية العبور.وواجهت القوات الاسرائيلية مقاومة عنيفة من قبل الفدائيين الفلسطينيين والقوات الاردنية اضطرت اسرائيل للانسحاب من ارض المعركة بعد ساعات من بدايتها وبلغت خسائر الاسرائيليين 70 قتيلا، و45 دبابة، و25 عربة مجنزرة و27 آلية مختلفة، و5 طائرات. </a:t>
            </a:r>
          </a:p>
          <a:p>
            <a:endParaRPr lang="ar-SA" sz="2000" dirty="0"/>
          </a:p>
        </p:txBody>
      </p:sp>
    </p:spTree>
    <p:extLst>
      <p:ext uri="{BB962C8B-B14F-4D97-AF65-F5344CB8AC3E}">
        <p14:creationId xmlns:p14="http://schemas.microsoft.com/office/powerpoint/2010/main" val="1103025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الملك حسين يتفقد دبابة </a:t>
            </a:r>
            <a:r>
              <a:rPr lang="ar-SA" dirty="0" err="1"/>
              <a:t>اسرائيلية</a:t>
            </a:r>
            <a:r>
              <a:rPr lang="ar-SA" dirty="0"/>
              <a:t> معطوبة</a:t>
            </a:r>
          </a:p>
        </p:txBody>
      </p:sp>
      <p:pic>
        <p:nvPicPr>
          <p:cNvPr id="5" name="عنصر نائب للمحتوى 4" descr="King_Hussein_-_Battle_of_Karameh.jpg"/>
          <p:cNvPicPr>
            <a:picLocks noGrp="1" noChangeAspect="1"/>
          </p:cNvPicPr>
          <p:nvPr>
            <p:ph idx="1"/>
          </p:nvPr>
        </p:nvPicPr>
        <p:blipFill>
          <a:blip r:embed="rId2"/>
          <a:stretch>
            <a:fillRect/>
          </a:stretch>
        </p:blipFill>
        <p:spPr>
          <a:xfrm>
            <a:off x="1457359" y="1600200"/>
            <a:ext cx="6229282" cy="4525963"/>
          </a:xfrm>
        </p:spPr>
      </p:pic>
    </p:spTree>
    <p:extLst>
      <p:ext uri="{BB962C8B-B14F-4D97-AF65-F5344CB8AC3E}">
        <p14:creationId xmlns:p14="http://schemas.microsoft.com/office/powerpoint/2010/main" val="30554427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مسيرة </a:t>
            </a:r>
            <a:r>
              <a:rPr lang="ar-SA" dirty="0"/>
              <a:t>الكفاح المسلح الفلسطيني</a:t>
            </a:r>
            <a:endParaRPr lang="en-US" dirty="0"/>
          </a:p>
        </p:txBody>
      </p:sp>
      <p:sp>
        <p:nvSpPr>
          <p:cNvPr id="3" name="Content Placeholder 2"/>
          <p:cNvSpPr>
            <a:spLocks noGrp="1"/>
          </p:cNvSpPr>
          <p:nvPr>
            <p:ph idx="1"/>
          </p:nvPr>
        </p:nvSpPr>
        <p:spPr/>
        <p:txBody>
          <a:bodyPr/>
          <a:lstStyle/>
          <a:p>
            <a:pPr marL="0" indent="0" algn="just">
              <a:buNone/>
            </a:pPr>
            <a:r>
              <a:rPr lang="ar-JO" dirty="0"/>
              <a:t>ومن ثم تعثرت مسيرة الكفاح المسلح </a:t>
            </a:r>
            <a:r>
              <a:rPr lang="ar-SA" dirty="0"/>
              <a:t>بداية من </a:t>
            </a:r>
            <a:r>
              <a:rPr lang="ar-JO" dirty="0"/>
              <a:t>أ</a:t>
            </a:r>
            <a:r>
              <a:rPr lang="ar-SA" dirty="0"/>
              <a:t>حداث أيلول الأسود واشتباك الفصائل الفلسطينية مع القوات ال</a:t>
            </a:r>
            <a:r>
              <a:rPr lang="ar-JO" dirty="0"/>
              <a:t>أ</a:t>
            </a:r>
            <a:r>
              <a:rPr lang="ar-SA" dirty="0"/>
              <a:t>ردنية مما أدى الى خروجها من الأردن الى لبنان وفقدانها الساحة الأردنية عام 1971 . ومن ثم الصراعات مع الحكومة وال</a:t>
            </a:r>
            <a:r>
              <a:rPr lang="ar-JO" dirty="0"/>
              <a:t>أ</a:t>
            </a:r>
            <a:r>
              <a:rPr lang="ar-SA" dirty="0"/>
              <a:t>حزاب اللبنانية واشتعال الحرب الأهلية عام 1975. ومن ثم </a:t>
            </a:r>
            <a:r>
              <a:rPr lang="ar-JO" dirty="0"/>
              <a:t>كانت </a:t>
            </a:r>
            <a:r>
              <a:rPr lang="ar-SA" dirty="0"/>
              <a:t>اتفاقية كامب ديفيد وخروج مصر من الصراع .والتي تلتها الحرب الاسرائيلية على لبنان عام 1978 وانشاء حزام عازل بقيادة سعد حداد لجيش لبنان الجنوبي المتعاون مع الاحتلال .واجتياح بيروت عام 1982 والذي </a:t>
            </a:r>
            <a:r>
              <a:rPr lang="ar-JO" dirty="0"/>
              <a:t>أ</a:t>
            </a:r>
            <a:r>
              <a:rPr lang="ar-SA" dirty="0"/>
              <a:t>دى الى خروج منظمة التحرير وتشتتها في عدة دول .</a:t>
            </a:r>
            <a:endParaRPr lang="en-US" dirty="0"/>
          </a:p>
          <a:p>
            <a:pPr marL="0" indent="0">
              <a:buNone/>
            </a:pPr>
            <a:endParaRPr lang="en-US" dirty="0"/>
          </a:p>
        </p:txBody>
      </p:sp>
    </p:spTree>
    <p:extLst>
      <p:ext uri="{BB962C8B-B14F-4D97-AF65-F5344CB8AC3E}">
        <p14:creationId xmlns:p14="http://schemas.microsoft.com/office/powerpoint/2010/main" val="2043216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a:t>الفصائل الفلسطينية </a:t>
            </a:r>
            <a:endParaRPr lang="en-US" b="1" dirty="0"/>
          </a:p>
        </p:txBody>
      </p:sp>
      <p:sp>
        <p:nvSpPr>
          <p:cNvPr id="3" name="Content Placeholder 2"/>
          <p:cNvSpPr>
            <a:spLocks noGrp="1"/>
          </p:cNvSpPr>
          <p:nvPr>
            <p:ph idx="1"/>
          </p:nvPr>
        </p:nvSpPr>
        <p:spPr/>
        <p:txBody>
          <a:bodyPr/>
          <a:lstStyle/>
          <a:p>
            <a:pPr marL="0" indent="0" algn="ctr">
              <a:buNone/>
            </a:pPr>
            <a:r>
              <a:rPr lang="ar-JO" sz="4000" dirty="0"/>
              <a:t>نبذة مختصرة عن أهم الفصائل الفلسطينية </a:t>
            </a:r>
            <a:endParaRPr lang="en-US" sz="4000" dirty="0"/>
          </a:p>
        </p:txBody>
      </p:sp>
    </p:spTree>
    <p:extLst>
      <p:ext uri="{BB962C8B-B14F-4D97-AF65-F5344CB8AC3E}">
        <p14:creationId xmlns:p14="http://schemas.microsoft.com/office/powerpoint/2010/main" val="42823857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حركة فتح</a:t>
            </a:r>
          </a:p>
        </p:txBody>
      </p:sp>
      <p:sp>
        <p:nvSpPr>
          <p:cNvPr id="3" name="عنصر نائب للمحتوى 2"/>
          <p:cNvSpPr>
            <a:spLocks noGrp="1"/>
          </p:cNvSpPr>
          <p:nvPr>
            <p:ph idx="1"/>
          </p:nvPr>
        </p:nvSpPr>
        <p:spPr/>
        <p:txBody>
          <a:bodyPr/>
          <a:lstStyle/>
          <a:p>
            <a:pPr algn="just"/>
            <a:r>
              <a:rPr lang="ar-SA" dirty="0"/>
              <a:t>أكبر فصائل منظمة التحرير الفلسطينية. وبشكل عام هي حركة علمانية ووطنية ولكن لا تطغى عليها الاشتراكية، أعلنت انطلاقتها في 1 يناير/ كانون الثاني من عام 1965، ويشير مناصرو حركة فتح إلى هذا التاريخ على أنه "يوم تفجر الثورة الفلسطينية". </a:t>
            </a:r>
            <a:endParaRPr lang="en-US" dirty="0"/>
          </a:p>
          <a:p>
            <a:pPr algn="just"/>
            <a:r>
              <a:rPr lang="ar-SA" dirty="0"/>
              <a:t>أسّسها ياسر عرفات ومجموعة من رفاقه في الكويت في نهاية الخمسينيات من أجل تحرير فلسطين، وظل يشغل منصب القيادة فيها حتى وفاته في 2004</a:t>
            </a:r>
          </a:p>
          <a:p>
            <a:pPr algn="just"/>
            <a:endParaRPr lang="ar-SA" dirty="0"/>
          </a:p>
        </p:txBody>
      </p:sp>
    </p:spTree>
    <p:extLst>
      <p:ext uri="{BB962C8B-B14F-4D97-AF65-F5344CB8AC3E}">
        <p14:creationId xmlns:p14="http://schemas.microsoft.com/office/powerpoint/2010/main" val="11604900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t>حركة فتح:</a:t>
            </a:r>
            <a:endParaRPr lang="ar-SA" dirty="0"/>
          </a:p>
        </p:txBody>
      </p:sp>
      <p:sp>
        <p:nvSpPr>
          <p:cNvPr id="3" name="عنصر نائب للمحتوى 2"/>
          <p:cNvSpPr>
            <a:spLocks noGrp="1"/>
          </p:cNvSpPr>
          <p:nvPr>
            <p:ph idx="1"/>
          </p:nvPr>
        </p:nvSpPr>
        <p:spPr/>
        <p:txBody>
          <a:bodyPr/>
          <a:lstStyle/>
          <a:p>
            <a:pPr algn="just">
              <a:buNone/>
            </a:pPr>
            <a:r>
              <a:rPr lang="ar-SA" sz="2800" dirty="0"/>
              <a:t>ظهر تيار "حركة فتح" في النصف الثاني من الخمسينيات، على </a:t>
            </a:r>
            <a:r>
              <a:rPr lang="ar-SY" sz="2800" dirty="0"/>
              <a:t>إ</a:t>
            </a:r>
            <a:r>
              <a:rPr lang="ar-SA" sz="2800" dirty="0"/>
              <a:t>ثر العدوان الثلاثي على مصر، عام 1956، واحتلال (إسرائيل) قطاع غزة، إذ أيقن الفلسطينيون أهمية الاعتماد على أنفسهم في مقاومة (إسرائيل). فتأسست خلايا هذا التيار، سراً، في نهاية الخمسينيات وبداية الستينيات، في سورية ولبنان والأردن، ودول الخليج العربي، حيث يعمل الفلسطينيون. وما لبثت هذه الحركة أن أصدرت، عام 1959 حتى نوفمبر/ تشرين الثاني 1964، مجلة شهرية، باسم "</a:t>
            </a:r>
            <a:r>
              <a:rPr lang="ar-SA" sz="2800" b="1" dirty="0" err="1"/>
              <a:t>فلسطيننا</a:t>
            </a:r>
            <a:r>
              <a:rPr lang="ar-SA" sz="2800" dirty="0"/>
              <a:t>"، دعت إلى كيان فلسطيني، مستقل عن الأنظمة العربية، ورفض الوصاية العربية على الشعب الفلسطيني، حركة فتح (اختصار معكوس لحركة التحرير الوطني الفلسطيني)</a:t>
            </a:r>
          </a:p>
        </p:txBody>
      </p:sp>
    </p:spTree>
    <p:extLst>
      <p:ext uri="{BB962C8B-B14F-4D97-AF65-F5344CB8AC3E}">
        <p14:creationId xmlns:p14="http://schemas.microsoft.com/office/powerpoint/2010/main" val="3975872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أهداف المحاضرة </a:t>
            </a:r>
            <a:br>
              <a:rPr lang="en-US" dirty="0"/>
            </a:br>
            <a:br>
              <a:rPr lang="en-US" dirty="0"/>
            </a:br>
            <a:endParaRPr lang="ar-BH" dirty="0"/>
          </a:p>
        </p:txBody>
      </p:sp>
      <p:sp>
        <p:nvSpPr>
          <p:cNvPr id="3" name="عنصر نائب للمحتوى 2"/>
          <p:cNvSpPr>
            <a:spLocks noGrp="1"/>
          </p:cNvSpPr>
          <p:nvPr>
            <p:ph idx="1"/>
          </p:nvPr>
        </p:nvSpPr>
        <p:spPr/>
        <p:txBody>
          <a:bodyPr/>
          <a:lstStyle/>
          <a:p>
            <a:pPr lvl="0" algn="just"/>
            <a:r>
              <a:rPr lang="ar-SA" sz="2400" dirty="0"/>
              <a:t>تعميق الفهم</a:t>
            </a:r>
            <a:r>
              <a:rPr lang="en-US" sz="2400" dirty="0"/>
              <a:t> </a:t>
            </a:r>
            <a:r>
              <a:rPr lang="ar-JO" sz="2400" dirty="0"/>
              <a:t>بالقضية الفلسطينية ومسيرة </a:t>
            </a:r>
            <a:r>
              <a:rPr lang="ar-SA" sz="2400" dirty="0"/>
              <a:t>ا</a:t>
            </a:r>
            <a:r>
              <a:rPr lang="ar-JO" sz="2400" dirty="0"/>
              <a:t>لكفاح</a:t>
            </a:r>
            <a:r>
              <a:rPr lang="ar-SA" sz="2400" dirty="0"/>
              <a:t> </a:t>
            </a:r>
            <a:r>
              <a:rPr lang="ar-JO" sz="2400" dirty="0"/>
              <a:t>والجهاد </a:t>
            </a:r>
            <a:r>
              <a:rPr lang="ar-SA" sz="2400" dirty="0"/>
              <a:t>الفلسطيني</a:t>
            </a:r>
            <a:r>
              <a:rPr lang="ar-JO" sz="2400" dirty="0"/>
              <a:t> </a:t>
            </a:r>
            <a:r>
              <a:rPr lang="ar-SA" sz="2400" dirty="0"/>
              <a:t>من خلال استعراض نشأه منظمة </a:t>
            </a:r>
            <a:r>
              <a:rPr lang="ar-JO" sz="2400" dirty="0"/>
              <a:t>التحرير </a:t>
            </a:r>
            <a:r>
              <a:rPr lang="ar-SA" sz="2400" dirty="0"/>
              <a:t>وتطورها وتشكيل فصائل العمل الوطني وال</a:t>
            </a:r>
            <a:r>
              <a:rPr lang="ar-JO" sz="2400" dirty="0"/>
              <a:t>إ</a:t>
            </a:r>
            <a:r>
              <a:rPr lang="ar-SA" sz="2400" dirty="0"/>
              <a:t>سلامي التي قاومت ال</a:t>
            </a:r>
            <a:r>
              <a:rPr lang="ar-JO" sz="2400" dirty="0"/>
              <a:t>إ</a:t>
            </a:r>
            <a:r>
              <a:rPr lang="ar-SA" sz="2400" dirty="0"/>
              <a:t>حتلال الصهيوني منذ </a:t>
            </a:r>
            <a:r>
              <a:rPr lang="ar-JO" sz="2400" dirty="0"/>
              <a:t>1967</a:t>
            </a:r>
            <a:r>
              <a:rPr lang="ar-SA" sz="2400" dirty="0"/>
              <a:t>حتي يومنا هذا.</a:t>
            </a:r>
            <a:endParaRPr lang="en-US" sz="2400" dirty="0"/>
          </a:p>
          <a:p>
            <a:pPr lvl="0" algn="just"/>
            <a:r>
              <a:rPr lang="ar-SA" sz="2400" dirty="0"/>
              <a:t>القاء الضوء على القضية الفلسطينية ما بين المقاومة ومشاريع التسوية وذلك من خلال</a:t>
            </a:r>
            <a:r>
              <a:rPr lang="ar-JO" sz="2400" dirty="0"/>
              <a:t>:</a:t>
            </a:r>
            <a:endParaRPr lang="en-US" sz="2400" dirty="0"/>
          </a:p>
          <a:p>
            <a:pPr marL="0" indent="0" algn="just">
              <a:buNone/>
            </a:pPr>
            <a:r>
              <a:rPr lang="ar-SA" sz="2200" dirty="0"/>
              <a:t>أولاً- استعراض مشروع المقاومة الفلسطينية للاحتلال الصهيوني منذ احتلال معظم أراضي فلسطين عام196</a:t>
            </a:r>
            <a:r>
              <a:rPr lang="ar-JO" sz="2200" dirty="0"/>
              <a:t>7</a:t>
            </a:r>
            <a:r>
              <a:rPr lang="ar-SA" sz="2200" dirty="0"/>
              <a:t> مع التركيز على المفاصل المهمة في تاريخ المقاومة.</a:t>
            </a:r>
            <a:endParaRPr lang="en-US" sz="2200" dirty="0"/>
          </a:p>
          <a:p>
            <a:pPr marL="0" indent="0" algn="just">
              <a:buNone/>
            </a:pPr>
            <a:r>
              <a:rPr lang="ar-SA" sz="2200" dirty="0"/>
              <a:t>ثانياً- استعراض مشاريع التسوية للقضية الفلسطينية بدءاً من عام</a:t>
            </a:r>
            <a:r>
              <a:rPr lang="ar-JO" sz="2200" dirty="0"/>
              <a:t> </a:t>
            </a:r>
            <a:r>
              <a:rPr lang="ar-SA" sz="2200" dirty="0"/>
              <a:t>1968</a:t>
            </a:r>
            <a:r>
              <a:rPr lang="ar-JO" sz="2200" dirty="0"/>
              <a:t> إلى يومنا هذا.</a:t>
            </a:r>
            <a:endParaRPr lang="en-US" sz="2200" dirty="0"/>
          </a:p>
          <a:p>
            <a:pPr algn="just"/>
            <a:r>
              <a:rPr lang="ar-SA" sz="2400" dirty="0"/>
              <a:t>إلقاء الضوء على الحروب الصهيونية العربية </a:t>
            </a:r>
            <a:r>
              <a:rPr lang="ar-JO" sz="2400" dirty="0"/>
              <a:t>والانتفاضات الفلسطينية المتوالية منذ 1987 </a:t>
            </a:r>
            <a:r>
              <a:rPr lang="ar-SA" sz="2400" dirty="0"/>
              <a:t>من خلال دراسة  للأسباب والنتائج التي ترتب عليها.</a:t>
            </a:r>
            <a:endParaRPr lang="en-US" sz="2400" dirty="0"/>
          </a:p>
          <a:p>
            <a:endParaRPr lang="ar-BH"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err="1"/>
              <a:t>ابو</a:t>
            </a:r>
            <a:r>
              <a:rPr lang="ar-SA" dirty="0"/>
              <a:t> عمار مع الفدائيين</a:t>
            </a:r>
          </a:p>
        </p:txBody>
      </p:sp>
      <p:pic>
        <p:nvPicPr>
          <p:cNvPr id="4" name="عنصر نائب للمحتوى 3" descr="karama.jpg"/>
          <p:cNvPicPr>
            <a:picLocks noGrp="1" noChangeAspect="1"/>
          </p:cNvPicPr>
          <p:nvPr>
            <p:ph idx="1"/>
          </p:nvPr>
        </p:nvPicPr>
        <p:blipFill>
          <a:blip r:embed="rId2"/>
          <a:stretch>
            <a:fillRect/>
          </a:stretch>
        </p:blipFill>
        <p:spPr>
          <a:xfrm>
            <a:off x="1148103" y="1600200"/>
            <a:ext cx="6847793" cy="4525963"/>
          </a:xfrm>
        </p:spPr>
      </p:pic>
    </p:spTree>
    <p:extLst>
      <p:ext uri="{BB962C8B-B14F-4D97-AF65-F5344CB8AC3E}">
        <p14:creationId xmlns:p14="http://schemas.microsoft.com/office/powerpoint/2010/main" val="1452332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t>الجبهة الشعبية لتحرير فلسطين</a:t>
            </a:r>
            <a:endParaRPr lang="ar-SA" dirty="0"/>
          </a:p>
        </p:txBody>
      </p:sp>
      <p:sp>
        <p:nvSpPr>
          <p:cNvPr id="3" name="عنصر نائب للمحتوى 2"/>
          <p:cNvSpPr>
            <a:spLocks noGrp="1"/>
          </p:cNvSpPr>
          <p:nvPr>
            <p:ph idx="1"/>
          </p:nvPr>
        </p:nvSpPr>
        <p:spPr/>
        <p:txBody>
          <a:bodyPr/>
          <a:lstStyle/>
          <a:p>
            <a:pPr algn="just"/>
            <a:r>
              <a:rPr lang="ar-SA" b="1" dirty="0"/>
              <a:t>صدر البيان السياسي الأول للجبهة في 11/12/1967</a:t>
            </a:r>
            <a:r>
              <a:rPr lang="ar-SA" dirty="0"/>
              <a:t>. لكن مسيرة هذا التشكيل تعثّرت نتيجة خلافات سياسية في وجهات النظر، فانسحبت جبهة التحرير الفلسطينية في أكتوبر/ تشرين الأول عام 1968 وشكلت الجبهة الشعبية لتحرير فلسطين - القيادة العامة. كما احتدم الخلاف حول اعتماد </a:t>
            </a:r>
            <a:r>
              <a:rPr lang="ar-SA" dirty="0" err="1"/>
              <a:t>الايدلوجيا</a:t>
            </a:r>
            <a:r>
              <a:rPr lang="ar-SA" dirty="0"/>
              <a:t> الماركسية بين </a:t>
            </a:r>
            <a:r>
              <a:rPr lang="ar-SA" dirty="0" err="1"/>
              <a:t>اعضائها</a:t>
            </a:r>
            <a:r>
              <a:rPr lang="ar-SA" dirty="0"/>
              <a:t> ،وقد أدت تلك الخلافات إلي انشقاق </a:t>
            </a:r>
            <a:r>
              <a:rPr lang="ar-SA" b="1" dirty="0"/>
              <a:t>"الجبهة الديمقراطية" عن الجبهة الشعبية بقيادة </a:t>
            </a:r>
            <a:r>
              <a:rPr lang="ar-SA" b="1" dirty="0" err="1"/>
              <a:t>نايف</a:t>
            </a:r>
            <a:r>
              <a:rPr lang="ar-SA" b="1" dirty="0"/>
              <a:t> </a:t>
            </a:r>
            <a:r>
              <a:rPr lang="ar-SA" b="1" dirty="0" err="1"/>
              <a:t>حواتمه</a:t>
            </a:r>
            <a:r>
              <a:rPr lang="ar-SA" b="1" dirty="0"/>
              <a:t> و</a:t>
            </a:r>
            <a:r>
              <a:rPr lang="ar-SA" dirty="0"/>
              <a:t>قدمت الجبهة الديمقراطية نفسها عند التأسيس كجبهة يسار متحدة </a:t>
            </a:r>
            <a:endParaRPr lang="en-US" dirty="0"/>
          </a:p>
          <a:p>
            <a:pPr algn="just"/>
            <a:endParaRPr lang="en-US" sz="2400" dirty="0"/>
          </a:p>
          <a:p>
            <a:pPr algn="just"/>
            <a:endParaRPr lang="ar-SA" sz="2400" dirty="0"/>
          </a:p>
        </p:txBody>
      </p:sp>
    </p:spTree>
    <p:extLst>
      <p:ext uri="{BB962C8B-B14F-4D97-AF65-F5344CB8AC3E}">
        <p14:creationId xmlns:p14="http://schemas.microsoft.com/office/powerpoint/2010/main" val="3406223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t>الاتجاهات الإسلامية:</a:t>
            </a:r>
            <a:br>
              <a:rPr lang="en-US" dirty="0"/>
            </a:br>
            <a:endParaRPr lang="ar-SA" dirty="0"/>
          </a:p>
        </p:txBody>
      </p:sp>
      <p:sp>
        <p:nvSpPr>
          <p:cNvPr id="3" name="عنصر نائب للمحتوى 2"/>
          <p:cNvSpPr>
            <a:spLocks noGrp="1"/>
          </p:cNvSpPr>
          <p:nvPr>
            <p:ph idx="1"/>
          </p:nvPr>
        </p:nvSpPr>
        <p:spPr/>
        <p:txBody>
          <a:bodyPr/>
          <a:lstStyle/>
          <a:p>
            <a:pPr algn="just"/>
            <a:r>
              <a:rPr lang="en-US" dirty="0"/>
              <a:t>	</a:t>
            </a:r>
            <a:r>
              <a:rPr lang="ar-SA" sz="2800" dirty="0"/>
              <a:t>تعزز نشاط حركة الإخوان المسلمين، في أعقاب حرب 1948، في الضفة الغربية وقطاع غزة، بعد مشاركتها في الحرب. وزادتها ثورة يوليو/ تموز نشاطاً، في عامَي 1952 و1953، حينما أوكلت إليها مهمة توزيع المعونات في قطاع غزة، وهو ما أطلق عليه "</a:t>
            </a:r>
            <a:r>
              <a:rPr lang="ar-SA" sz="2800" b="1" dirty="0"/>
              <a:t>قطارات الرحمة</a:t>
            </a:r>
            <a:r>
              <a:rPr lang="ar-SA" sz="2800" dirty="0"/>
              <a:t>". إلا أن الثورة حلت هذه الحركة في مصر، عام 1954، ففقد الإخوان قواعدهم في القطاع، ونقلوا مقر التنظيم إلى القدس، وأصدروا جريدة "</a:t>
            </a:r>
            <a:r>
              <a:rPr lang="ar-SA" sz="2800" b="1" dirty="0"/>
              <a:t>الجهاد"</a:t>
            </a:r>
            <a:r>
              <a:rPr lang="ar-SA" sz="2800" dirty="0"/>
              <a:t>. وشملت الحركة الإسلامية، كذلك، حزب التحرير الإسلامي، الذي شارك في تأسيسه، منذ مطلع الخمسينيات، </a:t>
            </a:r>
            <a:r>
              <a:rPr lang="ar-SA" sz="2800" b="1" dirty="0"/>
              <a:t>الشيخ تقي الدين </a:t>
            </a:r>
            <a:r>
              <a:rPr lang="ar-SA" sz="2800" b="1" dirty="0" err="1"/>
              <a:t>النبهاني</a:t>
            </a:r>
            <a:r>
              <a:rPr lang="ar-SA" sz="2800" dirty="0"/>
              <a:t>. </a:t>
            </a:r>
            <a:endParaRPr lang="en-US" sz="2800" dirty="0"/>
          </a:p>
          <a:p>
            <a:endParaRPr lang="ar-SA" dirty="0"/>
          </a:p>
        </p:txBody>
      </p:sp>
    </p:spTree>
    <p:extLst>
      <p:ext uri="{BB962C8B-B14F-4D97-AF65-F5344CB8AC3E}">
        <p14:creationId xmlns:p14="http://schemas.microsoft.com/office/powerpoint/2010/main" val="22515822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الاجتياح الاسرائيلي لبيروت</a:t>
            </a:r>
            <a:endParaRPr lang="en-US" dirty="0"/>
          </a:p>
        </p:txBody>
      </p:sp>
      <p:sp>
        <p:nvSpPr>
          <p:cNvPr id="3" name="Content Placeholder 2"/>
          <p:cNvSpPr>
            <a:spLocks noGrp="1"/>
          </p:cNvSpPr>
          <p:nvPr>
            <p:ph idx="1"/>
          </p:nvPr>
        </p:nvSpPr>
        <p:spPr/>
        <p:txBody>
          <a:bodyPr/>
          <a:lstStyle/>
          <a:p>
            <a:pPr algn="just"/>
            <a:r>
              <a:rPr lang="ar-JO" sz="2800" dirty="0"/>
              <a:t>قام الإحتلال ب</a:t>
            </a:r>
            <a:r>
              <a:rPr lang="ar-SA" sz="2800" dirty="0"/>
              <a:t>اغتيال ثلاثة من أهم قادة منظمة التحرير في 10/4/1973 وهم محمد يوسف النجار وكمال عدوان وكمال ناصر .</a:t>
            </a:r>
            <a:endParaRPr lang="en-US" sz="2800" dirty="0"/>
          </a:p>
          <a:p>
            <a:pPr algn="just"/>
            <a:r>
              <a:rPr lang="ar-JO" sz="2800" dirty="0"/>
              <a:t>اشتهرت </a:t>
            </a:r>
            <a:r>
              <a:rPr lang="ar-SA" sz="2800" dirty="0"/>
              <a:t>معركة الشقيف في 19/8/1980 </a:t>
            </a:r>
            <a:r>
              <a:rPr lang="ar-JO" sz="2800" dirty="0"/>
              <a:t>حيث </a:t>
            </a:r>
            <a:r>
              <a:rPr lang="ar-SA" sz="2800" dirty="0"/>
              <a:t>نجحت المقاومة الفلسطينية في صد الهجوم الاسرائيلي وكبدته خسائر كبيرة وأجبرته على الانسحاب .</a:t>
            </a:r>
            <a:endParaRPr lang="ar-JO" sz="2800" dirty="0"/>
          </a:p>
          <a:p>
            <a:pPr algn="just"/>
            <a:r>
              <a:rPr lang="ar-JO" sz="2800" dirty="0"/>
              <a:t>وفي </a:t>
            </a:r>
            <a:r>
              <a:rPr lang="ar-SA" sz="2800" dirty="0"/>
              <a:t>عام 1982 </a:t>
            </a:r>
            <a:r>
              <a:rPr lang="ar-JO" sz="2800" dirty="0"/>
              <a:t>قام الإحتلال الإسرائيلي باجتياح لبنان </a:t>
            </a:r>
            <a:r>
              <a:rPr lang="ar-SA" sz="2800" dirty="0"/>
              <a:t>والذي </a:t>
            </a:r>
            <a:r>
              <a:rPr lang="ar-JO" sz="2800" dirty="0"/>
              <a:t>أ</a:t>
            </a:r>
            <a:r>
              <a:rPr lang="ar-SA" sz="2800" dirty="0"/>
              <a:t>دى الى خروج منظمة التحرير </a:t>
            </a:r>
            <a:r>
              <a:rPr lang="ar-JO" sz="2800" dirty="0"/>
              <a:t>من لينان </a:t>
            </a:r>
            <a:r>
              <a:rPr lang="ar-SA" sz="2800" dirty="0"/>
              <a:t>وتشتتها في عدة دول</a:t>
            </a:r>
            <a:r>
              <a:rPr lang="ar-JO" sz="2800" dirty="0"/>
              <a:t> عربية</a:t>
            </a:r>
            <a:r>
              <a:rPr lang="ar-SA" sz="2800" dirty="0"/>
              <a:t> .</a:t>
            </a:r>
            <a:endParaRPr lang="en-US" sz="2800" dirty="0"/>
          </a:p>
          <a:p>
            <a:pPr algn="just"/>
            <a:r>
              <a:rPr lang="ar-SA" sz="2800" dirty="0"/>
              <a:t>اغلاق سوريا ومصر الحدود امام العمل المقاوم .ولبنان في حرب أهلية.</a:t>
            </a:r>
            <a:endParaRPr lang="en-US" sz="2800" dirty="0"/>
          </a:p>
          <a:p>
            <a:endParaRPr lang="en-US" dirty="0"/>
          </a:p>
          <a:p>
            <a:endParaRPr lang="en-US" dirty="0"/>
          </a:p>
        </p:txBody>
      </p:sp>
    </p:spTree>
    <p:extLst>
      <p:ext uri="{BB962C8B-B14F-4D97-AF65-F5344CB8AC3E}">
        <p14:creationId xmlns:p14="http://schemas.microsoft.com/office/powerpoint/2010/main" val="29927150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حصار </a:t>
            </a:r>
            <a:r>
              <a:rPr lang="ar-SA" dirty="0"/>
              <a:t>بيروت</a:t>
            </a:r>
            <a:r>
              <a:rPr lang="ar-JO" dirty="0"/>
              <a:t> ومجزرة صبرا وشاتيلا</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08883" y="2732638"/>
            <a:ext cx="4170075" cy="2655000"/>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526350" y="2669563"/>
            <a:ext cx="3901634" cy="2655000"/>
          </a:xfrm>
          <a:prstGeom prst="rect">
            <a:avLst/>
          </a:prstGeom>
          <a:noFill/>
          <a:ln>
            <a:noFill/>
          </a:ln>
        </p:spPr>
      </p:pic>
    </p:spTree>
    <p:extLst>
      <p:ext uri="{BB962C8B-B14F-4D97-AF65-F5344CB8AC3E}">
        <p14:creationId xmlns:p14="http://schemas.microsoft.com/office/powerpoint/2010/main" val="36723395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الاجتياح الاسرائيلي لبيروت</a:t>
            </a:r>
            <a:endParaRPr lang="en-US" dirty="0"/>
          </a:p>
        </p:txBody>
      </p:sp>
      <p:sp>
        <p:nvSpPr>
          <p:cNvPr id="3" name="Content Placeholder 2"/>
          <p:cNvSpPr>
            <a:spLocks noGrp="1"/>
          </p:cNvSpPr>
          <p:nvPr>
            <p:ph idx="1"/>
          </p:nvPr>
        </p:nvSpPr>
        <p:spPr/>
        <p:txBody>
          <a:bodyPr/>
          <a:lstStyle/>
          <a:p>
            <a:pPr marL="0" indent="0" algn="just">
              <a:buNone/>
            </a:pPr>
            <a:r>
              <a:rPr lang="ar-SA" dirty="0"/>
              <a:t>الاجتياح الاسرائيلي لبيروت والتي استمرت 65 يوم والتي أدت الى خروج 11 الف مقاتل الى عدة دول عربية .وأعقبها مجزرة صيرا وشاتيلا حيث قتل فيها حوالي 3500 فلسطيني على أيدي الميليشيات اللبنانية المتعاونة مع اسرائيل</a:t>
            </a:r>
            <a:r>
              <a:rPr lang="ar-JO" dirty="0"/>
              <a:t>.</a:t>
            </a:r>
          </a:p>
          <a:p>
            <a:pPr marL="0" indent="0" algn="just">
              <a:buNone/>
            </a:pPr>
            <a:r>
              <a:rPr lang="ar-JO" dirty="0"/>
              <a:t>قامت الفصائل الفلسطينية ب</a:t>
            </a:r>
            <a:r>
              <a:rPr lang="ar-SA" dirty="0"/>
              <a:t>عمليات فدائية ضد الاحتلال </a:t>
            </a:r>
            <a:r>
              <a:rPr lang="ar-JO" dirty="0"/>
              <a:t>على مدار نهاية الستينات وسبعينات القرن الماضي .</a:t>
            </a:r>
            <a:r>
              <a:rPr lang="ar-SA" dirty="0"/>
              <a:t>و</a:t>
            </a:r>
            <a:r>
              <a:rPr lang="ar-JO" dirty="0"/>
              <a:t>من </a:t>
            </a:r>
            <a:r>
              <a:rPr lang="ar-SA" dirty="0"/>
              <a:t>أه</a:t>
            </a:r>
            <a:r>
              <a:rPr lang="ar-JO" dirty="0"/>
              <a:t>م وأشهر العمليات النوعية </a:t>
            </a:r>
            <a:r>
              <a:rPr lang="ar-SA" dirty="0"/>
              <a:t> عملية السافوي في تل ابيب نفذتها فتح عام 1975 ومقتل 100 اسرائيلي ، واختطاف الطائرات من قبل الجبهة الشعبية 1970 وعملية الخالصة وترشيحا وغيرها الكثير . </a:t>
            </a:r>
            <a:endParaRPr lang="en-US" dirty="0"/>
          </a:p>
          <a:p>
            <a:pPr marL="0" indent="0" algn="just">
              <a:buNone/>
            </a:pPr>
            <a:endParaRPr lang="en-US" dirty="0"/>
          </a:p>
          <a:p>
            <a:pPr marL="0" indent="0">
              <a:buNone/>
            </a:pPr>
            <a:endParaRPr lang="en-US" dirty="0"/>
          </a:p>
        </p:txBody>
      </p:sp>
    </p:spTree>
    <p:extLst>
      <p:ext uri="{BB962C8B-B14F-4D97-AF65-F5344CB8AC3E}">
        <p14:creationId xmlns:p14="http://schemas.microsoft.com/office/powerpoint/2010/main" val="34239923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a:t>ما بعد عام 1982 </a:t>
            </a:r>
            <a:br>
              <a:rPr lang="en-US" dirty="0"/>
            </a:br>
            <a:endParaRPr lang="en-US" dirty="0"/>
          </a:p>
        </p:txBody>
      </p:sp>
      <p:sp>
        <p:nvSpPr>
          <p:cNvPr id="3" name="Content Placeholder 2"/>
          <p:cNvSpPr>
            <a:spLocks noGrp="1"/>
          </p:cNvSpPr>
          <p:nvPr>
            <p:ph idx="1"/>
          </p:nvPr>
        </p:nvSpPr>
        <p:spPr/>
        <p:txBody>
          <a:bodyPr/>
          <a:lstStyle/>
          <a:p>
            <a:pPr algn="just"/>
            <a:r>
              <a:rPr lang="ar-SA" dirty="0"/>
              <a:t>أصيبت منظمة </a:t>
            </a:r>
            <a:r>
              <a:rPr lang="ar-JO" dirty="0"/>
              <a:t>التحرير الفلسطينية </a:t>
            </a:r>
            <a:r>
              <a:rPr lang="ar-SA" dirty="0"/>
              <a:t>بانهاك عسكري وتشتت في قواتها وضعف في مكانتها السياسية </a:t>
            </a:r>
            <a:r>
              <a:rPr lang="ar-JO" dirty="0"/>
              <a:t>بعد خروجها من لبنان عام 1982</a:t>
            </a:r>
            <a:r>
              <a:rPr lang="ar-SA" dirty="0"/>
              <a:t>. وبدأت في المنظمة تعلو </a:t>
            </a:r>
            <a:r>
              <a:rPr lang="ar-JO" dirty="0"/>
              <a:t>أ</a:t>
            </a:r>
            <a:r>
              <a:rPr lang="ar-SA" dirty="0"/>
              <a:t>صوات الداعين للحلول السلمية التي بدأت من البعض منذ عام 1968 (الحبهة الديمقراطية والدولة الواحدة ) ومن ثم برنامج النقاط العشر للمجلس الوطني الفلسطيني عام 1974 والذي يسمح للعمل السياسي والسلمي بعد أن كان الكفاح المسلح هو الطريق الوحيد لتحرير فلسطين .</a:t>
            </a:r>
            <a:endParaRPr lang="en-US" dirty="0"/>
          </a:p>
          <a:p>
            <a:r>
              <a:rPr lang="ar-SA" dirty="0"/>
              <a:t>وشهدت المنظمة ما بين 1983 – 1987 تراجعا كبيرا في مكانتها .</a:t>
            </a:r>
            <a:endParaRPr lang="en-US" dirty="0"/>
          </a:p>
          <a:p>
            <a:pPr marL="0" indent="0">
              <a:buNone/>
            </a:pPr>
            <a:endParaRPr lang="en-US" dirty="0"/>
          </a:p>
        </p:txBody>
      </p:sp>
    </p:spTree>
    <p:extLst>
      <p:ext uri="{BB962C8B-B14F-4D97-AF65-F5344CB8AC3E}">
        <p14:creationId xmlns:p14="http://schemas.microsoft.com/office/powerpoint/2010/main" val="21009779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a:t>البلاد العربية وتحرير فلسطين </a:t>
            </a:r>
            <a:br>
              <a:rPr lang="en-US" dirty="0"/>
            </a:br>
            <a:endParaRPr lang="en-US" dirty="0"/>
          </a:p>
        </p:txBody>
      </p:sp>
      <p:sp>
        <p:nvSpPr>
          <p:cNvPr id="3" name="Content Placeholder 2"/>
          <p:cNvSpPr>
            <a:spLocks noGrp="1"/>
          </p:cNvSpPr>
          <p:nvPr>
            <p:ph idx="1"/>
          </p:nvPr>
        </p:nvSpPr>
        <p:spPr/>
        <p:txBody>
          <a:bodyPr/>
          <a:lstStyle/>
          <a:p>
            <a:r>
              <a:rPr lang="ar-SA" dirty="0"/>
              <a:t>كيف ترون موقف ال</a:t>
            </a:r>
            <a:r>
              <a:rPr lang="ar-JO" dirty="0"/>
              <a:t>أ</a:t>
            </a:r>
            <a:r>
              <a:rPr lang="ar-SA" dirty="0"/>
              <a:t>نظمة العربية من القضية الفلسطينية وه</a:t>
            </a:r>
            <a:r>
              <a:rPr lang="ar-JO" dirty="0"/>
              <a:t>ل</a:t>
            </a:r>
            <a:r>
              <a:rPr lang="ar-SA" dirty="0"/>
              <a:t> تختلف </a:t>
            </a:r>
            <a:r>
              <a:rPr lang="ar-JO" dirty="0"/>
              <a:t>منذ حرب 1948 و</a:t>
            </a:r>
            <a:r>
              <a:rPr lang="ar-SA" dirty="0"/>
              <a:t>في السبعينات والثمانينات عن يومنا هذا ؟</a:t>
            </a:r>
            <a:endParaRPr lang="en-US" dirty="0"/>
          </a:p>
          <a:p>
            <a:r>
              <a:rPr lang="ar-SA" dirty="0"/>
              <a:t>استفادت الدول العربية من صعود المنظمة وبروز الهوية الفلسطينية من التحلل تدريجيا من مسئوليتها تجاه فلسطين. </a:t>
            </a:r>
            <a:endParaRPr lang="ar-JO"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2465600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حرب اكتوبر 1973 </a:t>
            </a:r>
            <a:br>
              <a:rPr lang="en-US" dirty="0"/>
            </a:br>
            <a:endParaRPr lang="en-US" dirty="0"/>
          </a:p>
        </p:txBody>
      </p:sp>
      <p:sp>
        <p:nvSpPr>
          <p:cNvPr id="3" name="Content Placeholder 2"/>
          <p:cNvSpPr>
            <a:spLocks noGrp="1"/>
          </p:cNvSpPr>
          <p:nvPr>
            <p:ph idx="1"/>
          </p:nvPr>
        </p:nvSpPr>
        <p:spPr/>
        <p:txBody>
          <a:bodyPr/>
          <a:lstStyle/>
          <a:p>
            <a:pPr algn="just"/>
            <a:r>
              <a:rPr lang="ar-JO" dirty="0"/>
              <a:t>كيف يمكن وصف حرب اكتوبر 1973 . وذلك بعد الانتصار الكبير للجيش المصري والتراجع السياسي للنظام المصري والذي انتهى به في كامب ديفيد.</a:t>
            </a:r>
          </a:p>
          <a:p>
            <a:r>
              <a:rPr lang="ar-JO" dirty="0"/>
              <a:t>من هم أطراف الحرب ؟</a:t>
            </a:r>
            <a:endParaRPr lang="en-US" dirty="0"/>
          </a:p>
          <a:p>
            <a:endParaRPr lang="en-US" dirty="0"/>
          </a:p>
          <a:p>
            <a:endParaRPr lang="en-US" dirty="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5229225" y="3848715"/>
            <a:ext cx="3457575" cy="2371725"/>
          </a:xfrm>
          <a:prstGeom prst="rect">
            <a:avLst/>
          </a:prstGeom>
          <a:noFill/>
          <a:ln>
            <a:noFill/>
          </a:ln>
        </p:spPr>
      </p:pic>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611560" y="3853981"/>
            <a:ext cx="3228975" cy="2200275"/>
          </a:xfrm>
          <a:prstGeom prst="rect">
            <a:avLst/>
          </a:prstGeom>
          <a:noFill/>
          <a:ln>
            <a:noFill/>
          </a:ln>
        </p:spPr>
      </p:pic>
    </p:spTree>
    <p:extLst>
      <p:ext uri="{BB962C8B-B14F-4D97-AF65-F5344CB8AC3E}">
        <p14:creationId xmlns:p14="http://schemas.microsoft.com/office/powerpoint/2010/main" val="18573359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z="3600" b="1" dirty="0"/>
              <a:t>حرب عام 1973</a:t>
            </a:r>
          </a:p>
        </p:txBody>
      </p:sp>
      <p:sp>
        <p:nvSpPr>
          <p:cNvPr id="3" name="عنصر نائب للمحتوى 2"/>
          <p:cNvSpPr>
            <a:spLocks noGrp="1"/>
          </p:cNvSpPr>
          <p:nvPr>
            <p:ph idx="1"/>
          </p:nvPr>
        </p:nvSpPr>
        <p:spPr/>
        <p:txBody>
          <a:bodyPr/>
          <a:lstStyle/>
          <a:p>
            <a:pPr algn="just"/>
            <a:r>
              <a:rPr lang="ar-SA" sz="2400" dirty="0"/>
              <a:t>الحرب العربية الإسرائيلية عام 1973 بدأتها كل من مصر وسوريا على إسرائيل. بدأت الحرب في يوم السبت 6 أكتوبر 1973 الموافق ليوم 10 رمضان بهجوم مفاجئ من قبل الجيش المصري والجيش السوري على القوات الإسرائيلية التي كانت مرابطة في سيناء وهضبة الجولان. وساهم في الحرب بعض الدول العربية سواء عسكريا </a:t>
            </a:r>
            <a:r>
              <a:rPr lang="ar-SA" sz="2400" dirty="0" err="1"/>
              <a:t>او</a:t>
            </a:r>
            <a:r>
              <a:rPr lang="ar-SA" sz="2400" dirty="0"/>
              <a:t> اقتصاديا (سلاح النفط ).</a:t>
            </a:r>
          </a:p>
          <a:p>
            <a:pPr algn="just"/>
            <a:r>
              <a:rPr lang="ar-SA" sz="2400" dirty="0"/>
              <a:t>تعرف الحرب باسم </a:t>
            </a:r>
            <a:r>
              <a:rPr lang="ar-SA" sz="2400" b="1" dirty="0"/>
              <a:t>حرب أكتوبر</a:t>
            </a:r>
            <a:r>
              <a:rPr lang="ar-SA" sz="2400" dirty="0"/>
              <a:t> أو </a:t>
            </a:r>
            <a:r>
              <a:rPr lang="ar-SA" sz="2400" b="1" dirty="0"/>
              <a:t>حرب العاشر من رمضان</a:t>
            </a:r>
            <a:r>
              <a:rPr lang="ar-SA" sz="2400" dirty="0"/>
              <a:t> في مصر فيما تعرف في سورية باسم </a:t>
            </a:r>
            <a:r>
              <a:rPr lang="ar-SA" sz="2400" b="1" dirty="0"/>
              <a:t>حرب تشرين التحريرية</a:t>
            </a:r>
            <a:r>
              <a:rPr lang="ar-SA" sz="2400" dirty="0"/>
              <a:t> اما إسرائيل فتطلق عليها اسم </a:t>
            </a:r>
            <a:r>
              <a:rPr lang="ar-SA" sz="2400" b="1" dirty="0"/>
              <a:t>حرب يوم الغفران،</a:t>
            </a:r>
            <a:r>
              <a:rPr lang="ar-SA" sz="2400" dirty="0"/>
              <a:t> ومن نتائج الحرب استرداد السيادة الكاملة على قناة السويس،. واسترداد جزء من مرتفعات الجولان السورية بما فيها مدينة القنيطرة. كما أن هذه الحرب مهدت الطريق لاتفاق </a:t>
            </a:r>
            <a:r>
              <a:rPr lang="ar-SA" sz="2400" dirty="0" err="1"/>
              <a:t>كامب</a:t>
            </a:r>
            <a:r>
              <a:rPr lang="ar-SA" sz="2400" dirty="0"/>
              <a:t> ديفيد بين مصر وإسرائيل والتي عقدت في عام 1978 </a:t>
            </a:r>
          </a:p>
          <a:p>
            <a:pPr algn="just"/>
            <a:endParaRPr lang="ar-SA" sz="2400" dirty="0"/>
          </a:p>
        </p:txBody>
      </p:sp>
    </p:spTree>
    <p:extLst>
      <p:ext uri="{BB962C8B-B14F-4D97-AF65-F5344CB8AC3E}">
        <p14:creationId xmlns:p14="http://schemas.microsoft.com/office/powerpoint/2010/main" val="3734763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u="sng" dirty="0"/>
              <a:t>المراجع ال</a:t>
            </a:r>
            <a:r>
              <a:rPr lang="ar-JO" u="sng"/>
              <a:t>أ</a:t>
            </a:r>
            <a:r>
              <a:rPr lang="ar-SA" u="sng"/>
              <a:t>ساسية</a:t>
            </a:r>
            <a:r>
              <a:rPr lang="ar-SA" u="sng" dirty="0"/>
              <a:t>:</a:t>
            </a:r>
            <a:br>
              <a:rPr lang="en-US" dirty="0"/>
            </a:br>
            <a:endParaRPr lang="en-US" dirty="0"/>
          </a:p>
        </p:txBody>
      </p:sp>
      <p:sp>
        <p:nvSpPr>
          <p:cNvPr id="3" name="Content Placeholder 2"/>
          <p:cNvSpPr>
            <a:spLocks noGrp="1"/>
          </p:cNvSpPr>
          <p:nvPr>
            <p:ph idx="1"/>
          </p:nvPr>
        </p:nvSpPr>
        <p:spPr/>
        <p:txBody>
          <a:bodyPr/>
          <a:lstStyle/>
          <a:p>
            <a:pPr lvl="0">
              <a:lnSpc>
                <a:spcPct val="150000"/>
              </a:lnSpc>
            </a:pPr>
            <a:r>
              <a:rPr lang="ar-SA" sz="2400" dirty="0"/>
              <a:t>فلسطين والقضية الفلسطينية .جامعة القدس المفتوحة .فلسطين 2010 .</a:t>
            </a:r>
            <a:endParaRPr lang="en-US" sz="2400" dirty="0"/>
          </a:p>
          <a:p>
            <a:pPr lvl="0">
              <a:lnSpc>
                <a:spcPct val="150000"/>
              </a:lnSpc>
            </a:pPr>
            <a:r>
              <a:rPr lang="ar-SA" sz="2400" dirty="0"/>
              <a:t>د. محسن صالح: القضية الفلسطينية خلفياتها التاريخية وتطوراتها المعاصرة.</a:t>
            </a:r>
            <a:endParaRPr lang="en-US" sz="2400" dirty="0"/>
          </a:p>
          <a:p>
            <a:pPr lvl="0">
              <a:lnSpc>
                <a:spcPct val="150000"/>
              </a:lnSpc>
            </a:pPr>
            <a:r>
              <a:rPr lang="ar-SA" sz="2400" dirty="0"/>
              <a:t>د. أحمد الساعاتي: محاضرات في تاريخ فلسطيني الحديث والمعاصر</a:t>
            </a:r>
            <a:r>
              <a:rPr lang="ar-JO" sz="2400" dirty="0"/>
              <a:t>.</a:t>
            </a:r>
            <a:endParaRPr lang="en-US" sz="2400" dirty="0"/>
          </a:p>
          <a:p>
            <a:pPr lvl="0">
              <a:lnSpc>
                <a:spcPct val="150000"/>
              </a:lnSpc>
            </a:pPr>
            <a:r>
              <a:rPr lang="ar-JO" sz="2400" dirty="0"/>
              <a:t>بيان نويهض الحوت  (1991 ) :فلسطين القضية الشعب الحضارة (بيروت :دار الاستقلال للنشر والتوزيع ) ط 1.</a:t>
            </a:r>
            <a:endParaRPr lang="en-US" sz="2400" dirty="0"/>
          </a:p>
          <a:p>
            <a:pPr lvl="0">
              <a:lnSpc>
                <a:spcPct val="150000"/>
              </a:lnSpc>
            </a:pPr>
            <a:r>
              <a:rPr lang="ar-JO" sz="2400" dirty="0"/>
              <a:t>نهاد الشيخ خليل (2011 ) :حركة الإخوان المسلمين في قطاع غزة 1967 -1987 (غزة ،مركز التأريخ والتوثيق الفلسطيني)  ط 1.</a:t>
            </a:r>
            <a:endParaRPr lang="en-US" sz="2400" dirty="0"/>
          </a:p>
          <a:p>
            <a:pPr>
              <a:lnSpc>
                <a:spcPct val="150000"/>
              </a:lnSpc>
            </a:pPr>
            <a:endParaRPr lang="en-US" sz="2400" dirty="0"/>
          </a:p>
        </p:txBody>
      </p:sp>
    </p:spTree>
    <p:extLst>
      <p:ext uri="{BB962C8B-B14F-4D97-AF65-F5344CB8AC3E}">
        <p14:creationId xmlns:p14="http://schemas.microsoft.com/office/powerpoint/2010/main" val="39684493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اختراق الدرسفوار</a:t>
            </a:r>
            <a:endParaRPr lang="en-US" dirty="0"/>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4502" y="2420888"/>
            <a:ext cx="3528392" cy="2366968"/>
          </a:xfrm>
          <a:prstGeom prst="rect">
            <a:avLst/>
          </a:prstGeom>
          <a:noFill/>
          <a:ln>
            <a:noFill/>
          </a:ln>
        </p:spPr>
      </p:pic>
      <p:sp>
        <p:nvSpPr>
          <p:cNvPr id="3" name="Rectangle 2"/>
          <p:cNvSpPr/>
          <p:nvPr/>
        </p:nvSpPr>
        <p:spPr>
          <a:xfrm>
            <a:off x="4114800" y="1524959"/>
            <a:ext cx="4572000" cy="5262979"/>
          </a:xfrm>
          <a:prstGeom prst="rect">
            <a:avLst/>
          </a:prstGeom>
        </p:spPr>
        <p:txBody>
          <a:bodyPr>
            <a:spAutoFit/>
          </a:bodyPr>
          <a:lstStyle/>
          <a:p>
            <a:pPr algn="just"/>
            <a:r>
              <a:rPr lang="ar-JO" sz="2400" dirty="0">
                <a:latin typeface="HacenLinerBroadcast"/>
              </a:rPr>
              <a:t>ثغرة « الدفرسوار» كانت قد قامت بها اسرائيل بقيادة شارون بعد فشل تطوير الهجوم المصرى.</a:t>
            </a:r>
            <a:r>
              <a:rPr lang="ar-JO" sz="2400" dirty="0"/>
              <a:t> كما أنها أظهرت خلاف بين القادة المصريين خلال الحرب خاصة بين الرئيس انور السادات والفريق سعد الدين الشاذلى رئيس الاركان المصرى خلال الحرب. وحدثت الثغرة كنتيجة مباشرة لأوامر الرئيس السادات بتطوير الهجوم شرقًا نحو المضائق، رغم تحذيرات القادة العسكريين بأنه إذا خرجت القوات خارج مظلة الدفاع الجوي المصرية فستصبح هدفًا سهلاً للطيران الإسرائيلي،واعتبرت نقطة حاسمة في سير أحداث الحرب مما اضطر مصر لعقد هدنة؟؟؟؟</a:t>
            </a:r>
            <a:endParaRPr lang="en-US" sz="2400" dirty="0"/>
          </a:p>
        </p:txBody>
      </p:sp>
    </p:spTree>
    <p:extLst>
      <p:ext uri="{BB962C8B-B14F-4D97-AF65-F5344CB8AC3E}">
        <p14:creationId xmlns:p14="http://schemas.microsoft.com/office/powerpoint/2010/main" val="13117108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اتفاقية كامب ديفيد </a:t>
            </a:r>
            <a:endParaRPr lang="en-US" dirty="0"/>
          </a:p>
        </p:txBody>
      </p:sp>
      <p:sp>
        <p:nvSpPr>
          <p:cNvPr id="3" name="Content Placeholder 2"/>
          <p:cNvSpPr>
            <a:spLocks noGrp="1"/>
          </p:cNvSpPr>
          <p:nvPr>
            <p:ph idx="1"/>
          </p:nvPr>
        </p:nvSpPr>
        <p:spPr/>
        <p:txBody>
          <a:bodyPr/>
          <a:lstStyle/>
          <a:p>
            <a:pPr algn="just"/>
            <a:r>
              <a:rPr lang="ar-JO" dirty="0"/>
              <a:t>تعتبر معاهدة السلام بين مصر وإسرائيل التي وقعت عام 1979 أول خرق للموقف العربي الرافض للتعامل مع دولة الإحتلال، والتي تعهد بموجبها الطرفان الموقعان بإنهاء حالة الحرب وإقامة علاقات ودية بينهما تمهيدا لتسوية سلمية ، كما انسحبت إسرائيل من سيناء التي احتلتها عام 1967. </a:t>
            </a:r>
          </a:p>
          <a:p>
            <a:pPr algn="just"/>
            <a:r>
              <a:rPr lang="ar-JO" dirty="0"/>
              <a:t>                                 السادات بطل الحرب والسلام؟</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4077072"/>
            <a:ext cx="3714750" cy="2952750"/>
          </a:xfrm>
          <a:prstGeom prst="rect">
            <a:avLst/>
          </a:prstGeom>
        </p:spPr>
      </p:pic>
    </p:spTree>
    <p:extLst>
      <p:ext uri="{BB962C8B-B14F-4D97-AF65-F5344CB8AC3E}">
        <p14:creationId xmlns:p14="http://schemas.microsoft.com/office/powerpoint/2010/main" val="28339168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z="3200" b="1" dirty="0"/>
              <a:t>عودة</a:t>
            </a:r>
            <a:r>
              <a:rPr lang="ar-SA" sz="3200" b="1" dirty="0"/>
              <a:t> </a:t>
            </a:r>
            <a:r>
              <a:rPr lang="ar-JO" sz="3200" b="1" dirty="0"/>
              <a:t>الداخل الفلسطيني الى مركز الأحداث وبروز </a:t>
            </a:r>
            <a:r>
              <a:rPr lang="ar-SA" sz="3200" b="1" dirty="0"/>
              <a:t>التيار الاسلامي </a:t>
            </a:r>
            <a:endParaRPr lang="en-US" sz="3200" b="1"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66952" y="1772816"/>
            <a:ext cx="3420000" cy="3888432"/>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772816"/>
            <a:ext cx="3034680" cy="3888432"/>
          </a:xfrm>
          <a:prstGeom prst="rect">
            <a:avLst/>
          </a:prstGeom>
          <a:noFill/>
          <a:ln>
            <a:noFill/>
          </a:ln>
        </p:spPr>
      </p:pic>
    </p:spTree>
    <p:extLst>
      <p:ext uri="{BB962C8B-B14F-4D97-AF65-F5344CB8AC3E}">
        <p14:creationId xmlns:p14="http://schemas.microsoft.com/office/powerpoint/2010/main" val="23748265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just">
              <a:buNone/>
            </a:pPr>
            <a:r>
              <a:rPr lang="ar-JO" dirty="0"/>
              <a:t>كان </a:t>
            </a:r>
            <a:r>
              <a:rPr lang="ar-SA" dirty="0"/>
              <a:t>فشل </a:t>
            </a:r>
            <a:r>
              <a:rPr lang="ar-JO" dirty="0"/>
              <a:t>وبدء انحسار </a:t>
            </a:r>
            <a:r>
              <a:rPr lang="ar-SA" dirty="0"/>
              <a:t>ال</a:t>
            </a:r>
            <a:r>
              <a:rPr lang="ar-JO" dirty="0"/>
              <a:t>أ</a:t>
            </a:r>
            <a:r>
              <a:rPr lang="ar-SA" dirty="0"/>
              <a:t>فكار الشيوعية والقومية والوطنية </a:t>
            </a:r>
            <a:r>
              <a:rPr lang="ar-JO" dirty="0"/>
              <a:t>قد </a:t>
            </a:r>
            <a:r>
              <a:rPr lang="ar-SA" dirty="0"/>
              <a:t>شجع على </a:t>
            </a:r>
            <a:r>
              <a:rPr lang="ar-JO" dirty="0"/>
              <a:t>عودة </a:t>
            </a:r>
            <a:r>
              <a:rPr lang="ar-SA" dirty="0"/>
              <a:t>بروز التيار الاسلامي </a:t>
            </a:r>
            <a:r>
              <a:rPr lang="ar-JO" dirty="0"/>
              <a:t>ضمن الصحوة الإسلامية التي عمت العالم العربي .</a:t>
            </a:r>
          </a:p>
          <a:p>
            <a:pPr marL="0" indent="0" algn="just">
              <a:buNone/>
            </a:pPr>
            <a:r>
              <a:rPr lang="ar-SA" dirty="0"/>
              <a:t>وبد</a:t>
            </a:r>
            <a:r>
              <a:rPr lang="ar-JO" dirty="0"/>
              <a:t>أ</a:t>
            </a:r>
            <a:r>
              <a:rPr lang="ar-SA" dirty="0"/>
              <a:t>ت قوة الاخوان المسلمين منذ الثمانينات تظهر بوضوح وتستعيد ماضيها التي شهدته فلسطين </a:t>
            </a:r>
            <a:r>
              <a:rPr lang="ar-JO" dirty="0"/>
              <a:t>أ</a:t>
            </a:r>
            <a:r>
              <a:rPr lang="ar-SA" dirty="0"/>
              <a:t>واخر ال</a:t>
            </a:r>
            <a:r>
              <a:rPr lang="ar-JO" dirty="0"/>
              <a:t>أ</a:t>
            </a:r>
            <a:r>
              <a:rPr lang="ar-SA" dirty="0"/>
              <a:t>ربعينات و</a:t>
            </a:r>
            <a:r>
              <a:rPr lang="ar-JO" dirty="0"/>
              <a:t>أ</a:t>
            </a:r>
            <a:r>
              <a:rPr lang="ar-SA" dirty="0"/>
              <a:t>وائل الخمسينات من القرن الماضي من القرن العشرين .مع التذكير </a:t>
            </a:r>
            <a:r>
              <a:rPr lang="ar-JO" dirty="0"/>
              <a:t>أ</a:t>
            </a:r>
            <a:r>
              <a:rPr lang="ar-SA" dirty="0"/>
              <a:t>ن معظم مؤسسي حركة فتح كانوا </a:t>
            </a:r>
            <a:r>
              <a:rPr lang="ar-JO" dirty="0"/>
              <a:t>أ</a:t>
            </a:r>
            <a:r>
              <a:rPr lang="ar-SA" dirty="0"/>
              <a:t>عضاء </a:t>
            </a:r>
            <a:r>
              <a:rPr lang="ar-JO" dirty="0"/>
              <a:t>أ</a:t>
            </a:r>
            <a:r>
              <a:rPr lang="ar-SA" dirty="0"/>
              <a:t>و مقربين لجماعة الاخوان المسلمين .</a:t>
            </a:r>
            <a:endParaRPr lang="en-US" dirty="0"/>
          </a:p>
          <a:p>
            <a:pPr marL="0" indent="0">
              <a:buNone/>
            </a:pPr>
            <a:endParaRPr lang="en-US" dirty="0"/>
          </a:p>
        </p:txBody>
      </p:sp>
    </p:spTree>
    <p:extLst>
      <p:ext uri="{BB962C8B-B14F-4D97-AF65-F5344CB8AC3E}">
        <p14:creationId xmlns:p14="http://schemas.microsoft.com/office/powerpoint/2010/main" val="9920281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just">
              <a:buNone/>
            </a:pPr>
            <a:r>
              <a:rPr lang="ar-SA" dirty="0"/>
              <a:t>واستطاع الشيخ احمد ياسين بعد تأسيسه المجمع الإسلامي تأسيس خلايا عسكرية منذ عام 1980 حتى اكتشف امره عام 1984 وحكم عليه بالمؤبد ومجموعة آخرين .ثم اعيد تأسيس الجهاز العسكري عام 1986 باسم المجاهدون الفلسطينيون وكان من ابرز قادته الشهيد صلاح شحادة ويحيى السنوار.وكذلك ظهرت حركة الجهاد الإسلامي عام 1980 على يد مؤسسها الشهيد فتحي الشقاقي والتي قامت بعدة عمليات عسكرية فترة الثمانينات .لكن قوة التيار الاسلامي كانت </a:t>
            </a:r>
            <a:r>
              <a:rPr lang="ar-JO" dirty="0"/>
              <a:t>أ</a:t>
            </a:r>
            <a:r>
              <a:rPr lang="ar-SA" dirty="0"/>
              <a:t>ساسها المساجد والجامعات والجمعيات الخيرية .</a:t>
            </a:r>
            <a:endParaRPr lang="en-US" dirty="0"/>
          </a:p>
          <a:p>
            <a:endParaRPr lang="en-US" dirty="0"/>
          </a:p>
        </p:txBody>
      </p:sp>
    </p:spTree>
    <p:extLst>
      <p:ext uri="{BB962C8B-B14F-4D97-AF65-F5344CB8AC3E}">
        <p14:creationId xmlns:p14="http://schemas.microsoft.com/office/powerpoint/2010/main" val="6452176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القضية الفلسطينية 1987 -2000 </a:t>
            </a:r>
            <a:br>
              <a:rPr lang="en-US" dirty="0"/>
            </a:br>
            <a:endParaRPr lang="en-US" dirty="0"/>
          </a:p>
        </p:txBody>
      </p:sp>
      <p:sp>
        <p:nvSpPr>
          <p:cNvPr id="3" name="Content Placeholder 2"/>
          <p:cNvSpPr>
            <a:spLocks noGrp="1"/>
          </p:cNvSpPr>
          <p:nvPr>
            <p:ph idx="1"/>
          </p:nvPr>
        </p:nvSpPr>
        <p:spPr/>
        <p:txBody>
          <a:bodyPr/>
          <a:lstStyle/>
          <a:p>
            <a:pPr marL="0" indent="0">
              <a:lnSpc>
                <a:spcPct val="150000"/>
              </a:lnSpc>
              <a:buNone/>
            </a:pPr>
            <a:r>
              <a:rPr lang="ar-SA" sz="2400" dirty="0"/>
              <a:t>مثلت هذه المرحلة محطة تاريخية مشرقة ومتميزة في جهاد ونضال الشعب الفلسطنيي ضد الاحتلال .وانتهت بنتائج مخيبة للآمال .ومن أهم معالم هذه المرحلة :</a:t>
            </a:r>
            <a:endParaRPr lang="en-US" sz="2400" dirty="0"/>
          </a:p>
          <a:p>
            <a:pPr marL="0" indent="0">
              <a:lnSpc>
                <a:spcPct val="150000"/>
              </a:lnSpc>
              <a:buNone/>
            </a:pPr>
            <a:r>
              <a:rPr lang="ar-SA" sz="2400" dirty="0"/>
              <a:t>اندلاع انتفاضة الحجارة اواخر عام 1987 وظهور قوي للحركات الإسلامية (حماس والجهاد الإسلامي ) 1987 -1993 </a:t>
            </a:r>
            <a:r>
              <a:rPr lang="ar-JO" sz="2400" dirty="0"/>
              <a:t>.</a:t>
            </a:r>
            <a:endParaRPr lang="en-US" sz="2400" dirty="0"/>
          </a:p>
          <a:p>
            <a:pPr marL="0" indent="0">
              <a:lnSpc>
                <a:spcPct val="150000"/>
              </a:lnSpc>
              <a:buNone/>
            </a:pPr>
            <a:r>
              <a:rPr lang="ar-SA" sz="2400" dirty="0"/>
              <a:t>اتفاقية اوسلو عام 1993 والتي أدت الى انشاء السلطة الفلسطينية وبدء العملية السلمية الاسرائيلية الفلسطينية </a:t>
            </a:r>
            <a:endParaRPr lang="en-US" sz="2400" dirty="0"/>
          </a:p>
          <a:p>
            <a:pPr marL="0" indent="0">
              <a:lnSpc>
                <a:spcPct val="150000"/>
              </a:lnSpc>
              <a:buNone/>
            </a:pPr>
            <a:r>
              <a:rPr lang="ar-SA" sz="2400" dirty="0"/>
              <a:t>تحولات اقليمية وعالمية ضخمة :احتلال العراق للكويت وحرب الخليج ومؤتمر مدريد للسلام وتوقيع الاردن اتفاقية السلام وانهيار الاتحاد السوفييتي. </a:t>
            </a:r>
            <a:endParaRPr lang="en-US" sz="2400" dirty="0"/>
          </a:p>
        </p:txBody>
      </p:sp>
    </p:spTree>
    <p:extLst>
      <p:ext uri="{BB962C8B-B14F-4D97-AF65-F5344CB8AC3E}">
        <p14:creationId xmlns:p14="http://schemas.microsoft.com/office/powerpoint/2010/main" val="569700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انتفاضة</a:t>
            </a:r>
            <a:r>
              <a:rPr lang="ar-JO" dirty="0"/>
              <a:t> الحجارة</a:t>
            </a:r>
            <a:r>
              <a:rPr lang="ar-SA" dirty="0"/>
              <a:t> 1987 </a:t>
            </a:r>
            <a:br>
              <a:rPr lang="en-US" dirty="0"/>
            </a:br>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683568" y="1810543"/>
            <a:ext cx="3152775" cy="4105275"/>
          </a:xfrm>
          <a:prstGeom prst="rect">
            <a:avLst/>
          </a:prstGeom>
          <a:noFill/>
          <a:ln>
            <a:noFill/>
          </a:ln>
        </p:spPr>
      </p:pic>
      <p:pic>
        <p:nvPicPr>
          <p:cNvPr id="6" name="عنصر نائب للمحتوى 3" descr="20131209-90422927491646.jpg"/>
          <p:cNvPicPr>
            <a:picLocks noGrp="1" noChangeAspect="1"/>
          </p:cNvPicPr>
          <p:nvPr>
            <p:ph idx="1"/>
          </p:nvPr>
        </p:nvPicPr>
        <p:blipFill>
          <a:blip r:embed="rId3"/>
          <a:stretch>
            <a:fillRect/>
          </a:stretch>
        </p:blipFill>
        <p:spPr>
          <a:xfrm>
            <a:off x="5220072" y="2132856"/>
            <a:ext cx="2857500" cy="3528392"/>
          </a:xfrm>
        </p:spPr>
      </p:pic>
    </p:spTree>
    <p:extLst>
      <p:ext uri="{BB962C8B-B14F-4D97-AF65-F5344CB8AC3E}">
        <p14:creationId xmlns:p14="http://schemas.microsoft.com/office/powerpoint/2010/main" val="25238581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انتفاضة</a:t>
            </a:r>
            <a:r>
              <a:rPr lang="ar-JO" dirty="0"/>
              <a:t> الحجارة</a:t>
            </a:r>
            <a:r>
              <a:rPr lang="ar-SA" dirty="0"/>
              <a:t> 1987 </a:t>
            </a:r>
            <a:br>
              <a:rPr lang="en-US" dirty="0"/>
            </a:br>
            <a:endParaRPr lang="en-US" dirty="0"/>
          </a:p>
        </p:txBody>
      </p:sp>
      <p:sp>
        <p:nvSpPr>
          <p:cNvPr id="3" name="Content Placeholder 2"/>
          <p:cNvSpPr>
            <a:spLocks noGrp="1"/>
          </p:cNvSpPr>
          <p:nvPr>
            <p:ph idx="1"/>
          </p:nvPr>
        </p:nvSpPr>
        <p:spPr/>
        <p:txBody>
          <a:bodyPr/>
          <a:lstStyle/>
          <a:p>
            <a:pPr marL="0" indent="0" algn="just">
              <a:buNone/>
            </a:pPr>
            <a:r>
              <a:rPr lang="ar-SA" sz="2800" dirty="0"/>
              <a:t>كانت الظروف الموضوعية للانتفاضة متوفرة وسرعان ما اشعلت شرارة دهس العمال المتعمد شعلة الانتفاضة في كافة مناطق الضفة وغزة</a:t>
            </a:r>
            <a:r>
              <a:rPr lang="ar-JO" sz="2800" dirty="0"/>
              <a:t>.و</a:t>
            </a:r>
            <a:r>
              <a:rPr lang="ar-SA" sz="2800" dirty="0"/>
              <a:t>تميزت الانتفاضة </a:t>
            </a:r>
            <a:r>
              <a:rPr lang="ar-JO" sz="2800" dirty="0"/>
              <a:t>:</a:t>
            </a:r>
            <a:endParaRPr lang="en-US" sz="2800" dirty="0"/>
          </a:p>
          <a:p>
            <a:pPr marL="0" indent="0" algn="just">
              <a:buNone/>
            </a:pPr>
            <a:r>
              <a:rPr lang="ar-SA" sz="2800" dirty="0"/>
              <a:t>المشاركة الواسعة من كل الشعب الفلسطيني</a:t>
            </a:r>
            <a:r>
              <a:rPr lang="ar-JO" sz="2800" dirty="0"/>
              <a:t>.</a:t>
            </a:r>
          </a:p>
          <a:p>
            <a:pPr marL="0" indent="0" algn="just">
              <a:buNone/>
            </a:pPr>
            <a:r>
              <a:rPr lang="ar-SA" sz="2800" dirty="0"/>
              <a:t>اصبحت</a:t>
            </a:r>
            <a:r>
              <a:rPr lang="ar-JO" sz="2800" dirty="0"/>
              <a:t> الانتفاضة ذات</a:t>
            </a:r>
            <a:r>
              <a:rPr lang="ar-SA" sz="2800" dirty="0"/>
              <a:t> رمزية عالمية وتفاعل معها العالم ودخلت كلمة الانتفاضة معظم لغات العالم</a:t>
            </a:r>
            <a:endParaRPr lang="en-US" sz="2800" dirty="0"/>
          </a:p>
          <a:p>
            <a:pPr marL="0" indent="0" algn="just">
              <a:buNone/>
            </a:pPr>
            <a:r>
              <a:rPr lang="ar-SA" sz="2800" dirty="0"/>
              <a:t>ظهور التيار الاسلامي المقاوم بقوة وفعالية </a:t>
            </a:r>
            <a:r>
              <a:rPr lang="ar-JO" sz="2800" dirty="0"/>
              <a:t>.واستطاع </a:t>
            </a:r>
            <a:r>
              <a:rPr lang="ar-SA" sz="2800" dirty="0"/>
              <a:t>الداخل</a:t>
            </a:r>
            <a:r>
              <a:rPr lang="ar-JO" sz="2800" dirty="0"/>
              <a:t> ا</a:t>
            </a:r>
            <a:r>
              <a:rPr lang="ar-SA" sz="2800" dirty="0"/>
              <a:t>لفلسطيني </a:t>
            </a:r>
            <a:r>
              <a:rPr lang="ar-JO" sz="2800" dirty="0"/>
              <a:t>أن </a:t>
            </a:r>
            <a:r>
              <a:rPr lang="ar-SA" sz="2800" dirty="0"/>
              <a:t>ي</a:t>
            </a:r>
            <a:r>
              <a:rPr lang="ar-JO" sz="2800" dirty="0"/>
              <a:t>أ</a:t>
            </a:r>
            <a:r>
              <a:rPr lang="ar-SA" sz="2800" dirty="0"/>
              <a:t>خذ المبادرة من فلسطيني الخارج (م ت</a:t>
            </a:r>
            <a:r>
              <a:rPr lang="ar-SA" dirty="0"/>
              <a:t> ف ) والشعب يسبق قادت</a:t>
            </a:r>
            <a:r>
              <a:rPr lang="ar-JO" dirty="0"/>
              <a:t>ه ومنظمة التحرير .</a:t>
            </a:r>
          </a:p>
          <a:p>
            <a:pPr marL="0" indent="0" algn="just">
              <a:buNone/>
            </a:pPr>
            <a:r>
              <a:rPr lang="ar-SA" dirty="0"/>
              <a:t>انتهت </a:t>
            </a:r>
            <a:r>
              <a:rPr lang="ar-JO" dirty="0"/>
              <a:t>هذه الانتفاضة تقريبا </a:t>
            </a:r>
            <a:r>
              <a:rPr lang="ar-SA" dirty="0"/>
              <a:t>بعد اتفاقية اوسلو </a:t>
            </a:r>
            <a:endParaRPr lang="en-US" dirty="0"/>
          </a:p>
          <a:p>
            <a:pPr marL="0" indent="0" algn="just">
              <a:buNone/>
            </a:pPr>
            <a:endParaRPr lang="en-US" dirty="0"/>
          </a:p>
          <a:p>
            <a:endParaRPr lang="en-US" dirty="0"/>
          </a:p>
        </p:txBody>
      </p:sp>
    </p:spTree>
    <p:extLst>
      <p:ext uri="{BB962C8B-B14F-4D97-AF65-F5344CB8AC3E}">
        <p14:creationId xmlns:p14="http://schemas.microsoft.com/office/powerpoint/2010/main" val="29399204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انتفاضة</a:t>
            </a:r>
            <a:r>
              <a:rPr lang="ar-JO" dirty="0"/>
              <a:t> الحجارة</a:t>
            </a:r>
            <a:r>
              <a:rPr lang="ar-SA" dirty="0"/>
              <a:t> 1987</a:t>
            </a:r>
            <a:endParaRPr lang="en-US" dirty="0"/>
          </a:p>
        </p:txBody>
      </p:sp>
      <p:sp>
        <p:nvSpPr>
          <p:cNvPr id="3" name="Content Placeholder 2"/>
          <p:cNvSpPr>
            <a:spLocks noGrp="1"/>
          </p:cNvSpPr>
          <p:nvPr>
            <p:ph idx="1"/>
          </p:nvPr>
        </p:nvSpPr>
        <p:spPr/>
        <p:txBody>
          <a:bodyPr/>
          <a:lstStyle/>
          <a:p>
            <a:pPr marL="0" indent="0" algn="just">
              <a:buNone/>
            </a:pPr>
            <a:r>
              <a:rPr lang="ar-SA" dirty="0"/>
              <a:t>من </a:t>
            </a:r>
            <a:r>
              <a:rPr lang="ar-JO" dirty="0"/>
              <a:t>أ</a:t>
            </a:r>
            <a:r>
              <a:rPr lang="ar-SA" dirty="0"/>
              <a:t>برز معالم هذه الانتفاضة </a:t>
            </a:r>
            <a:r>
              <a:rPr lang="ar-JO" dirty="0"/>
              <a:t>هو </a:t>
            </a:r>
            <a:r>
              <a:rPr lang="ar-SA" dirty="0"/>
              <a:t>ظهور حركة المقاومة الاسلامية حماس والذي صدر بيانها الاول 14/12/1987 . حيث استطاعت أن تظهر جهادا ونضالا فلسطينيا متميزا بثوب اسلامي من خلال المشاركة الشعبية الواسعة لافرادها ومناصريها والعمليات النوعية من الطعن الى خطف الجنود الى العمليات الاستشهادية والانتصار المبعدين في مرج الزهور وعودتهم لفلسطين 1992 </a:t>
            </a:r>
            <a:r>
              <a:rPr lang="ar-JO" dirty="0"/>
              <a:t>.</a:t>
            </a:r>
            <a:endParaRPr lang="en-US" dirty="0"/>
          </a:p>
          <a:p>
            <a:pPr marL="0" indent="0" algn="just">
              <a:buNone/>
            </a:pPr>
            <a:r>
              <a:rPr lang="ar-SA" dirty="0"/>
              <a:t>انتهت الانتفاضة باتفاق اوسلو</a:t>
            </a:r>
            <a:r>
              <a:rPr lang="ar-JO" dirty="0"/>
              <a:t> الذي أوجد السلطة الوطنية. </a:t>
            </a:r>
            <a:r>
              <a:rPr lang="ar-SA" dirty="0"/>
              <a:t> </a:t>
            </a:r>
            <a:r>
              <a:rPr lang="ar-JO" dirty="0"/>
              <a:t>يرى بعض المؤرخين </a:t>
            </a:r>
            <a:r>
              <a:rPr lang="ar-SA" dirty="0"/>
              <a:t>ب</a:t>
            </a:r>
            <a:r>
              <a:rPr lang="ar-JO" dirty="0"/>
              <a:t>أ</a:t>
            </a:r>
            <a:r>
              <a:rPr lang="ar-SA" dirty="0"/>
              <a:t>ن هذه ال</a:t>
            </a:r>
            <a:r>
              <a:rPr lang="ar-JO" dirty="0"/>
              <a:t>ا</a:t>
            </a:r>
            <a:r>
              <a:rPr lang="ar-SA" dirty="0"/>
              <a:t>تفاقية كانت نكبة اشد من نكبة عام 1948 </a:t>
            </a:r>
            <a:endParaRPr lang="en-US" dirty="0"/>
          </a:p>
          <a:p>
            <a:pPr marL="0" indent="0">
              <a:buNone/>
            </a:pPr>
            <a:endParaRPr lang="en-US" dirty="0"/>
          </a:p>
        </p:txBody>
      </p:sp>
    </p:spTree>
    <p:extLst>
      <p:ext uri="{BB962C8B-B14F-4D97-AF65-F5344CB8AC3E}">
        <p14:creationId xmlns:p14="http://schemas.microsoft.com/office/powerpoint/2010/main" val="15389624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الشيخ احمد ياسين وتأسيس حركة حماس</a:t>
            </a:r>
          </a:p>
        </p:txBody>
      </p:sp>
      <p:sp>
        <p:nvSpPr>
          <p:cNvPr id="3" name="عنصر نائب للمحتوى 2"/>
          <p:cNvSpPr>
            <a:spLocks noGrp="1"/>
          </p:cNvSpPr>
          <p:nvPr>
            <p:ph idx="1"/>
          </p:nvPr>
        </p:nvSpPr>
        <p:spPr/>
        <p:txBody>
          <a:bodyPr/>
          <a:lstStyle/>
          <a:p>
            <a:pPr algn="just"/>
            <a:r>
              <a:rPr lang="ar-SA" sz="2400" dirty="0"/>
              <a:t>الشيخ </a:t>
            </a:r>
            <a:r>
              <a:rPr lang="ar-SA" sz="2400" b="1" dirty="0"/>
              <a:t>أحمد إسماعيل ياسين</a:t>
            </a:r>
            <a:r>
              <a:rPr lang="ar-SA" sz="2400" dirty="0"/>
              <a:t>  ولد عام 1936واستشهد في عام 2004 داعية، ومجاهد، وشهيد، من أعلام الدعوة الإسلامية بفلسطين والمؤسس ورئيس لأكبر جامعة إسلامية </a:t>
            </a:r>
            <a:r>
              <a:rPr lang="ar-SA" sz="2400" dirty="0" err="1"/>
              <a:t>بها</a:t>
            </a:r>
            <a:r>
              <a:rPr lang="ar-SA" sz="2400" dirty="0"/>
              <a:t> المجمع الإسلامي في غزة، ومؤسس حركة المقاومة الإسلامية حماس وزعيمها حتى وفاته أسس أحمد ياسين مع مجموعةٍ من رفاقه حركة المقاومة الإسلامية حماس بعد خروجه من السجن ومع اندلاع الانتفاضة الفلسطينية عام الموافق عام1987 ضد إسرائيل ومع تصاعد الانتفاضة بدأ السلطات الإسرائيلية التفكير في وسيلةٍ لإيقاف نشاط أحمد ياسين فقامت في عام - 1988 بمداهمة منزله وتفتيشه، وهددته بالنفي إلى لبنان، ثم ألقت القبض عليه مع المئات من أبناء الشعب الفلسطيني عام 1989 في محاولة لوقف المقاومة المسلحة التي أخذت آنذاك بالازدياد. في عام - 1991 أصدرت إحدى المحاكم الإسرائيلية حكماً بسجنه مدى الحياة إضافة إلى 15 عاماً أخرى بتهمة التحريض على اختطاف وقتل جنودٍ إسرائيليين وتأسيس حركة حماس وجهازيها العسكري والأمني. </a:t>
            </a:r>
          </a:p>
          <a:p>
            <a:endParaRPr lang="ar-SA" dirty="0"/>
          </a:p>
        </p:txBody>
      </p:sp>
    </p:spTree>
    <p:extLst>
      <p:ext uri="{BB962C8B-B14F-4D97-AF65-F5344CB8AC3E}">
        <p14:creationId xmlns:p14="http://schemas.microsoft.com/office/powerpoint/2010/main" val="1086815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t>مقدمة</a:t>
            </a:r>
            <a:endParaRPr lang="ar-BH" dirty="0"/>
          </a:p>
        </p:txBody>
      </p:sp>
      <p:sp>
        <p:nvSpPr>
          <p:cNvPr id="3" name="عنصر نائب للمحتوى 2"/>
          <p:cNvSpPr>
            <a:spLocks noGrp="1"/>
          </p:cNvSpPr>
          <p:nvPr>
            <p:ph idx="1"/>
          </p:nvPr>
        </p:nvSpPr>
        <p:spPr>
          <a:xfrm>
            <a:off x="428596" y="1643050"/>
            <a:ext cx="8229600" cy="4525963"/>
          </a:xfrm>
        </p:spPr>
        <p:txBody>
          <a:bodyPr/>
          <a:lstStyle/>
          <a:p>
            <a:pPr algn="just">
              <a:lnSpc>
                <a:spcPct val="150000"/>
              </a:lnSpc>
            </a:pPr>
            <a:r>
              <a:rPr lang="ar-JO" sz="2400" dirty="0"/>
              <a:t>تهدف دراسة التاريخ وفلسفتة الى تعزيز التفكير التأملي في أحداث الماضي لمن تصدر هموم أمته ويسعى لتغيير حاضرها زمستقبلها .والتاريخ محرك وناظم لدور القادة في انهاض الأمة .وإن معرفة مداخل وتفسيرات نشوء الدول والحضارات وسقوطها من الأدوات الهامة لاستكمال الرؤية وبناء الاستراتيجيات التنموية والحضارية . وحيث أن استخدام التاريخ في أيامنا هذه ليس حياديا، وجب فهم وقائعه واستراتيجيات عرضه وسرده .فالتاريخ أداة هامة ومحورية في حياة الأمم وتؤدي وظيفتها نحو رفع واستنهاض همة الأجيال أو كسر الروح المعنوية وتثبيط جهودها  نحو تحقيق اهدافها .وذلك تبعا لطريقة التوظيف والاستخدام وتبعا للجهة المستخدمة لهذا التاريخ .</a:t>
            </a:r>
            <a:endParaRPr lang="ar-BH" sz="24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algn="just"/>
            <a:r>
              <a:rPr lang="ar-SA" sz="2800" dirty="0"/>
              <a:t>وفي عام - 1997 تم الإفراج عنه بموجب اتفاقٍ تم التوصل إليه بين الأردن وإسرائيل على إثر العملية الإرهابية الفاشلة التي قام </a:t>
            </a:r>
            <a:r>
              <a:rPr lang="ar-SA" sz="2800" dirty="0" err="1"/>
              <a:t>بها</a:t>
            </a:r>
            <a:r>
              <a:rPr lang="ar-SA" sz="2800" dirty="0"/>
              <a:t> الموساد في الأردن، والتي استهدفت حياة خالد مشعل رئيس المكتب السياسي لحركة حماس.</a:t>
            </a:r>
          </a:p>
          <a:p>
            <a:pPr algn="just"/>
            <a:r>
              <a:rPr lang="ar-SA" sz="2800" dirty="0"/>
              <a:t>استشهد الشيخ أحمد ياسين في هجوم صاروخي شنته الطائرات الإسرائيلية عليه وعلى من معه من مساعدين. حيث قصفت الطائرات الشيخ احمد ياسين أثناء عودته على كرسيه المتحرك بعد أداء [صلاة الفجر] بمسجد المجمع الإسلامي القريب من منزله. تمتع الشيخ أحمد ياسين بموقع روحي وسياسي متميز في صفوف المقاومة الفلسطينية، مما جعل منه واحداً من أهم رموز العمل الوطني الفلسطيني طوال القرن الماضي.</a:t>
            </a:r>
          </a:p>
          <a:p>
            <a:endParaRPr lang="ar-SA" dirty="0"/>
          </a:p>
        </p:txBody>
      </p:sp>
    </p:spTree>
    <p:extLst>
      <p:ext uri="{BB962C8B-B14F-4D97-AF65-F5344CB8AC3E}">
        <p14:creationId xmlns:p14="http://schemas.microsoft.com/office/powerpoint/2010/main" val="28677176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حركة المقاومة الإسلامية</a:t>
            </a:r>
          </a:p>
        </p:txBody>
      </p:sp>
      <p:sp>
        <p:nvSpPr>
          <p:cNvPr id="3" name="عنصر نائب للمحتوى 2"/>
          <p:cNvSpPr>
            <a:spLocks noGrp="1"/>
          </p:cNvSpPr>
          <p:nvPr>
            <p:ph idx="1"/>
          </p:nvPr>
        </p:nvSpPr>
        <p:spPr/>
        <p:txBody>
          <a:bodyPr/>
          <a:lstStyle/>
          <a:p>
            <a:pPr algn="just"/>
            <a:r>
              <a:rPr lang="ar-SA" dirty="0"/>
              <a:t>حركة المقاومة الإسلامية المعروفة اختصارا باسم "حماس" أسسها الشيخ أحمد ياسين مع بعض عناصر الإخوان المسلمين العاملين في الساحة الفلسطينية مثل الدكتور عبد العزيز </a:t>
            </a:r>
            <a:r>
              <a:rPr lang="ar-SA" dirty="0" err="1"/>
              <a:t>الرنتيسي</a:t>
            </a:r>
            <a:r>
              <a:rPr lang="ar-SA" dirty="0"/>
              <a:t> والدكتور محمود </a:t>
            </a:r>
            <a:r>
              <a:rPr lang="ar-SA" dirty="0" err="1"/>
              <a:t>الزهار</a:t>
            </a:r>
            <a:r>
              <a:rPr lang="ar-SA" dirty="0"/>
              <a:t> وغيرهما.</a:t>
            </a:r>
          </a:p>
          <a:p>
            <a:pPr algn="just"/>
            <a:r>
              <a:rPr lang="ar-SA" dirty="0"/>
              <a:t>وكان الإعلان الأول لحركة حماس عام 1987، لكن وجودها تحت مسميات أخرى في فلسطين يرجع إلى ما قبل عام 1948 حيث تعتبر نفسها امتدادا لجماعة الإخوان المسلمين التي تأسست في مصر عام 1928. وقبل إعلان الحركة عن نفسها عام 1987 كانت تعمل على الساحة الفلسطينية </a:t>
            </a:r>
          </a:p>
          <a:p>
            <a:endParaRPr lang="ar-SA" dirty="0"/>
          </a:p>
        </p:txBody>
      </p:sp>
    </p:spTree>
    <p:extLst>
      <p:ext uri="{BB962C8B-B14F-4D97-AF65-F5344CB8AC3E}">
        <p14:creationId xmlns:p14="http://schemas.microsoft.com/office/powerpoint/2010/main" val="31485292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err="1"/>
              <a:t>الياسين</a:t>
            </a:r>
            <a:r>
              <a:rPr lang="ar-SA" dirty="0"/>
              <a:t> </a:t>
            </a:r>
            <a:r>
              <a:rPr lang="ar-SA" dirty="0" err="1"/>
              <a:t>وابو</a:t>
            </a:r>
            <a:r>
              <a:rPr lang="ar-SA" dirty="0"/>
              <a:t> عمار</a:t>
            </a:r>
          </a:p>
        </p:txBody>
      </p:sp>
      <p:pic>
        <p:nvPicPr>
          <p:cNvPr id="4" name="عنصر نائب للمحتوى 3" descr="Minfo-130912203808gXqO.jpg"/>
          <p:cNvPicPr>
            <a:picLocks noGrp="1" noChangeAspect="1"/>
          </p:cNvPicPr>
          <p:nvPr>
            <p:ph idx="1"/>
          </p:nvPr>
        </p:nvPicPr>
        <p:blipFill>
          <a:blip r:embed="rId2"/>
          <a:stretch>
            <a:fillRect/>
          </a:stretch>
        </p:blipFill>
        <p:spPr>
          <a:xfrm>
            <a:off x="2190750" y="2243931"/>
            <a:ext cx="4762500" cy="3238500"/>
          </a:xfrm>
        </p:spPr>
      </p:pic>
    </p:spTree>
    <p:extLst>
      <p:ext uri="{BB962C8B-B14F-4D97-AF65-F5344CB8AC3E}">
        <p14:creationId xmlns:p14="http://schemas.microsoft.com/office/powerpoint/2010/main" val="41391258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ردود فعل وانجازات مباشرة للانتفاضة (1988 )</a:t>
            </a:r>
            <a:br>
              <a:rPr lang="en-US" dirty="0"/>
            </a:br>
            <a:endParaRPr lang="en-US" dirty="0"/>
          </a:p>
        </p:txBody>
      </p:sp>
      <p:sp>
        <p:nvSpPr>
          <p:cNvPr id="3" name="Content Placeholder 2"/>
          <p:cNvSpPr>
            <a:spLocks noGrp="1"/>
          </p:cNvSpPr>
          <p:nvPr>
            <p:ph idx="1"/>
          </p:nvPr>
        </p:nvSpPr>
        <p:spPr/>
        <p:txBody>
          <a:bodyPr/>
          <a:lstStyle/>
          <a:p>
            <a:pPr algn="just"/>
            <a:r>
              <a:rPr lang="ar-SA" dirty="0"/>
              <a:t>اغتيال ابو جهاد في تونس </a:t>
            </a:r>
            <a:endParaRPr lang="en-US" dirty="0"/>
          </a:p>
          <a:p>
            <a:pPr algn="just"/>
            <a:r>
              <a:rPr lang="ar-SA" dirty="0"/>
              <a:t>قرار فك الارتباط ال</a:t>
            </a:r>
            <a:r>
              <a:rPr lang="ar-JO" dirty="0"/>
              <a:t>أ</a:t>
            </a:r>
            <a:r>
              <a:rPr lang="ar-SA" dirty="0"/>
              <a:t>ردن</a:t>
            </a:r>
            <a:r>
              <a:rPr lang="ar-JO" dirty="0"/>
              <a:t>ي</a:t>
            </a:r>
            <a:r>
              <a:rPr lang="ar-SA" dirty="0"/>
              <a:t> </a:t>
            </a:r>
            <a:endParaRPr lang="ar-JO" dirty="0"/>
          </a:p>
          <a:p>
            <a:pPr algn="just"/>
            <a:endParaRPr lang="en-US" dirty="0"/>
          </a:p>
          <a:p>
            <a:pPr algn="just"/>
            <a:r>
              <a:rPr lang="ar-SA" dirty="0"/>
              <a:t>اعلان الاستقلال من قبل المجلس الوطني الفلسطيني في الجزائر. واعتراف المنظمة بقرار 242 الذي صدر عام 1967 ويدعو الى الانسحاب من </a:t>
            </a:r>
            <a:r>
              <a:rPr lang="ar-JO" dirty="0"/>
              <a:t>أ</a:t>
            </a:r>
            <a:r>
              <a:rPr lang="ar-SA" dirty="0"/>
              <a:t>راض محتلة.</a:t>
            </a:r>
            <a:endParaRPr lang="en-US" dirty="0"/>
          </a:p>
          <a:p>
            <a:pPr algn="just"/>
            <a:r>
              <a:rPr lang="ar-SA" dirty="0"/>
              <a:t>تفكك العالم العربي بعد غزو العراق للكويت وانهيار الاتحاد السوفييتي وظهور أمريكا انها شرطي العالم 1990 .</a:t>
            </a:r>
            <a:endParaRPr lang="en-US"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052736"/>
            <a:ext cx="1800225" cy="2445543"/>
          </a:xfrm>
          <a:prstGeom prst="rect">
            <a:avLst/>
          </a:prstGeom>
        </p:spPr>
      </p:pic>
    </p:spTree>
    <p:extLst>
      <p:ext uri="{BB962C8B-B14F-4D97-AF65-F5344CB8AC3E}">
        <p14:creationId xmlns:p14="http://schemas.microsoft.com/office/powerpoint/2010/main" val="31996363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اتفاقية </a:t>
            </a:r>
            <a:r>
              <a:rPr lang="ar-SA" dirty="0" err="1"/>
              <a:t>اوسلو</a:t>
            </a:r>
            <a:endParaRPr lang="ar-SA" dirty="0"/>
          </a:p>
        </p:txBody>
      </p:sp>
      <p:pic>
        <p:nvPicPr>
          <p:cNvPr id="4" name="عنصر نائب للمحتوى 3" descr="اوسلو.jpg"/>
          <p:cNvPicPr>
            <a:picLocks noGrp="1" noChangeAspect="1"/>
          </p:cNvPicPr>
          <p:nvPr>
            <p:ph idx="1"/>
          </p:nvPr>
        </p:nvPicPr>
        <p:blipFill>
          <a:blip r:embed="rId2"/>
          <a:stretch>
            <a:fillRect/>
          </a:stretch>
        </p:blipFill>
        <p:spPr>
          <a:xfrm>
            <a:off x="1257365" y="1600200"/>
            <a:ext cx="6629269" cy="4525963"/>
          </a:xfrm>
        </p:spPr>
      </p:pic>
    </p:spTree>
    <p:extLst>
      <p:ext uri="{BB962C8B-B14F-4D97-AF65-F5344CB8AC3E}">
        <p14:creationId xmlns:p14="http://schemas.microsoft.com/office/powerpoint/2010/main" val="33195024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t>إنشاء السلطة الوطنية</a:t>
            </a:r>
            <a:r>
              <a:rPr lang="en-US" b="1" dirty="0"/>
              <a:t>:</a:t>
            </a:r>
            <a:br>
              <a:rPr lang="en-US" dirty="0"/>
            </a:br>
            <a:endParaRPr lang="ar-SA" dirty="0"/>
          </a:p>
        </p:txBody>
      </p:sp>
      <p:sp>
        <p:nvSpPr>
          <p:cNvPr id="3" name="عنصر نائب للمحتوى 2"/>
          <p:cNvSpPr>
            <a:spLocks noGrp="1"/>
          </p:cNvSpPr>
          <p:nvPr>
            <p:ph idx="1"/>
          </p:nvPr>
        </p:nvSpPr>
        <p:spPr/>
        <p:txBody>
          <a:bodyPr/>
          <a:lstStyle/>
          <a:p>
            <a:pPr algn="just"/>
            <a:r>
              <a:rPr lang="ar-JO" dirty="0"/>
              <a:t>عقب انتهاء حرب الخليج الثانية وحصار العراق 1991 .انخرطت الدول العربية في محادثات سلام مع الاحتلال من خلال مؤتمر مدريد .و</a:t>
            </a:r>
            <a:r>
              <a:rPr lang="ar-SA" dirty="0"/>
              <a:t>في عام 1993 أخذت الأحداث في الشرق الأوسط  مسار جديداً بعد موافقة كل من ياسر عرفات ورئيس الوزراء الإسرائيلي إسحق رابين على توقيع اتفاقية سلام تاريخي في واشنطن بعد جولات من المفاوضات غير العلنية بين وفدين من المنظمة وإسرائيل في النرويج. عرفت "باتفاق أوسلو" الذي وقع يوم 13/9/1993 في واشنطن</a:t>
            </a:r>
            <a:r>
              <a:rPr lang="ar-JO" dirty="0"/>
              <a:t>.</a:t>
            </a:r>
            <a:r>
              <a:rPr lang="ar-SA" dirty="0"/>
              <a:t> </a:t>
            </a:r>
          </a:p>
        </p:txBody>
      </p:sp>
    </p:spTree>
    <p:extLst>
      <p:ext uri="{BB962C8B-B14F-4D97-AF65-F5344CB8AC3E}">
        <p14:creationId xmlns:p14="http://schemas.microsoft.com/office/powerpoint/2010/main" val="6910756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a:t>السلطة الوطنية 1994 </a:t>
            </a:r>
            <a:br>
              <a:rPr lang="en-US" dirty="0"/>
            </a:br>
            <a:endParaRPr lang="en-US" dirty="0"/>
          </a:p>
        </p:txBody>
      </p:sp>
      <p:sp>
        <p:nvSpPr>
          <p:cNvPr id="3" name="Content Placeholder 2"/>
          <p:cNvSpPr>
            <a:spLocks noGrp="1"/>
          </p:cNvSpPr>
          <p:nvPr>
            <p:ph idx="1"/>
          </p:nvPr>
        </p:nvSpPr>
        <p:spPr/>
        <p:txBody>
          <a:bodyPr/>
          <a:lstStyle/>
          <a:p>
            <a:pPr marL="0" indent="0" algn="just">
              <a:buNone/>
            </a:pPr>
            <a:r>
              <a:rPr lang="ar-SA" dirty="0"/>
              <a:t>دخلت الشرطة الفلسطينية غزة في 18/5/1994 (اتفاق غزة اريحا اولا ) ومن ثم دخلت قيادة المنظمة وابو عمار وتم تاسيس السلطة الفلسطينية وتم تقسيم المناطف الفلسطينية الى </a:t>
            </a:r>
            <a:r>
              <a:rPr lang="ar-JO" dirty="0"/>
              <a:t>أ</a:t>
            </a:r>
            <a:r>
              <a:rPr lang="ar-SA" dirty="0"/>
              <a:t> – ب – ج</a:t>
            </a:r>
            <a:endParaRPr lang="en-US" dirty="0"/>
          </a:p>
          <a:p>
            <a:pPr marL="0" indent="0" algn="just">
              <a:buNone/>
            </a:pPr>
            <a:r>
              <a:rPr lang="ar-SA" dirty="0"/>
              <a:t>تم تاجيل قضايا الحل النهائي خمس سنوات وانتهت دون اي تقدم او حل في العام 1999 </a:t>
            </a:r>
            <a:endParaRPr lang="en-US" dirty="0"/>
          </a:p>
          <a:p>
            <a:pPr marL="0" indent="0" algn="just">
              <a:buNone/>
            </a:pPr>
            <a:r>
              <a:rPr lang="ar-SA" dirty="0"/>
              <a:t>مارست السلطة الفلسطينية قمعا شديدا ضد معارضيها من اجل تثبيت الاتفاق .واستمر الاحتلال بالاستيطان وقضم الارض والتحايل بالمفاوضات </a:t>
            </a:r>
            <a:r>
              <a:rPr lang="ar-JO" dirty="0"/>
              <a:t>والتي وصلت الى طريق مسدود</a:t>
            </a:r>
            <a:r>
              <a:rPr lang="ar-SA" dirty="0"/>
              <a:t>.</a:t>
            </a:r>
            <a:endParaRPr lang="en-US" dirty="0"/>
          </a:p>
          <a:p>
            <a:pPr marL="0" indent="0">
              <a:buNone/>
            </a:pPr>
            <a:endParaRPr lang="en-US" dirty="0"/>
          </a:p>
        </p:txBody>
      </p:sp>
    </p:spTree>
    <p:extLst>
      <p:ext uri="{BB962C8B-B14F-4D97-AF65-F5344CB8AC3E}">
        <p14:creationId xmlns:p14="http://schemas.microsoft.com/office/powerpoint/2010/main" val="24670379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القضية الفل</a:t>
            </a:r>
            <a:r>
              <a:rPr lang="ar-SA" dirty="0"/>
              <a:t>سطينية 2000 – 2017 </a:t>
            </a:r>
            <a:br>
              <a:rPr lang="en-US" dirty="0"/>
            </a:br>
            <a:endParaRPr lang="en-US" dirty="0"/>
          </a:p>
        </p:txBody>
      </p:sp>
      <p:sp>
        <p:nvSpPr>
          <p:cNvPr id="3" name="Content Placeholder 2"/>
          <p:cNvSpPr>
            <a:spLocks noGrp="1"/>
          </p:cNvSpPr>
          <p:nvPr>
            <p:ph idx="1"/>
          </p:nvPr>
        </p:nvSpPr>
        <p:spPr/>
        <p:txBody>
          <a:bodyPr/>
          <a:lstStyle/>
          <a:p>
            <a:pPr marL="0" indent="0" algn="just">
              <a:buNone/>
            </a:pPr>
            <a:r>
              <a:rPr lang="ar-JO" sz="2400" dirty="0"/>
              <a:t>شهد مطلع القرن الواحد والعشرين تغييرات كبيرة شهدتها القضية الفلسطينية ، وان لم تكن حاسمة وجذرية في مسيرة القضية .واهم هذه الأحداث :</a:t>
            </a:r>
            <a:endParaRPr lang="en-US" sz="2400" dirty="0"/>
          </a:p>
          <a:p>
            <a:pPr marL="0" indent="0" algn="just">
              <a:buNone/>
            </a:pPr>
            <a:r>
              <a:rPr lang="ar-JO" sz="2400" dirty="0"/>
              <a:t>فشل المفاوضات السلمية بين السلطة الفلسطينية والاحتلال (كامب ديفيد ) واندلاع انتفاضة الأقصى ).</a:t>
            </a:r>
            <a:endParaRPr lang="en-US" sz="2400" dirty="0"/>
          </a:p>
          <a:p>
            <a:pPr marL="0" indent="0" algn="just">
              <a:buNone/>
            </a:pPr>
            <a:r>
              <a:rPr lang="ar-JO" sz="2400" dirty="0"/>
              <a:t>ظهور حركة حماس كقوة رئيسة في الشارع الفلسطيني – مقاومة وسياسيا - .</a:t>
            </a:r>
            <a:endParaRPr lang="en-US" sz="2400" dirty="0"/>
          </a:p>
          <a:p>
            <a:pPr marL="0" indent="0" algn="just">
              <a:buNone/>
            </a:pPr>
            <a:r>
              <a:rPr lang="ar-JO" sz="2400" dirty="0"/>
              <a:t>استشهاد ابو عمار وانتخاب ابو مازن خلفا له وفوز حماس بالانتخابات البلدية والتشريعية وتشكيل الحكومة .</a:t>
            </a:r>
            <a:endParaRPr lang="en-US" sz="2400" dirty="0"/>
          </a:p>
          <a:p>
            <a:pPr marL="0" indent="0" algn="just">
              <a:buNone/>
            </a:pPr>
            <a:r>
              <a:rPr lang="ar-JO" sz="2400" dirty="0"/>
              <a:t>الانقسام الفلسطيني السياسي والجغرافي بين حركتي فتح وحماس .عقب فوز حماس بالانتخابات .</a:t>
            </a:r>
            <a:endParaRPr lang="en-US" sz="2400" dirty="0"/>
          </a:p>
          <a:p>
            <a:pPr marL="0" indent="0" algn="just">
              <a:buNone/>
            </a:pPr>
            <a:r>
              <a:rPr lang="ar-JO" sz="2400" dirty="0"/>
              <a:t>ثورات الربيع العربي وما تبعها من ثورات مضادة وفوضى داخلية واشهار تهمة الارهاب بالحركات الإسلامية والمقاومة.</a:t>
            </a:r>
            <a:endParaRPr lang="en-US" sz="2400" dirty="0"/>
          </a:p>
          <a:p>
            <a:pPr marL="0" indent="0">
              <a:buNone/>
            </a:pPr>
            <a:endParaRPr lang="en-US" dirty="0"/>
          </a:p>
        </p:txBody>
      </p:sp>
    </p:spTree>
    <p:extLst>
      <p:ext uri="{BB962C8B-B14F-4D97-AF65-F5344CB8AC3E}">
        <p14:creationId xmlns:p14="http://schemas.microsoft.com/office/powerpoint/2010/main" val="7450197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a:t>انتفاضة الأقصى 2000</a:t>
            </a:r>
            <a:br>
              <a:rPr lang="en-US" b="1" dirty="0"/>
            </a:br>
            <a:endParaRPr lang="en-US" b="1" dirty="0"/>
          </a:p>
        </p:txBody>
      </p:sp>
      <p:sp>
        <p:nvSpPr>
          <p:cNvPr id="3" name="Content Placeholder 2"/>
          <p:cNvSpPr>
            <a:spLocks noGrp="1"/>
          </p:cNvSpPr>
          <p:nvPr>
            <p:ph idx="1"/>
          </p:nvPr>
        </p:nvSpPr>
        <p:spPr/>
        <p:txBody>
          <a:bodyPr/>
          <a:lstStyle/>
          <a:p>
            <a:pPr marL="0" indent="0" algn="just">
              <a:buNone/>
            </a:pPr>
            <a:r>
              <a:rPr lang="ar-JO" sz="2400" dirty="0"/>
              <a:t>وسببها الرئيس فشل المفاوضات الفلسطينية الاسرائيلية في كامب ديفيد برعاية الرئيس الامريكي بيل كلنتون عام 2000 . علما أن هذه المفاوضات وصلت لنتائج متقدمة في مواضيع الحل النهائي ومورست ضغوطات هائلة على ابي عمار عالميا وعربيا .لكن موضوع القدس هو من فجر وأفشل هذه المفاوضات .وستبقى القدس صخرة تتكسر عليها كل المؤامرات .</a:t>
            </a:r>
            <a:endParaRPr lang="en-US" sz="2400" dirty="0"/>
          </a:p>
          <a:p>
            <a:pPr marL="0" indent="0" algn="just">
              <a:buNone/>
            </a:pPr>
            <a:r>
              <a:rPr lang="ar-JO" sz="2400" dirty="0"/>
              <a:t>كانت الشرارة المباشرة لاندلاع انتفاضة الأقصى هي الزيارة الاستفزازية لشارون مع قوات اسرائيلية ضخمة للمسجد الأقصى في 29/9/2000 . لكن كما أسلفنا ان عوامل اندلاع واستمرار الانتفاضة وجدت بفشل المفاوضات واستمرار الاستيطان ودعم ابو عمار لهذه الانتفاضة بعد تيقنه بفشل مناورته السياسية بتوقيع اوسلو وتخليه عن الكفاح المسلح .</a:t>
            </a:r>
            <a:endParaRPr lang="en-US" sz="2400" dirty="0"/>
          </a:p>
          <a:p>
            <a:pPr marL="0" indent="0" algn="just">
              <a:buNone/>
            </a:pPr>
            <a:r>
              <a:rPr lang="ar-JO" sz="2400" dirty="0"/>
              <a:t>بدأ الاحتلال ببناء جدار الفصل العنصري (الجدار العازل ) في عام 2001 والذي استولى على 15% من مساحة الضفة الغربية .</a:t>
            </a:r>
            <a:endParaRPr lang="en-US" sz="2400" dirty="0"/>
          </a:p>
        </p:txBody>
      </p:sp>
    </p:spTree>
    <p:extLst>
      <p:ext uri="{BB962C8B-B14F-4D97-AF65-F5344CB8AC3E}">
        <p14:creationId xmlns:p14="http://schemas.microsoft.com/office/powerpoint/2010/main" val="11975579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a:t>انتفاضة الأقصى 2000</a:t>
            </a:r>
            <a:br>
              <a:rPr lang="en-US" b="1" dirty="0"/>
            </a:br>
            <a:endParaRPr lang="en-US" dirty="0"/>
          </a:p>
        </p:txBody>
      </p:sp>
      <p:sp>
        <p:nvSpPr>
          <p:cNvPr id="3" name="Content Placeholder 2"/>
          <p:cNvSpPr>
            <a:spLocks noGrp="1"/>
          </p:cNvSpPr>
          <p:nvPr>
            <p:ph idx="1"/>
          </p:nvPr>
        </p:nvSpPr>
        <p:spPr/>
        <p:txBody>
          <a:bodyPr/>
          <a:lstStyle/>
          <a:p>
            <a:pPr algn="just"/>
            <a:r>
              <a:rPr lang="ar-JO" sz="2400" dirty="0"/>
              <a:t>قامت قوات الاحتلال باعادة احتلال الضفة الغربية وهدم مقرات السلطة الفلسطينية.وذلك على اثر العمليات المسلحة التي كبدها المقاومون للصهاينة.</a:t>
            </a:r>
            <a:endParaRPr lang="en-US" sz="2400" dirty="0"/>
          </a:p>
          <a:p>
            <a:pPr algn="just"/>
            <a:r>
              <a:rPr lang="ar-JO" sz="2400" dirty="0"/>
              <a:t>حاصر الاحتلال ابا عمار لمدة سنتين ونصف في مبنى المقاطعة في رام الله حتى استشهاده في 11/11/2004 .</a:t>
            </a:r>
            <a:endParaRPr lang="en-US" sz="2400" dirty="0"/>
          </a:p>
          <a:p>
            <a:pPr algn="just"/>
            <a:r>
              <a:rPr lang="ar-JO" sz="2400" dirty="0"/>
              <a:t>كما شهدت هذه الانتفاضة استشهاد الكثير من قيادات ورموز الشعب الفلسطيني من معظم الفصائل . ومنها على سبيل المثال احمد ياسين وجمال منصور وجمال سليم واسماعيل ابوشنب ونزارريان وصلاح شحادة وعبد العزيز الرنتيسي وابو علي مصطفى .</a:t>
            </a:r>
            <a:endParaRPr lang="en-US" sz="2400" dirty="0"/>
          </a:p>
          <a:p>
            <a:pPr algn="just"/>
            <a:r>
              <a:rPr lang="ar-JO" sz="2400" dirty="0"/>
              <a:t>من العمليات النوعية في هذه الانتفاضة اغتيال الوزير الصهيوني رحبعام زئيفي من قبل الجبهة الشعبية ردا على اغتيال امينها العام ابو علي مصطفى.</a:t>
            </a:r>
            <a:endParaRPr lang="en-US" sz="2400" dirty="0"/>
          </a:p>
          <a:p>
            <a:pPr marL="0" indent="0" algn="just">
              <a:buNone/>
            </a:pPr>
            <a:endParaRPr lang="en-US" sz="2400" dirty="0"/>
          </a:p>
        </p:txBody>
      </p:sp>
    </p:spTree>
    <p:extLst>
      <p:ext uri="{BB962C8B-B14F-4D97-AF65-F5344CB8AC3E}">
        <p14:creationId xmlns:p14="http://schemas.microsoft.com/office/powerpoint/2010/main" val="2001118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a:t>نحو فهم أ</a:t>
            </a:r>
            <a:r>
              <a:rPr lang="ar-JO" b="1" dirty="0"/>
              <a:t>عمق</a:t>
            </a:r>
            <a:r>
              <a:rPr lang="ar-SA" b="1" dirty="0"/>
              <a:t> للقضية الفلسطينية</a:t>
            </a:r>
            <a:endParaRPr lang="en-US" b="1" dirty="0"/>
          </a:p>
        </p:txBody>
      </p:sp>
      <p:sp>
        <p:nvSpPr>
          <p:cNvPr id="3" name="Content Placeholder 2"/>
          <p:cNvSpPr>
            <a:spLocks noGrp="1"/>
          </p:cNvSpPr>
          <p:nvPr>
            <p:ph idx="1"/>
          </p:nvPr>
        </p:nvSpPr>
        <p:spPr/>
        <p:txBody>
          <a:bodyPr/>
          <a:lstStyle/>
          <a:p>
            <a:r>
              <a:rPr lang="ar-SA" dirty="0"/>
              <a:t>التاريخ لا يكتبه المنتصرون فقط </a:t>
            </a:r>
            <a:r>
              <a:rPr lang="ar-JO" dirty="0"/>
              <a:t>. ل</a:t>
            </a:r>
            <a:r>
              <a:rPr lang="ar-SA" dirty="0"/>
              <a:t>كن من المؤكد أن الذي لا يعمل شيء لا يكتب تاريخ</a:t>
            </a:r>
            <a:r>
              <a:rPr lang="ar-JO" dirty="0"/>
              <a:t>.</a:t>
            </a:r>
            <a:endParaRPr lang="en-US" dirty="0"/>
          </a:p>
          <a:p>
            <a:r>
              <a:rPr lang="ar-SA" dirty="0"/>
              <a:t>هل دولة الاحتلال مشروع صهيوني أم مشروع غربي استعماري ؟</a:t>
            </a:r>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4300" y="3695580"/>
            <a:ext cx="4762500" cy="2628900"/>
          </a:xfrm>
          <a:prstGeom prst="rect">
            <a:avLst/>
          </a:prstGeom>
        </p:spPr>
      </p:pic>
    </p:spTree>
    <p:extLst>
      <p:ext uri="{BB962C8B-B14F-4D97-AF65-F5344CB8AC3E}">
        <p14:creationId xmlns:p14="http://schemas.microsoft.com/office/powerpoint/2010/main" val="20820882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a:t>المقاومة في غزة </a:t>
            </a:r>
            <a:br>
              <a:rPr lang="en-US" dirty="0"/>
            </a:br>
            <a:endParaRPr lang="en-US" dirty="0"/>
          </a:p>
        </p:txBody>
      </p:sp>
      <p:sp>
        <p:nvSpPr>
          <p:cNvPr id="3" name="Content Placeholder 2"/>
          <p:cNvSpPr>
            <a:spLocks noGrp="1"/>
          </p:cNvSpPr>
          <p:nvPr>
            <p:ph idx="1"/>
          </p:nvPr>
        </p:nvSpPr>
        <p:spPr>
          <a:xfrm>
            <a:off x="734888" y="1196752"/>
            <a:ext cx="8229600" cy="4525963"/>
          </a:xfrm>
        </p:spPr>
        <p:txBody>
          <a:bodyPr/>
          <a:lstStyle/>
          <a:p>
            <a:pPr marL="0" indent="0" algn="just">
              <a:buNone/>
            </a:pPr>
            <a:r>
              <a:rPr lang="ar-JO" sz="2400" dirty="0"/>
              <a:t>تحت ضغط المقاومة اسنحبت اسرائيل عام 2005 من مستوطنات قطاع غزة من طرف واحد واعتبر ذلك نصرا مؤزرا للمقاومة .</a:t>
            </a:r>
            <a:endParaRPr lang="en-US" sz="2400" dirty="0"/>
          </a:p>
          <a:p>
            <a:pPr marL="0" indent="0" algn="just">
              <a:buNone/>
            </a:pPr>
            <a:r>
              <a:rPr lang="ar-JO" sz="2400" dirty="0"/>
              <a:t>عملت الفصائل الفلسطينية على تطوير قدراتها العسكرية . وخاصة كتائب القسام التي شهدت تطورات نوعية وخاصة تصنيع الصواريخ .</a:t>
            </a:r>
            <a:endParaRPr lang="en-US" sz="2400" dirty="0"/>
          </a:p>
          <a:p>
            <a:pPr marL="0" indent="0" algn="just">
              <a:buNone/>
            </a:pPr>
            <a:r>
              <a:rPr lang="ar-JO" sz="2400" dirty="0"/>
              <a:t>شهدت هذه الفترة العدوان على لبنان والمعركة مع حزب الله الذي كبد الاحتلال خسارة معنوية فادحة .</a:t>
            </a:r>
            <a:endParaRPr lang="en-US" sz="2400" dirty="0"/>
          </a:p>
          <a:p>
            <a:pPr marL="0" indent="0" algn="just">
              <a:buNone/>
            </a:pPr>
            <a:r>
              <a:rPr lang="ar-JO" sz="2400" dirty="0"/>
              <a:t>في العام 2006 قامت المقاومة الفلسطينية بأسر جندي صهيوني –جلعاد شاليط – من خلال عملية الوهم المتبدد .</a:t>
            </a:r>
            <a:endParaRPr lang="en-US" sz="2400" dirty="0"/>
          </a:p>
          <a:p>
            <a:pPr marL="0" indent="0" algn="just">
              <a:buNone/>
            </a:pPr>
            <a:r>
              <a:rPr lang="ar-JO" sz="2400" dirty="0"/>
              <a:t>وعلى أثر عملية الأسر قامت قوات الاحتلال باعتقال وزراء ونواب المجلس التشريعي المنتخبين عن حركة حماس .</a:t>
            </a:r>
            <a:endParaRPr lang="en-US" sz="2400" dirty="0"/>
          </a:p>
          <a:p>
            <a:pPr marL="0" indent="0" algn="just">
              <a:buNone/>
            </a:pPr>
            <a:r>
              <a:rPr lang="ar-JO" sz="2400" dirty="0"/>
              <a:t>وفي نهاية 2008 ومطلع 2009 شن الاحتلال عدوانه على القطاع والتي أسمتها المقاومة معركة الفرقان .</a:t>
            </a:r>
            <a:endParaRPr lang="en-US" sz="2400" dirty="0"/>
          </a:p>
          <a:p>
            <a:endParaRPr lang="en-US" dirty="0"/>
          </a:p>
        </p:txBody>
      </p:sp>
    </p:spTree>
    <p:extLst>
      <p:ext uri="{BB962C8B-B14F-4D97-AF65-F5344CB8AC3E}">
        <p14:creationId xmlns:p14="http://schemas.microsoft.com/office/powerpoint/2010/main" val="28267390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z="3600" b="1" dirty="0"/>
              <a:t>مسار السلطة الفلسطينية بعد انتخاب ابو مازن </a:t>
            </a:r>
            <a:br>
              <a:rPr lang="en-US" sz="3600" dirty="0"/>
            </a:br>
            <a:endParaRPr lang="en-US" sz="3600" dirty="0"/>
          </a:p>
        </p:txBody>
      </p:sp>
      <p:sp>
        <p:nvSpPr>
          <p:cNvPr id="3" name="Content Placeholder 2"/>
          <p:cNvSpPr>
            <a:spLocks noGrp="1"/>
          </p:cNvSpPr>
          <p:nvPr>
            <p:ph idx="1"/>
          </p:nvPr>
        </p:nvSpPr>
        <p:spPr/>
        <p:txBody>
          <a:bodyPr/>
          <a:lstStyle/>
          <a:p>
            <a:pPr algn="just"/>
            <a:r>
              <a:rPr lang="ar-JO" sz="2400" dirty="0"/>
              <a:t>تم استثمار هذه الانتفاضة ايضا لاستئناف مسيرة المفاوضات مع الاحتلال والذي لم يأت بالا بكوارث للشعب الفلسطيني .</a:t>
            </a:r>
            <a:endParaRPr lang="en-US" sz="2400" dirty="0"/>
          </a:p>
          <a:p>
            <a:pPr algn="just"/>
            <a:r>
              <a:rPr lang="ar-JO" sz="2400" dirty="0"/>
              <a:t>انتخب ابو مازن خلفا لياسر عرفات وكان برنامجه واضحا محاربة الكفاح المسلح والالتزام التام بالمفاوضات مع الاحتلال كخيار استراتيجي وحيد .</a:t>
            </a:r>
            <a:endParaRPr lang="en-US" sz="2400" dirty="0"/>
          </a:p>
          <a:p>
            <a:pPr algn="just"/>
            <a:r>
              <a:rPr lang="ar-JO" sz="2400" dirty="0"/>
              <a:t>فوجئ ابو مازن والعالم أجمع بفوز ساحق لحركة حماس وحصولها على الأغلبية في المجلس التشريعي 2006.مما تبعه بعد ذلك انقلاب على النتائج وحسم وانقسام .</a:t>
            </a:r>
            <a:endParaRPr lang="en-US" sz="2400" dirty="0"/>
          </a:p>
          <a:p>
            <a:pPr algn="just"/>
            <a:r>
              <a:rPr lang="ar-JO" sz="2400" dirty="0"/>
              <a:t>بعد احداث غزة وسيطرة حماس على غزة 2007 .قام ابو مازن باقالة رئيس الوزراء اسماعيل هنية وكلف سلام فياض بتشكيل حكومة طوارئ .</a:t>
            </a:r>
            <a:endParaRPr lang="en-US" sz="2400" dirty="0"/>
          </a:p>
          <a:p>
            <a:r>
              <a:rPr lang="ar-JO" dirty="0"/>
              <a:t>جاءت حكومة فياض ببرنامج السلام الاقتصادي وصناعة الفلسطيني الجديد ؟؟؟؟</a:t>
            </a:r>
            <a:endParaRPr lang="en-US" dirty="0"/>
          </a:p>
          <a:p>
            <a:pPr marL="0" indent="0">
              <a:buNone/>
            </a:pPr>
            <a:endParaRPr lang="en-US" dirty="0"/>
          </a:p>
        </p:txBody>
      </p:sp>
    </p:spTree>
    <p:extLst>
      <p:ext uri="{BB962C8B-B14F-4D97-AF65-F5344CB8AC3E}">
        <p14:creationId xmlns:p14="http://schemas.microsoft.com/office/powerpoint/2010/main" val="15696251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z="3600" b="1" dirty="0"/>
              <a:t>مسار السلطة الفلسطينية بعد انتخاب ابو مازن </a:t>
            </a:r>
            <a:br>
              <a:rPr lang="en-US" sz="3600" dirty="0"/>
            </a:br>
            <a:endParaRPr lang="en-US" sz="3600" dirty="0"/>
          </a:p>
        </p:txBody>
      </p:sp>
      <p:sp>
        <p:nvSpPr>
          <p:cNvPr id="3" name="Content Placeholder 2"/>
          <p:cNvSpPr>
            <a:spLocks noGrp="1"/>
          </p:cNvSpPr>
          <p:nvPr>
            <p:ph idx="1"/>
          </p:nvPr>
        </p:nvSpPr>
        <p:spPr/>
        <p:txBody>
          <a:bodyPr/>
          <a:lstStyle/>
          <a:p>
            <a:pPr marL="0" indent="0" algn="just">
              <a:buNone/>
            </a:pPr>
            <a:r>
              <a:rPr lang="ar-JO" sz="2200" dirty="0"/>
              <a:t>في مارس 2005 وقعت الفصائل الفلسطينية على إعلان القاهرة الفلسطيني.</a:t>
            </a:r>
          </a:p>
          <a:p>
            <a:pPr marL="0" indent="0" algn="just">
              <a:buNone/>
            </a:pPr>
            <a:r>
              <a:rPr lang="ar-JO" sz="2200" dirty="0"/>
              <a:t> كانت هذه أول محاولة للتوفيق بين الفلسطينيين، وكان هدفها توحيد الفصائل الفلسطينية ضد الاحتلال الإسرائيلي وإعادة هيكلة منظمة التحرير الفلسطينية وتجنب المزيد من التفاعلات العنيفة بين الفصائل الفلسطينية.وكان أحد أهداف إعلان القاهرة هو إصلاح منظمة التحرير الفلسطينية .</a:t>
            </a:r>
          </a:p>
          <a:p>
            <a:pPr marL="0" indent="0" algn="just">
              <a:buNone/>
            </a:pPr>
            <a:r>
              <a:rPr lang="ar-JO" sz="2200" dirty="0"/>
              <a:t>وتضمن إعلان القاهرة الذي أصبح مرجعية لكل الاتفاقات اللاحقة، 6 بنود وهي:</a:t>
            </a:r>
          </a:p>
          <a:p>
            <a:pPr marL="0" indent="0" algn="just">
              <a:buNone/>
            </a:pPr>
            <a:r>
              <a:rPr lang="ar-JO" sz="2200" dirty="0"/>
              <a:t>1) التأكيد على التمسّك بالثوابت الفلسطينيّة و حقّ الشعب الفلسطينيّ في المقاومة 2) وافق المجتمعون على الالتزام باستمرار التهدئة مقابل التزام (إسرائيليّ) </a:t>
            </a:r>
          </a:p>
          <a:p>
            <a:pPr marL="0" indent="0" algn="just">
              <a:buNone/>
            </a:pPr>
            <a:r>
              <a:rPr lang="ar-JO" sz="2200" dirty="0"/>
              <a:t>3) أنّ استمرار الاستيطان و بناء الجدار و تهويد القدس الشرقيّة هي عوامل تفجير.</a:t>
            </a:r>
          </a:p>
          <a:p>
            <a:pPr marL="0" indent="0" algn="just">
              <a:buNone/>
            </a:pPr>
            <a:r>
              <a:rPr lang="ar-JO" sz="2200" dirty="0"/>
              <a:t>4) ضرورة استكمال الإصلاحات الشاملة في كافة المجالات، و دعم العمليّة الديموقراطيّة </a:t>
            </a:r>
          </a:p>
          <a:p>
            <a:pPr marL="0" indent="0" algn="just">
              <a:buNone/>
            </a:pPr>
            <a:r>
              <a:rPr lang="ar-JO" sz="2200" dirty="0"/>
              <a:t>5) تفعيل وتطوير منظمة التحرير الفلسطينيّة بحيث تضمّ جميع القوى الفلسطينيّة </a:t>
            </a:r>
          </a:p>
          <a:p>
            <a:pPr marL="0" indent="0" algn="just">
              <a:buNone/>
            </a:pPr>
            <a:r>
              <a:rPr lang="ar-JO" sz="2200" dirty="0"/>
              <a:t>6) الحوار هو الوسيلة الوحيدة للتعامل بين كافة القوى و تحريم الاحتكام للسلاح</a:t>
            </a:r>
            <a:endParaRPr lang="en-US" sz="2200" dirty="0"/>
          </a:p>
        </p:txBody>
      </p:sp>
    </p:spTree>
    <p:extLst>
      <p:ext uri="{BB962C8B-B14F-4D97-AF65-F5344CB8AC3E}">
        <p14:creationId xmlns:p14="http://schemas.microsoft.com/office/powerpoint/2010/main" val="22113148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المصالحة الفلسطينية </a:t>
            </a:r>
            <a:endParaRPr lang="en-US" dirty="0"/>
          </a:p>
        </p:txBody>
      </p:sp>
      <p:sp>
        <p:nvSpPr>
          <p:cNvPr id="3" name="Content Placeholder 2"/>
          <p:cNvSpPr>
            <a:spLocks noGrp="1"/>
          </p:cNvSpPr>
          <p:nvPr>
            <p:ph idx="1"/>
          </p:nvPr>
        </p:nvSpPr>
        <p:spPr/>
        <p:txBody>
          <a:bodyPr/>
          <a:lstStyle/>
          <a:p>
            <a:pPr marL="0" indent="0" algn="just">
              <a:buNone/>
            </a:pPr>
            <a:r>
              <a:rPr lang="ar-JO" sz="2000" b="1" dirty="0">
                <a:cs typeface="+mj-cs"/>
              </a:rPr>
              <a:t>وقعت حماس وفتح حوالى 10 اتفاقيات مصالحة منذ العام 2007، فمنذ بدء الأزمة الداخلية بين حركتي حماس وفتح، بعد فوز الأولى في الانتخابات التشريعية في 2006، وقعت الحركتان على هذه التفاهمات لكن أياً من هذه الاتفاقيات لم تجد طريقها للتنفيذ على أرض الواقع.</a:t>
            </a:r>
          </a:p>
          <a:p>
            <a:pPr marL="0" indent="0" algn="just">
              <a:buNone/>
            </a:pPr>
            <a:r>
              <a:rPr lang="ar-JO" sz="2000" b="1" dirty="0">
                <a:cs typeface="+mj-cs"/>
              </a:rPr>
              <a:t>وبدأت أولى المحاولات في منتصف 2006، حين أطلقت قيادات الأسرى في السجون الإسرائيلية ما يسمى بـ"وثيقة الأسرى" ولاقت ترحيباً من جميع الأطراف، وتم على إثرها عقد مؤتمر الحوار الوطني يوم 25 أيار/ مايو 2006، إلا أن التوتر ظل قائماً بين الطرفين، وقد فشلت بعدها وساطات تهدئة الأوضاع.</a:t>
            </a:r>
          </a:p>
          <a:p>
            <a:pPr marL="0" indent="0" algn="just">
              <a:buNone/>
            </a:pPr>
            <a:r>
              <a:rPr lang="ar-JO" sz="2000" b="1" dirty="0">
                <a:cs typeface="+mj-cs"/>
              </a:rPr>
              <a:t>وتدخلت السعودية، من خلال مبادرة الملك عبد الله ودعوة حركتي فتح وحماس إلى التحاور، ووقعت الحركتان في فبراير2007 على ما بات يعرف بـ"اتفاق مكة".</a:t>
            </a:r>
          </a:p>
          <a:p>
            <a:pPr marL="0" indent="0" algn="just">
              <a:buNone/>
            </a:pPr>
            <a:r>
              <a:rPr lang="ar-JO" sz="2000" b="1" dirty="0">
                <a:cs typeface="+mj-cs"/>
              </a:rPr>
              <a:t>لكن هذا الاتفاق لم يصمد سوى أسابيع قليلة، إذ تجددت الاشتباكات المسلحة وتوسعت بين فتح وحماس، وانتهت في 14 يونيو2007، بسيطرة حماس على قطاع غزة، ليتحول التوتر بين الطرفين إلى انقسام سياسي وجغرافي، كان أحد مظاهره  نشوء كيانين سياسيين وسلطتين قائمتين، واحدة في الضفة الغربية تسيطر عليها حركة فتح وأخرى في قطاع غزة تديرها حركة حماس.</a:t>
            </a:r>
          </a:p>
          <a:p>
            <a:endParaRPr lang="en-US" sz="1600" dirty="0"/>
          </a:p>
        </p:txBody>
      </p:sp>
    </p:spTree>
    <p:extLst>
      <p:ext uri="{BB962C8B-B14F-4D97-AF65-F5344CB8AC3E}">
        <p14:creationId xmlns:p14="http://schemas.microsoft.com/office/powerpoint/2010/main" val="27119176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المصالحة الفلسطينية </a:t>
            </a:r>
            <a:endParaRPr lang="en-US" dirty="0"/>
          </a:p>
        </p:txBody>
      </p:sp>
      <p:sp>
        <p:nvSpPr>
          <p:cNvPr id="3" name="Content Placeholder 2"/>
          <p:cNvSpPr>
            <a:spLocks noGrp="1"/>
          </p:cNvSpPr>
          <p:nvPr>
            <p:ph idx="1"/>
          </p:nvPr>
        </p:nvSpPr>
        <p:spPr/>
        <p:txBody>
          <a:bodyPr/>
          <a:lstStyle/>
          <a:p>
            <a:pPr algn="just"/>
            <a:r>
              <a:rPr lang="ar-JO" sz="2200" b="1" dirty="0"/>
              <a:t>وبعد شهور من القطيعة بين الجانبين، اجتمعت الحركتان بمبادرة من الرئيس اليمني السابق علي عبد صالح مارس 2008 في اليمن، وقد أسفرت المحادثات على استئناف الحوار ودعت إلى إجراء انتخابات فلسطينية وتشكيل حكومة وحدة وطنية جديدة، غير أن "إعلان صنعاء" سرعان ما فشل هو الآخر، حين أعلن رئيس السلطة الفلسطينية محمود عباس تراجعه عن هذا الاتفاق  بحجة أن رئيس وفد فتح عزام الأحمد لم يستشره قبل التوقيع عليه.</a:t>
            </a:r>
          </a:p>
          <a:p>
            <a:pPr algn="just"/>
            <a:r>
              <a:rPr lang="ar-JO" sz="2200" b="1" dirty="0"/>
              <a:t>وفي شهر حزيران أجرى الجانبان محادثات استمرت ثلاثة أيام، في العاصمة السنغالية داكار، غير أن هذه المداولات لم تسفر عن أي اختراق حقيقي. </a:t>
            </a:r>
          </a:p>
          <a:p>
            <a:pPr algn="just"/>
            <a:r>
              <a:rPr lang="ar-JO" sz="2200" b="1" dirty="0"/>
              <a:t>وعقب ذلك توقف الحديث عن المصالحة بين الحركتين لحين أحيته مصر في سبتمبر2009 عبر طرح ما يعرف بـ"الورقة المصرية"، </a:t>
            </a:r>
          </a:p>
          <a:p>
            <a:endParaRPr lang="en-US" dirty="0"/>
          </a:p>
        </p:txBody>
      </p:sp>
    </p:spTree>
    <p:extLst>
      <p:ext uri="{BB962C8B-B14F-4D97-AF65-F5344CB8AC3E}">
        <p14:creationId xmlns:p14="http://schemas.microsoft.com/office/powerpoint/2010/main" val="42268337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ar-JO" sz="2000" b="1" dirty="0"/>
              <a:t>قامت مصر في سبتمبر2009 بطرح ما يعرف بـ"الورقة المصرية"، وهي الورقة التي سارعت فتح للتوقيع عليها، فيما طالبت حماس بإدخال تعديلات عليها، وهو الأمر الذي رفضته القاهرة، مطالبة حماس بالتوقيع عليها دون أي تعديل أو إضافة.</a:t>
            </a:r>
          </a:p>
          <a:p>
            <a:pPr algn="just"/>
            <a:r>
              <a:rPr lang="ar-JO" sz="2000" b="1" dirty="0"/>
              <a:t>وبعدها تجمد الحديث عن المصالحة ليتجدد مرة أخرى، عقب لقاء جمع رئيس المكتب السياسي لحركة حماس خالد مشعل ورئيس المخابرات المصرية الأسبق عمر سليمان منتصف 2010 .</a:t>
            </a:r>
          </a:p>
          <a:p>
            <a:pPr algn="just"/>
            <a:r>
              <a:rPr lang="ar-JO" sz="2000" b="1" dirty="0"/>
              <a:t>وقد أسفر لقاء مشعل وسليمان عن ترتيب لقاء آخر بين فتح وحماس من ذات العام في دمشق، واتفق الطرفان على عقد لقاء جديد في الشهر الذي يليه، بيد أن هذا اللقاء لم يتم، ليعود مسلسل الاتهامات المتبادلة.</a:t>
            </a:r>
          </a:p>
          <a:p>
            <a:pPr algn="just"/>
            <a:r>
              <a:rPr lang="ar-JO" sz="2000" b="1" dirty="0"/>
              <a:t>ومع اندلاع الثورات العربية مطلع عام 2011، اجتمع الجانبان بالقاهرة في شهر أيار، ليوقعا اتفاقاً على إنهاء الانقسام الفلسطيني، وتشكيل حكومة وحدة وطنية تقوم بإجراء انتخابات خلال عام من تشكيلها.غير أن اتفاق القاهرة فشل ايضا، ثم اجتمع ابو مازن ومشعل في الدوحة فبراير2012، وقد أنجز الرئيسان اتفاقاً ينص على تسريع وتيرة المصالحة في ضوء اتفاق القاهرة.</a:t>
            </a:r>
          </a:p>
          <a:p>
            <a:endParaRPr lang="en-US" dirty="0"/>
          </a:p>
        </p:txBody>
      </p:sp>
    </p:spTree>
    <p:extLst>
      <p:ext uri="{BB962C8B-B14F-4D97-AF65-F5344CB8AC3E}">
        <p14:creationId xmlns:p14="http://schemas.microsoft.com/office/powerpoint/2010/main" val="8386019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المصالحة الفلسطينية </a:t>
            </a:r>
            <a:endParaRPr lang="en-US" dirty="0"/>
          </a:p>
        </p:txBody>
      </p:sp>
      <p:sp>
        <p:nvSpPr>
          <p:cNvPr id="3" name="Content Placeholder 2"/>
          <p:cNvSpPr>
            <a:spLocks noGrp="1"/>
          </p:cNvSpPr>
          <p:nvPr>
            <p:ph idx="1"/>
          </p:nvPr>
        </p:nvSpPr>
        <p:spPr/>
        <p:txBody>
          <a:bodyPr/>
          <a:lstStyle/>
          <a:p>
            <a:pPr algn="just"/>
            <a:r>
              <a:rPr lang="ar-JO" sz="2000" b="1" dirty="0"/>
              <a:t>ثم الأمور توقفت حتى اجتمعا في غزة أبريل 2014، لتعلن الحركتان عن التوصل لاتفاق جديد للمصالحة عرف بـ"اتفاق الشاطئ".</a:t>
            </a:r>
          </a:p>
          <a:p>
            <a:pPr algn="just"/>
            <a:r>
              <a:rPr lang="ar-JO" sz="2000" b="1" dirty="0"/>
              <a:t>وقد أسفر هذا الاتفاق عن تشكيل حكومة الوفاق الوطني برئاسة رامي الحمد لله، لكن الملفات الرئيسية لم تحل واستمر الطرفان بتبادل الاتهامات.</a:t>
            </a:r>
          </a:p>
          <a:p>
            <a:pPr algn="just"/>
            <a:r>
              <a:rPr lang="ar-JO" sz="2000" b="1" dirty="0"/>
              <a:t>ومن ثم تعرضت مسيرة المصالحة  بعدها لانتكاسات متتالية، فحماس من جانبها أعلنت عن تشكيل "لجنة إدارية" لمتابعة شؤون القطاع، رداً على عدم اهتمام حكومة الحمد لله باحتياجات غزة، في حين ردت السلطة بعدة إجراءات تمثل حصار خانق حتى تمنى الأحمد قطع الهواء عن غزة .</a:t>
            </a:r>
          </a:p>
          <a:p>
            <a:pPr algn="just"/>
            <a:r>
              <a:rPr lang="ar-JO" sz="2000" b="1" dirty="0"/>
              <a:t>واليوم وبعد هذه السلسة الطويلة من اللقاءات الماراثونية الممتدة طوال العقد الماضي، تتجه الأنظار إلى اتفاق القاهرة بعد أن حلت حماس اللجنة الإدارية وأعلنت بشكل واضح عدم عودتها لحكم غزة والالتزام بالمصالحة مهما كلف الأمر .</a:t>
            </a:r>
          </a:p>
          <a:p>
            <a:pPr algn="just"/>
            <a:r>
              <a:rPr lang="ar-JO" sz="2000" b="1" dirty="0"/>
              <a:t>، فهل يكون هذا الاتفاق مختلفاً هذه المرة، وتكسر الضفة وغزة جرة الانقسام؟ </a:t>
            </a:r>
            <a:r>
              <a:rPr lang="ar-JO" b="1" dirty="0"/>
              <a:t> </a:t>
            </a:r>
          </a:p>
          <a:p>
            <a:endParaRPr lang="en-US" dirty="0"/>
          </a:p>
        </p:txBody>
      </p:sp>
    </p:spTree>
    <p:extLst>
      <p:ext uri="{BB962C8B-B14F-4D97-AF65-F5344CB8AC3E}">
        <p14:creationId xmlns:p14="http://schemas.microsoft.com/office/powerpoint/2010/main" val="28886331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ar-JO" sz="4000" b="1" dirty="0"/>
          </a:p>
          <a:p>
            <a:pPr marL="0" indent="0" algn="ctr">
              <a:buNone/>
            </a:pPr>
            <a:r>
              <a:rPr lang="ar-JO" sz="4000" b="1" dirty="0"/>
              <a:t>انتهت المحاضرة</a:t>
            </a:r>
          </a:p>
          <a:p>
            <a:pPr marL="0" indent="0" algn="ctr">
              <a:buNone/>
            </a:pPr>
            <a:endParaRPr lang="ar-JO" sz="4000" b="1" dirty="0"/>
          </a:p>
          <a:p>
            <a:pPr marL="0" indent="0" algn="ctr">
              <a:buNone/>
            </a:pPr>
            <a:r>
              <a:rPr lang="ar-JO" sz="4000" b="1" dirty="0"/>
              <a:t> شكرا لحسن استماعكم وعظيم اهتمامكم </a:t>
            </a:r>
            <a:endParaRPr lang="en-US" sz="4000" b="1" dirty="0"/>
          </a:p>
        </p:txBody>
      </p:sp>
    </p:spTree>
    <p:extLst>
      <p:ext uri="{BB962C8B-B14F-4D97-AF65-F5344CB8AC3E}">
        <p14:creationId xmlns:p14="http://schemas.microsoft.com/office/powerpoint/2010/main" val="2280990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a:t>نحو فهم أ</a:t>
            </a:r>
            <a:r>
              <a:rPr lang="ar-JO" b="1" dirty="0"/>
              <a:t>عمق</a:t>
            </a:r>
            <a:r>
              <a:rPr lang="ar-SA" b="1" dirty="0"/>
              <a:t> للقضية الفلسطينية</a:t>
            </a:r>
            <a:endParaRPr lang="en-US" dirty="0"/>
          </a:p>
        </p:txBody>
      </p:sp>
      <p:sp>
        <p:nvSpPr>
          <p:cNvPr id="3" name="Content Placeholder 2"/>
          <p:cNvSpPr>
            <a:spLocks noGrp="1"/>
          </p:cNvSpPr>
          <p:nvPr>
            <p:ph idx="1"/>
          </p:nvPr>
        </p:nvSpPr>
        <p:spPr/>
        <p:txBody>
          <a:bodyPr/>
          <a:lstStyle/>
          <a:p>
            <a:pPr algn="just">
              <a:lnSpc>
                <a:spcPct val="150000"/>
              </a:lnSpc>
            </a:pPr>
            <a:r>
              <a:rPr lang="ar-SA" dirty="0"/>
              <a:t>الهوية الوطنية الفلسطينية متى بدأت بالتبلور وهل تتعارض مع إسلامية وعروبة فلسطين ؟</a:t>
            </a:r>
            <a:endParaRPr lang="en-US" dirty="0"/>
          </a:p>
          <a:p>
            <a:pPr algn="just">
              <a:lnSpc>
                <a:spcPct val="150000"/>
              </a:lnSpc>
            </a:pPr>
            <a:r>
              <a:rPr lang="ar-SA" dirty="0"/>
              <a:t>دراسة القضية الفلسطينية بحاجة ماسة الى تأصيل منهج البحث ومنطلقاته الفكرية حتى لا نفقد البوصلة .فأي المنطلقات أولى الوطنية أم القومية أم الإسلامية ؟</a:t>
            </a:r>
            <a:endParaRPr lang="en-US" dirty="0"/>
          </a:p>
          <a:p>
            <a:pPr algn="just">
              <a:lnSpc>
                <a:spcPct val="150000"/>
              </a:lnSpc>
            </a:pPr>
            <a:endParaRPr lang="en-US" dirty="0"/>
          </a:p>
        </p:txBody>
      </p:sp>
    </p:spTree>
    <p:extLst>
      <p:ext uri="{BB962C8B-B14F-4D97-AF65-F5344CB8AC3E}">
        <p14:creationId xmlns:p14="http://schemas.microsoft.com/office/powerpoint/2010/main" val="725953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JO" dirty="0"/>
              <a:t>تذكير ومذاكرة </a:t>
            </a:r>
            <a:endParaRPr lang="ar-SA" dirty="0"/>
          </a:p>
        </p:txBody>
      </p:sp>
      <p:pic>
        <p:nvPicPr>
          <p:cNvPr id="6" name="عنصر نائب للمحتوى 5" descr="20141129171608.jpg"/>
          <p:cNvPicPr>
            <a:picLocks noGrp="1" noChangeAspect="1"/>
          </p:cNvPicPr>
          <p:nvPr>
            <p:ph idx="1"/>
          </p:nvPr>
        </p:nvPicPr>
        <p:blipFill>
          <a:blip r:embed="rId2"/>
          <a:stretch>
            <a:fillRect/>
          </a:stretch>
        </p:blipFill>
        <p:spPr>
          <a:xfrm>
            <a:off x="1476375" y="2148681"/>
            <a:ext cx="6191250" cy="34290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b="1" dirty="0"/>
              <a:t>من 8 إلى  78 %  كيف التهم الصهاينة فلسطين؟</a:t>
            </a:r>
            <a:br>
              <a:rPr lang="ar-JO" b="1"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4500" y="1720056"/>
            <a:ext cx="5715000" cy="4286250"/>
          </a:xfrm>
        </p:spPr>
      </p:pic>
    </p:spTree>
    <p:extLst>
      <p:ext uri="{BB962C8B-B14F-4D97-AF65-F5344CB8AC3E}">
        <p14:creationId xmlns:p14="http://schemas.microsoft.com/office/powerpoint/2010/main" val="475885922"/>
      </p:ext>
    </p:extLst>
  </p:cSld>
  <p:clrMapOvr>
    <a:masterClrMapping/>
  </p:clrMapOvr>
</p:sld>
</file>

<file path=ppt/theme/theme1.xml><?xml version="1.0" encoding="utf-8"?>
<a:theme xmlns:a="http://schemas.openxmlformats.org/drawingml/2006/main" name="عرض تقديمي1">
  <a:themeElements>
    <a:clrScheme name="مخصص 1">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عرض تقديمي1</Template>
  <TotalTime>2636</TotalTime>
  <Words>4756</Words>
  <Application>Microsoft Office PowerPoint</Application>
  <PresentationFormat>On-screen Show (4:3)</PresentationFormat>
  <Paragraphs>218</Paragraphs>
  <Slides>67</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67</vt:i4>
      </vt:variant>
    </vt:vector>
  </HeadingPairs>
  <TitlesOfParts>
    <vt:vector size="72" baseType="lpstr">
      <vt:lpstr>Arial</vt:lpstr>
      <vt:lpstr>Calibri</vt:lpstr>
      <vt:lpstr>HacenLinerBroadcast</vt:lpstr>
      <vt:lpstr>Times New Roman</vt:lpstr>
      <vt:lpstr>عرض تقديمي1</vt:lpstr>
      <vt:lpstr>PowerPoint Presentation</vt:lpstr>
      <vt:lpstr>PowerPoint Presentation</vt:lpstr>
      <vt:lpstr>أهداف المحاضرة   </vt:lpstr>
      <vt:lpstr>المراجع الأساسية: </vt:lpstr>
      <vt:lpstr>مقدمة</vt:lpstr>
      <vt:lpstr>نحو فهم أعمق للقضية الفلسطينية</vt:lpstr>
      <vt:lpstr>نحو فهم أعمق للقضية الفلسطينية</vt:lpstr>
      <vt:lpstr>تذكير ومذاكرة </vt:lpstr>
      <vt:lpstr>من 8 إلى  78 %  كيف التهم الصهاينة فلسطين؟ </vt:lpstr>
      <vt:lpstr>ما بعد النكبة</vt:lpstr>
      <vt:lpstr>محاور المحاضرة  </vt:lpstr>
      <vt:lpstr>أولا : القضية الفلسطينية من العام 1968 – 1987  </vt:lpstr>
      <vt:lpstr>منظمة التحرير الفلسطينية  </vt:lpstr>
      <vt:lpstr>PowerPoint Presentation</vt:lpstr>
      <vt:lpstr>احمد الشقيري</vt:lpstr>
      <vt:lpstr>المناطق التي احتلتها اسرائيل بعد حرب1967</vt:lpstr>
      <vt:lpstr>بعد حرب عام  1967</vt:lpstr>
      <vt:lpstr>تابع بعد حرب 1967</vt:lpstr>
      <vt:lpstr>PowerPoint Presentation</vt:lpstr>
      <vt:lpstr>PowerPoint Presentation</vt:lpstr>
      <vt:lpstr>ابو عمار في الامم المتحدة</vt:lpstr>
      <vt:lpstr>الممثل الشرعي والوحيد </vt:lpstr>
      <vt:lpstr>الكفاح المسلح الفلسطيني </vt:lpstr>
      <vt:lpstr>معركة الكرامة 1968</vt:lpstr>
      <vt:lpstr>الملك حسين يتفقد دبابة اسرائيلية معطوبة</vt:lpstr>
      <vt:lpstr>مسيرة الكفاح المسلح الفلسطيني</vt:lpstr>
      <vt:lpstr>الفصائل الفلسطينية </vt:lpstr>
      <vt:lpstr>حركة فتح</vt:lpstr>
      <vt:lpstr>حركة فتح:</vt:lpstr>
      <vt:lpstr>ابو عمار مع الفدائيين</vt:lpstr>
      <vt:lpstr>الجبهة الشعبية لتحرير فلسطين</vt:lpstr>
      <vt:lpstr>الاتجاهات الإسلامية: </vt:lpstr>
      <vt:lpstr>الاجتياح الاسرائيلي لبيروت</vt:lpstr>
      <vt:lpstr>حصار بيروت ومجزرة صبرا وشاتيلا</vt:lpstr>
      <vt:lpstr>الاجتياح الاسرائيلي لبيروت</vt:lpstr>
      <vt:lpstr>ما بعد عام 1982  </vt:lpstr>
      <vt:lpstr>البلاد العربية وتحرير فلسطين  </vt:lpstr>
      <vt:lpstr>حرب اكتوبر 1973  </vt:lpstr>
      <vt:lpstr>حرب عام 1973</vt:lpstr>
      <vt:lpstr>اختراق الدرسفوار</vt:lpstr>
      <vt:lpstr>اتفاقية كامب ديفيد </vt:lpstr>
      <vt:lpstr>عودة الداخل الفلسطيني الى مركز الأحداث وبروز التيار الاسلامي </vt:lpstr>
      <vt:lpstr>PowerPoint Presentation</vt:lpstr>
      <vt:lpstr>PowerPoint Presentation</vt:lpstr>
      <vt:lpstr>القضية الفلسطينية 1987 -2000  </vt:lpstr>
      <vt:lpstr>انتفاضة الحجارة 1987  </vt:lpstr>
      <vt:lpstr>انتفاضة الحجارة 1987  </vt:lpstr>
      <vt:lpstr>انتفاضة الحجارة 1987</vt:lpstr>
      <vt:lpstr>الشيخ احمد ياسين وتأسيس حركة حماس</vt:lpstr>
      <vt:lpstr>PowerPoint Presentation</vt:lpstr>
      <vt:lpstr>حركة المقاومة الإسلامية</vt:lpstr>
      <vt:lpstr>الياسين وابو عمار</vt:lpstr>
      <vt:lpstr>ردود فعل وانجازات مباشرة للانتفاضة (1988 ) </vt:lpstr>
      <vt:lpstr>اتفاقية اوسلو</vt:lpstr>
      <vt:lpstr>إنشاء السلطة الوطنية: </vt:lpstr>
      <vt:lpstr>السلطة الوطنية 1994  </vt:lpstr>
      <vt:lpstr>القضية الفلسطينية 2000 – 2017  </vt:lpstr>
      <vt:lpstr>انتفاضة الأقصى 2000 </vt:lpstr>
      <vt:lpstr>انتفاضة الأقصى 2000 </vt:lpstr>
      <vt:lpstr>المقاومة في غزة  </vt:lpstr>
      <vt:lpstr>مسار السلطة الفلسطينية بعد انتخاب ابو مازن  </vt:lpstr>
      <vt:lpstr>مسار السلطة الفلسطينية بعد انتخاب ابو مازن  </vt:lpstr>
      <vt:lpstr>المصالحة الفلسطينية </vt:lpstr>
      <vt:lpstr>المصالحة الفلسطينية </vt:lpstr>
      <vt:lpstr>PowerPoint Presentation</vt:lpstr>
      <vt:lpstr>المصالحة الفلسطينية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Dell</dc:creator>
  <cp:lastModifiedBy>user</cp:lastModifiedBy>
  <cp:revision>328</cp:revision>
  <dcterms:created xsi:type="dcterms:W3CDTF">2015-01-19T10:37:52Z</dcterms:created>
  <dcterms:modified xsi:type="dcterms:W3CDTF">2018-01-06T16:53:21Z</dcterms:modified>
</cp:coreProperties>
</file>