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5"/>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38"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29DB509-2F6B-4763-A37E-C039A8649309}" type="datetimeFigureOut">
              <a:rPr lang="ar-BH" smtClean="0"/>
              <a:t>21/03/1438</a:t>
            </a:fld>
            <a:endParaRPr lang="ar-B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3820812-9B03-4C05-8FCA-8E04DB1954D1}" type="slidenum">
              <a:rPr lang="ar-BH" smtClean="0"/>
              <a:t>‹#›</a:t>
            </a:fld>
            <a:endParaRPr lang="ar-BH"/>
          </a:p>
        </p:txBody>
      </p:sp>
    </p:spTree>
    <p:extLst>
      <p:ext uri="{BB962C8B-B14F-4D97-AF65-F5344CB8AC3E}">
        <p14:creationId xmlns:p14="http://schemas.microsoft.com/office/powerpoint/2010/main" val="323794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BH"/>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AF78E7-DF80-4455-88E5-16F474B57A3B}" type="slidenum">
              <a:rPr lang="ar-SA" altLang="ar-BH"/>
              <a:pPr eaLnBrk="1" hangingPunct="1"/>
              <a:t>10</a:t>
            </a:fld>
            <a:endParaRPr lang="ar-SA" altLang="ar-BH"/>
          </a:p>
        </p:txBody>
      </p:sp>
    </p:spTree>
    <p:extLst>
      <p:ext uri="{BB962C8B-B14F-4D97-AF65-F5344CB8AC3E}">
        <p14:creationId xmlns:p14="http://schemas.microsoft.com/office/powerpoint/2010/main" val="397085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293F5A-218D-4698-A8D9-1F5AEC429918}" type="slidenum">
              <a:rPr lang="ar-SA" altLang="ar-BH"/>
              <a:pPr eaLnBrk="1" hangingPunct="1"/>
              <a:t>31</a:t>
            </a:fld>
            <a:endParaRPr lang="ar-SA" altLang="ar-BH"/>
          </a:p>
        </p:txBody>
      </p:sp>
    </p:spTree>
    <p:extLst>
      <p:ext uri="{BB962C8B-B14F-4D97-AF65-F5344CB8AC3E}">
        <p14:creationId xmlns:p14="http://schemas.microsoft.com/office/powerpoint/2010/main" val="2957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6746636E-353F-4186-B941-B901D5950FB9}" type="datetime8">
              <a:rPr lang="ar-YE"/>
              <a:pPr>
                <a:defRPr/>
              </a:pPr>
              <a:t>20 كانون الأول، 16</a:t>
            </a:fld>
            <a:endParaRPr lang="ar-YE"/>
          </a:p>
        </p:txBody>
      </p:sp>
      <p:sp>
        <p:nvSpPr>
          <p:cNvPr id="7" name="Footer Placeholder 19"/>
          <p:cNvSpPr>
            <a:spLocks noGrp="1"/>
          </p:cNvSpPr>
          <p:nvPr>
            <p:ph type="ftr" sz="quarter" idx="11"/>
          </p:nvPr>
        </p:nvSpPr>
        <p:spPr/>
        <p:txBody>
          <a:bodyPr/>
          <a:lstStyle>
            <a:lvl1pPr>
              <a:defRPr/>
            </a:lvl1pPr>
            <a:extLst/>
          </a:lstStyle>
          <a:p>
            <a:pPr>
              <a:defRPr/>
            </a:pPr>
            <a:r>
              <a:rPr lang="ar-YE"/>
              <a:t>الصهيونية</a:t>
            </a:r>
          </a:p>
        </p:txBody>
      </p:sp>
      <p:sp>
        <p:nvSpPr>
          <p:cNvPr id="8" name="Slide Number Placeholder 9"/>
          <p:cNvSpPr>
            <a:spLocks noGrp="1"/>
          </p:cNvSpPr>
          <p:nvPr>
            <p:ph type="sldNum" sz="quarter" idx="12"/>
          </p:nvPr>
        </p:nvSpPr>
        <p:spPr/>
        <p:txBody>
          <a:bodyPr/>
          <a:lstStyle>
            <a:lvl1pPr>
              <a:defRPr/>
            </a:lvl1pPr>
          </a:lstStyle>
          <a:p>
            <a:fld id="{3FB9FDF5-0D10-4EC3-8244-25D6AC2CF712}" type="slidenum">
              <a:rPr lang="ar-YE" altLang="ar-BH"/>
              <a:pPr/>
              <a:t>‹#›</a:t>
            </a:fld>
            <a:endParaRPr lang="ar-YE" altLang="ar-BH"/>
          </a:p>
        </p:txBody>
      </p:sp>
    </p:spTree>
    <p:extLst>
      <p:ext uri="{BB962C8B-B14F-4D97-AF65-F5344CB8AC3E}">
        <p14:creationId xmlns:p14="http://schemas.microsoft.com/office/powerpoint/2010/main" val="111138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a:t>انقر لتحرير نمط العنوان الرئيسي</a:t>
            </a:r>
            <a:endParaRPr lang="ar-YE"/>
          </a:p>
        </p:txBody>
      </p:sp>
      <p:sp>
        <p:nvSpPr>
          <p:cNvPr id="3" name="عنصر نائب للقصاصة الفنية 2"/>
          <p:cNvSpPr>
            <a:spLocks noGrp="1"/>
          </p:cNvSpPr>
          <p:nvPr>
            <p:ph type="clipArt" sz="half" idx="1"/>
          </p:nvPr>
        </p:nvSpPr>
        <p:spPr>
          <a:xfrm>
            <a:off x="457200" y="1600200"/>
            <a:ext cx="4038600" cy="4530725"/>
          </a:xfrm>
        </p:spPr>
        <p:txBody>
          <a:bodyPr rtlCol="1">
            <a:normAutofit/>
          </a:bodyPr>
          <a:lstStyle/>
          <a:p>
            <a:pPr lvl="0"/>
            <a:endParaRPr lang="ar-YE" noProof="0"/>
          </a:p>
        </p:txBody>
      </p:sp>
      <p:sp>
        <p:nvSpPr>
          <p:cNvPr id="4" name="عنصر نائب للنص 3"/>
          <p:cNvSpPr>
            <a:spLocks noGrp="1"/>
          </p:cNvSpPr>
          <p:nvPr>
            <p:ph type="body" sz="half" idx="2"/>
          </p:nvPr>
        </p:nvSpPr>
        <p:spPr>
          <a:xfrm>
            <a:off x="4648200" y="1600200"/>
            <a:ext cx="4038600" cy="4530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5" name="عنصر نائب للتاريخ 23"/>
          <p:cNvSpPr>
            <a:spLocks noGrp="1"/>
          </p:cNvSpPr>
          <p:nvPr>
            <p:ph type="dt" sz="half" idx="10"/>
          </p:nvPr>
        </p:nvSpPr>
        <p:spPr/>
        <p:txBody>
          <a:bodyPr/>
          <a:lstStyle>
            <a:lvl1pPr>
              <a:defRPr/>
            </a:lvl1pPr>
          </a:lstStyle>
          <a:p>
            <a:pPr>
              <a:defRPr/>
            </a:pPr>
            <a:fld id="{2CE99EBC-F880-41AE-A5C1-E93E7CD89E95}" type="datetime8">
              <a:rPr lang="ar-YE"/>
              <a:pPr>
                <a:defRPr/>
              </a:pPr>
              <a:t>20 كانون الأول، 16</a:t>
            </a:fld>
            <a:endParaRPr lang="en-US"/>
          </a:p>
        </p:txBody>
      </p:sp>
      <p:sp>
        <p:nvSpPr>
          <p:cNvPr id="6" name="عنصر نائب للتذييل 9"/>
          <p:cNvSpPr>
            <a:spLocks noGrp="1"/>
          </p:cNvSpPr>
          <p:nvPr>
            <p:ph type="ftr" sz="quarter" idx="11"/>
          </p:nvPr>
        </p:nvSpPr>
        <p:spPr/>
        <p:txBody>
          <a:bodyPr/>
          <a:lstStyle>
            <a:lvl1pPr>
              <a:defRPr/>
            </a:lvl1pPr>
          </a:lstStyle>
          <a:p>
            <a:pPr>
              <a:defRPr/>
            </a:pPr>
            <a:r>
              <a:rPr lang="ar-SA"/>
              <a:t>الصهيونية</a:t>
            </a:r>
            <a:endParaRPr lang="en-US"/>
          </a:p>
        </p:txBody>
      </p:sp>
      <p:sp>
        <p:nvSpPr>
          <p:cNvPr id="7" name="عنصر نائب لرقم الشريحة 21"/>
          <p:cNvSpPr>
            <a:spLocks noGrp="1"/>
          </p:cNvSpPr>
          <p:nvPr>
            <p:ph type="sldNum" sz="quarter" idx="12"/>
          </p:nvPr>
        </p:nvSpPr>
        <p:spPr/>
        <p:txBody>
          <a:bodyPr/>
          <a:lstStyle>
            <a:lvl1pPr>
              <a:defRPr/>
            </a:lvl1pPr>
          </a:lstStyle>
          <a:p>
            <a:fld id="{8A782A66-2025-4E88-93EB-E382D348EC89}" type="slidenum">
              <a:rPr lang="ar-SA" altLang="ar-BH"/>
              <a:pPr/>
              <a:t>‹#›</a:t>
            </a:fld>
            <a:endParaRPr lang="en-US" altLang="ar-BH"/>
          </a:p>
        </p:txBody>
      </p:sp>
    </p:spTree>
    <p:extLst>
      <p:ext uri="{BB962C8B-B14F-4D97-AF65-F5344CB8AC3E}">
        <p14:creationId xmlns:p14="http://schemas.microsoft.com/office/powerpoint/2010/main" val="161388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7" name="عنصر نائب للتاريخ 6"/>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تاريخ 2"/>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ar-BH"/>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21/03/1438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5"/>
          <a:stretch>
            <a:fillRect/>
          </a:stretch>
        </p:blipFill>
        <p:spPr>
          <a:xfrm>
            <a:off x="1071538" y="6000768"/>
            <a:ext cx="3000396"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6" cstate="print"/>
          <a:stretch>
            <a:fillRect/>
          </a:stretch>
        </p:blipFill>
        <p:spPr>
          <a:xfrm>
            <a:off x="50860" y="5715016"/>
            <a:ext cx="949240" cy="1107635"/>
          </a:xfrm>
          <a:prstGeom prst="rect">
            <a:avLst/>
          </a:prstGeom>
        </p:spPr>
      </p:pic>
      <p:cxnSp>
        <p:nvCxnSpPr>
          <p:cNvPr id="1029" name="AutoShape 5"/>
          <p:cNvCxnSpPr>
            <a:cxnSpLocks noChangeShapeType="1"/>
          </p:cNvCxnSpPr>
          <p:nvPr userDrawn="1"/>
        </p:nvCxnSpPr>
        <p:spPr bwMode="auto">
          <a:xfrm rot="5400000">
            <a:off x="-896976" y="4460882"/>
            <a:ext cx="2071702" cy="7938"/>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1223" y="3207939"/>
            <a:ext cx="273052" cy="794"/>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667000"/>
            <a:ext cx="8229600" cy="1139825"/>
          </a:xfrm>
        </p:spPr>
        <p:txBody>
          <a:bodyPr rtlCol="1"/>
          <a:lstStyle/>
          <a:p>
            <a:pPr algn="ctr" eaLnBrk="1" fontAlgn="auto" hangingPunct="1">
              <a:spcAft>
                <a:spcPts val="0"/>
              </a:spcAft>
              <a:defRPr/>
            </a:pPr>
            <a:r>
              <a:rPr lang="ar-SA" sz="5400" b="1" dirty="0">
                <a:solidFill>
                  <a:schemeClr val="tx2">
                    <a:satMod val="130000"/>
                  </a:schemeClr>
                </a:solidFill>
                <a:latin typeface="Simplified Arabic" pitchFamily="18" charset="-78"/>
                <a:ea typeface="+mj-ea"/>
                <a:cs typeface="Simplified Arabic" pitchFamily="18" charset="-78"/>
              </a:rPr>
              <a:t>نشْأَةُ الصِّهيُونيّةِ </a:t>
            </a:r>
            <a:r>
              <a:rPr lang="ar-SA" sz="5400" b="1" dirty="0" smtClean="0">
                <a:solidFill>
                  <a:schemeClr val="tx2">
                    <a:satMod val="130000"/>
                  </a:schemeClr>
                </a:solidFill>
                <a:latin typeface="Simplified Arabic" pitchFamily="18" charset="-78"/>
                <a:ea typeface="+mj-ea"/>
                <a:cs typeface="Simplified Arabic" pitchFamily="18" charset="-78"/>
              </a:rPr>
              <a:t>وَ</a:t>
            </a:r>
            <a:r>
              <a:rPr lang="ar-SA" sz="5400" b="1" dirty="0" smtClean="0">
                <a:solidFill>
                  <a:schemeClr val="tx2">
                    <a:satMod val="130000"/>
                  </a:schemeClr>
                </a:solidFill>
                <a:latin typeface="Simplified Arabic" pitchFamily="18" charset="-78"/>
                <a:cs typeface="Simplified Arabic" pitchFamily="18" charset="-78"/>
              </a:rPr>
              <a:t>تأسيسها</a:t>
            </a:r>
            <a:endParaRPr lang="en-US" sz="5400" b="1" dirty="0">
              <a:solidFill>
                <a:schemeClr val="tx2">
                  <a:satMod val="130000"/>
                </a:schemeClr>
              </a:solidFill>
              <a:latin typeface="Simplified Arabic" pitchFamily="18" charset="-78"/>
              <a:ea typeface="+mj-ea"/>
              <a:cs typeface="Simplified Arabic"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C98669-DD38-42ED-99D8-3602CA856439}" type="slidenum">
              <a:rPr lang="ar-YE" altLang="ar-BH">
                <a:solidFill>
                  <a:srgbClr val="B5A788"/>
                </a:solidFill>
              </a:rPr>
              <a:pPr eaLnBrk="1" hangingPunct="1"/>
              <a:t>1</a:t>
            </a:fld>
            <a:endParaRPr lang="ar-YE" altLang="ar-BH">
              <a:solidFill>
                <a:srgbClr val="B5A788"/>
              </a:solidFill>
            </a:endParaRPr>
          </a:p>
        </p:txBody>
      </p:sp>
    </p:spTree>
    <p:extLst>
      <p:ext uri="{BB962C8B-B14F-4D97-AF65-F5344CB8AC3E}">
        <p14:creationId xmlns:p14="http://schemas.microsoft.com/office/powerpoint/2010/main" val="528246056"/>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p:txBody>
          <a:bodyPr/>
          <a:lstStyle/>
          <a:p>
            <a:pPr algn="justLow" eaLnBrk="1" hangingPunct="1">
              <a:lnSpc>
                <a:spcPct val="8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a:t>
            </a:r>
            <a:r>
              <a:rPr lang="ar-SA" altLang="ar-BH" sz="2400" b="1">
                <a:solidFill>
                  <a:srgbClr val="00B050"/>
                </a:solidFill>
                <a:latin typeface="Simplified Arabic" panose="02020603050405020304" pitchFamily="18" charset="-78"/>
                <a:cs typeface="Simplified Arabic" panose="02020603050405020304" pitchFamily="18" charset="-78"/>
              </a:rPr>
              <a:t>الأصل اللُّغوي لكلمة الص</a:t>
            </a:r>
            <a:r>
              <a:rPr lang="ar-YE" altLang="ar-BH" sz="2400" b="1">
                <a:solidFill>
                  <a:srgbClr val="00B050"/>
                </a:solidFill>
                <a:latin typeface="Simplified Arabic" panose="02020603050405020304" pitchFamily="18" charset="-78"/>
                <a:cs typeface="Simplified Arabic" panose="02020603050405020304" pitchFamily="18" charset="-78"/>
              </a:rPr>
              <a:t>ِّ</a:t>
            </a:r>
            <a:r>
              <a:rPr lang="ar-SA" altLang="ar-BH" sz="2400" b="1">
                <a:solidFill>
                  <a:srgbClr val="00B050"/>
                </a:solidFill>
                <a:latin typeface="Simplified Arabic" panose="02020603050405020304" pitchFamily="18" charset="-78"/>
                <a:cs typeface="Simplified Arabic" panose="02020603050405020304" pitchFamily="18" charset="-78"/>
              </a:rPr>
              <a:t>هيونية (</a:t>
            </a:r>
            <a:r>
              <a:rPr lang="en-US" altLang="ar-BH" sz="2400" b="1">
                <a:solidFill>
                  <a:srgbClr val="00B050"/>
                </a:solidFill>
                <a:latin typeface="Simplified Arabic" panose="02020603050405020304" pitchFamily="18" charset="-78"/>
                <a:cs typeface="Simplified Arabic" panose="02020603050405020304" pitchFamily="18" charset="-78"/>
              </a:rPr>
              <a:t>ZIONISM</a:t>
            </a:r>
            <a:r>
              <a:rPr lang="ar-SA" altLang="ar-BH" sz="2400" b="1">
                <a:solidFill>
                  <a:srgbClr val="00B050"/>
                </a:solidFill>
                <a:latin typeface="Simplified Arabic" panose="02020603050405020304" pitchFamily="18" charset="-78"/>
                <a:cs typeface="Simplified Arabic" panose="02020603050405020304" pitchFamily="18" charset="-78"/>
              </a:rPr>
              <a:t>):</a:t>
            </a:r>
          </a:p>
          <a:p>
            <a:pPr algn="justLow" eaLnBrk="1" hangingPunct="1">
              <a:lnSpc>
                <a:spcPct val="80000"/>
              </a:lnSpc>
              <a:buFont typeface="Wingdings" panose="05000000000000000000" pitchFamily="2" charset="2"/>
              <a:buNone/>
            </a:pPr>
            <a:r>
              <a:rPr lang="ar-YE" altLang="ar-BH" sz="2400" b="1">
                <a:solidFill>
                  <a:srgbClr val="00B050"/>
                </a:solidFill>
                <a:latin typeface="Simplified Arabic" panose="02020603050405020304" pitchFamily="18" charset="-78"/>
                <a:cs typeface="Simplified Arabic" panose="02020603050405020304" pitchFamily="18" charset="-78"/>
              </a:rPr>
              <a:t> </a:t>
            </a:r>
            <a:endParaRPr lang="ar-SA" altLang="ar-BH" sz="2400" b="1">
              <a:solidFill>
                <a:srgbClr val="00B050"/>
              </a:solidFill>
              <a:latin typeface="Simplified Arabic" panose="02020603050405020304" pitchFamily="18" charset="-78"/>
              <a:cs typeface="Simplified Arabic" panose="02020603050405020304" pitchFamily="18" charset="-78"/>
            </a:endParaRPr>
          </a:p>
          <a:p>
            <a:pPr algn="justLow" eaLnBrk="1" hangingPunct="1">
              <a:lnSpc>
                <a:spcPct val="80000"/>
              </a:lnSpc>
              <a:buFont typeface="Wingdings" panose="05000000000000000000" pitchFamily="2" charset="2"/>
              <a:buNone/>
            </a:pPr>
            <a:r>
              <a:rPr lang="ar-SA" altLang="ar-BH" sz="2400" b="1">
                <a:solidFill>
                  <a:srgbClr val="00B050"/>
                </a:solidFill>
                <a:latin typeface="Simplified Arabic" panose="02020603050405020304" pitchFamily="18" charset="-78"/>
                <a:cs typeface="Simplified Arabic" panose="02020603050405020304" pitchFamily="18" charset="-78"/>
              </a:rPr>
              <a:t>			مشتقة من لفظ «صِهيُون» (</a:t>
            </a:r>
            <a:r>
              <a:rPr lang="en-US" altLang="ar-BH" sz="2400" b="1">
                <a:solidFill>
                  <a:srgbClr val="00B050"/>
                </a:solidFill>
                <a:latin typeface="Simplified Arabic" panose="02020603050405020304" pitchFamily="18" charset="-78"/>
                <a:cs typeface="Simplified Arabic" panose="02020603050405020304" pitchFamily="18" charset="-78"/>
              </a:rPr>
              <a:t>Zion</a:t>
            </a:r>
            <a:r>
              <a:rPr lang="ar-SA" altLang="ar-BH" sz="2400" b="1">
                <a:solidFill>
                  <a:srgbClr val="00B050"/>
                </a:solidFill>
                <a:latin typeface="Simplified Arabic" panose="02020603050405020304" pitchFamily="18" charset="-78"/>
                <a:cs typeface="Simplified Arabic" panose="02020603050405020304" pitchFamily="18" charset="-78"/>
              </a:rPr>
              <a:t>).</a:t>
            </a:r>
            <a:endParaRPr lang="ar-YE" altLang="ar-BH" sz="2400" b="1">
              <a:solidFill>
                <a:srgbClr val="00B050"/>
              </a:solidFill>
              <a:latin typeface="Simplified Arabic" panose="02020603050405020304" pitchFamily="18" charset="-78"/>
              <a:cs typeface="Simplified Arabic" panose="02020603050405020304" pitchFamily="18" charset="-78"/>
            </a:endParaRPr>
          </a:p>
          <a:p>
            <a:pPr algn="justLow" eaLnBrk="1" hangingPunct="1">
              <a:lnSpc>
                <a:spcPct val="80000"/>
              </a:lnSpc>
              <a:buFont typeface="Wingdings" panose="05000000000000000000" pitchFamily="2" charset="2"/>
              <a:buNone/>
            </a:pPr>
            <a:endParaRPr lang="ar-YE" altLang="ar-BH" sz="2400" b="1">
              <a:solidFill>
                <a:srgbClr val="00B050"/>
              </a:solidFill>
              <a:latin typeface="Simplified Arabic" panose="02020603050405020304" pitchFamily="18" charset="-78"/>
              <a:cs typeface="Simplified Arabic" panose="02020603050405020304" pitchFamily="18" charset="-78"/>
            </a:endParaRPr>
          </a:p>
          <a:p>
            <a:pPr algn="justLow" eaLnBrk="1" hangingPunct="1">
              <a:lnSpc>
                <a:spcPct val="8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a:t>
            </a:r>
            <a:r>
              <a:rPr lang="ar-YE" altLang="ar-BH" sz="2800" b="1">
                <a:latin typeface="Simplified Arabic" panose="02020603050405020304" pitchFamily="18" charset="-78"/>
                <a:cs typeface="Simplified Arabic" panose="02020603050405020304" pitchFamily="18" charset="-78"/>
              </a:rPr>
              <a:t>		</a:t>
            </a:r>
            <a:r>
              <a:rPr lang="ar-SA" altLang="ar-BH" sz="2800" b="1">
                <a:latin typeface="Simplified Arabic" panose="02020603050405020304" pitchFamily="18" charset="-78"/>
                <a:cs typeface="Simplified Arabic" panose="02020603050405020304" pitchFamily="18" charset="-78"/>
              </a:rPr>
              <a:t>و</a:t>
            </a:r>
            <a:r>
              <a:rPr lang="ar-YE" altLang="ar-BH" sz="2800" b="1">
                <a:latin typeface="Simplified Arabic" panose="02020603050405020304" pitchFamily="18" charset="-78"/>
                <a:cs typeface="Simplified Arabic" panose="02020603050405020304" pitchFamily="18" charset="-78"/>
              </a:rPr>
              <a:t>صِهْيُون: كلمة كنعانية.</a:t>
            </a:r>
            <a:r>
              <a:rPr lang="ar-SA" altLang="ar-BH" sz="2800" b="1">
                <a:latin typeface="Simplified Arabic" panose="02020603050405020304" pitchFamily="18" charset="-78"/>
                <a:cs typeface="Simplified Arabic" panose="02020603050405020304" pitchFamily="18" charset="-78"/>
              </a:rPr>
              <a:t> </a:t>
            </a:r>
            <a:r>
              <a:rPr lang="ar-SA" altLang="ar-BH" sz="2800" b="1">
                <a:solidFill>
                  <a:srgbClr val="FF0000"/>
                </a:solidFill>
                <a:latin typeface="Simplified Arabic" panose="02020603050405020304" pitchFamily="18" charset="-78"/>
                <a:cs typeface="Simplified Arabic" panose="02020603050405020304" pitchFamily="18" charset="-78"/>
              </a:rPr>
              <a:t> </a:t>
            </a:r>
            <a:r>
              <a:rPr lang="ar-SA" altLang="ar-BH" sz="1100" b="1">
                <a:solidFill>
                  <a:srgbClr val="FF0000"/>
                </a:solidFill>
                <a:latin typeface="Simplified Arabic" panose="02020603050405020304" pitchFamily="18" charset="-78"/>
                <a:cs typeface="Simplified Arabic" panose="02020603050405020304" pitchFamily="18" charset="-78"/>
              </a:rPr>
              <a:t>[عبري / عربي]       [الصهيونية العالمية، العقاد]</a:t>
            </a:r>
            <a:endParaRPr lang="ar-YE" altLang="ar-BH" sz="2800"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80000"/>
              </a:lnSpc>
              <a:buFont typeface="Wingdings" panose="05000000000000000000" pitchFamily="2" charset="2"/>
              <a:buNone/>
            </a:pPr>
            <a:r>
              <a:rPr lang="ar-YE" altLang="ar-BH" sz="2800" b="1">
                <a:latin typeface="Simplified Arabic" panose="02020603050405020304" pitchFamily="18" charset="-78"/>
                <a:cs typeface="Simplified Arabic" panose="02020603050405020304" pitchFamily="18" charset="-78"/>
              </a:rPr>
              <a:t>			</a:t>
            </a:r>
          </a:p>
          <a:p>
            <a:pPr algn="justLow" eaLnBrk="1" hangingPunct="1">
              <a:lnSpc>
                <a:spcPct val="80000"/>
              </a:lnSpc>
              <a:buFont typeface="Wingdings" panose="05000000000000000000" pitchFamily="2" charset="2"/>
              <a:buNone/>
            </a:pPr>
            <a:r>
              <a:rPr lang="ar-YE" altLang="ar-BH" sz="2800" b="1">
                <a:latin typeface="Simplified Arabic" panose="02020603050405020304" pitchFamily="18" charset="-78"/>
                <a:cs typeface="Simplified Arabic" panose="02020603050405020304" pitchFamily="18" charset="-78"/>
              </a:rPr>
              <a:t>			</a:t>
            </a:r>
            <a:r>
              <a:rPr lang="ar-SA" altLang="ar-BH" sz="2800" b="1">
                <a:solidFill>
                  <a:srgbClr val="00B050"/>
                </a:solidFill>
                <a:latin typeface="Simplified Arabic" panose="02020603050405020304" pitchFamily="18" charset="-78"/>
                <a:cs typeface="Simplified Arabic" panose="02020603050405020304" pitchFamily="18" charset="-78"/>
              </a:rPr>
              <a:t>ولها معانٍ متعددة: </a:t>
            </a:r>
          </a:p>
          <a:p>
            <a:pPr algn="justLow" eaLnBrk="1" hangingPunct="1">
              <a:lnSpc>
                <a:spcPct val="8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a:t>
            </a:r>
          </a:p>
          <a:p>
            <a:pPr algn="justLow" eaLnBrk="1" hangingPunct="1">
              <a:lnSpc>
                <a:spcPct val="8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a:t>
            </a:r>
            <a:r>
              <a:rPr lang="ar-YE" altLang="ar-BH" sz="2800" b="1">
                <a:latin typeface="Simplified Arabic" panose="02020603050405020304" pitchFamily="18" charset="-78"/>
                <a:cs typeface="Simplified Arabic" panose="02020603050405020304" pitchFamily="18" charset="-78"/>
              </a:rPr>
              <a:t>تعني: الجبل المشمس أو الجاف.</a:t>
            </a:r>
          </a:p>
          <a:p>
            <a:pPr algn="justLow" eaLnBrk="1" hangingPunct="1">
              <a:lnSpc>
                <a:spcPct val="80000"/>
              </a:lnSpc>
              <a:buFont typeface="Wingdings" panose="05000000000000000000" pitchFamily="2" charset="2"/>
              <a:buNone/>
            </a:pPr>
            <a:r>
              <a:rPr lang="ar-YE" altLang="ar-BH" sz="2800" b="1">
                <a:latin typeface="Simplified Arabic" panose="02020603050405020304" pitchFamily="18" charset="-78"/>
                <a:cs typeface="Simplified Arabic" panose="02020603050405020304" pitchFamily="18" charset="-78"/>
              </a:rPr>
              <a:t>			</a:t>
            </a:r>
          </a:p>
          <a:p>
            <a:pPr algn="justLow" eaLnBrk="1" hangingPunct="1">
              <a:lnSpc>
                <a:spcPct val="80000"/>
              </a:lnSpc>
              <a:buFont typeface="Wingdings" panose="05000000000000000000" pitchFamily="2" charset="2"/>
              <a:buNone/>
            </a:pPr>
            <a:r>
              <a:rPr lang="ar-YE" altLang="ar-BH" sz="2800" b="1">
                <a:latin typeface="Simplified Arabic" panose="02020603050405020304" pitchFamily="18" charset="-78"/>
                <a:cs typeface="Simplified Arabic" panose="02020603050405020304" pitchFamily="18" charset="-78"/>
              </a:rPr>
              <a:t>			وتعني أيضاً: الحصن.</a:t>
            </a:r>
          </a:p>
          <a:p>
            <a:pPr algn="justLow" eaLnBrk="1" hangingPunct="1">
              <a:lnSpc>
                <a:spcPct val="80000"/>
              </a:lnSpc>
              <a:buFont typeface="Wingdings" panose="05000000000000000000" pitchFamily="2" charset="2"/>
              <a:buNone/>
            </a:pPr>
            <a:r>
              <a:rPr lang="ar-YE" altLang="ar-BH" sz="2800" b="1">
                <a:latin typeface="Simplified Arabic" panose="02020603050405020304" pitchFamily="18" charset="-78"/>
                <a:cs typeface="Simplified Arabic" panose="02020603050405020304" pitchFamily="18" charset="-78"/>
              </a:rPr>
              <a:t>	</a:t>
            </a:r>
            <a:r>
              <a:rPr lang="ar-SA" altLang="ar-BH" sz="2800" b="1">
                <a:latin typeface="Simplified Arabic" panose="02020603050405020304" pitchFamily="18" charset="-78"/>
                <a:cs typeface="Simplified Arabic" panose="02020603050405020304" pitchFamily="18" charset="-78"/>
              </a:rPr>
              <a:t>					</a:t>
            </a:r>
            <a:r>
              <a:rPr lang="ar-SA" altLang="ar-BH" sz="1400" b="1">
                <a:solidFill>
                  <a:srgbClr val="FF0000"/>
                </a:solidFill>
                <a:latin typeface="Simplified Arabic" panose="02020603050405020304" pitchFamily="18" charset="-78"/>
                <a:cs typeface="Simplified Arabic" panose="02020603050405020304" pitchFamily="18" charset="-78"/>
              </a:rPr>
              <a:t>[قاموس الكتاب المقدس]</a:t>
            </a:r>
            <a:endParaRPr lang="ar-SA" altLang="ar-BH" sz="2800"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80000"/>
              </a:lnSpc>
              <a:buFont typeface="Wingdings" panose="05000000000000000000" pitchFamily="2" charset="2"/>
              <a:buNone/>
            </a:pPr>
            <a:r>
              <a:rPr lang="en-US" altLang="ar-BH" sz="2800" b="1">
                <a:latin typeface="Simplified Arabic" panose="02020603050405020304" pitchFamily="18" charset="-78"/>
                <a:cs typeface="Simplified Arabic" panose="02020603050405020304" pitchFamily="18" charset="-78"/>
              </a:rPr>
              <a:t/>
            </a:r>
            <a:br>
              <a:rPr lang="en-US" altLang="ar-BH" sz="2800" b="1">
                <a:latin typeface="Simplified Arabic" panose="02020603050405020304" pitchFamily="18" charset="-78"/>
                <a:cs typeface="Simplified Arabic" panose="02020603050405020304" pitchFamily="18" charset="-78"/>
              </a:rPr>
            </a:br>
            <a:r>
              <a:rPr lang="en-US" altLang="ar-BH" sz="2800" b="1">
                <a:latin typeface="Simplified Arabic" panose="02020603050405020304" pitchFamily="18" charset="-78"/>
                <a:cs typeface="Simplified Arabic" panose="02020603050405020304" pitchFamily="18" charset="-78"/>
              </a:rPr>
              <a:t/>
            </a:r>
            <a:br>
              <a:rPr lang="en-US" altLang="ar-BH" sz="2800" b="1">
                <a:latin typeface="Simplified Arabic" panose="02020603050405020304" pitchFamily="18" charset="-78"/>
                <a:cs typeface="Simplified Arabic" panose="02020603050405020304" pitchFamily="18" charset="-78"/>
              </a:rPr>
            </a:br>
            <a:r>
              <a:rPr lang="en-US" altLang="ar-BH" sz="2800" b="1">
                <a:latin typeface="Simplified Arabic" panose="02020603050405020304" pitchFamily="18" charset="-78"/>
                <a:cs typeface="Simplified Arabic" panose="02020603050405020304" pitchFamily="18" charset="-78"/>
              </a:rPr>
              <a:t/>
            </a:r>
            <a:br>
              <a:rPr lang="en-US" altLang="ar-BH" sz="2800" b="1">
                <a:latin typeface="Simplified Arabic" panose="02020603050405020304" pitchFamily="18" charset="-78"/>
                <a:cs typeface="Simplified Arabic" panose="02020603050405020304" pitchFamily="18" charset="-78"/>
              </a:rPr>
            </a:br>
            <a:endParaRPr lang="en-US" altLang="ar-BH" sz="2800" b="1">
              <a:latin typeface="Simplified Arabic" panose="02020603050405020304" pitchFamily="18" charset="-78"/>
              <a:cs typeface="Simplified Arabic" panose="02020603050405020304" pitchFamily="18" charset="-78"/>
            </a:endParaRPr>
          </a:p>
        </p:txBody>
      </p:sp>
      <p:sp>
        <p:nvSpPr>
          <p:cNvPr id="4" name="Title 1"/>
          <p:cNvSpPr txBox="1">
            <a:spLocks/>
          </p:cNvSpPr>
          <p:nvPr/>
        </p:nvSpPr>
        <p:spPr>
          <a:xfrm>
            <a:off x="1187450" y="341313"/>
            <a:ext cx="7497763" cy="1143000"/>
          </a:xfrm>
          <a:prstGeom prst="rect">
            <a:avLst/>
          </a:prstGeom>
        </p:spPr>
        <p:txBody>
          <a:bodyPr anchor="ctr">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ar-SA" b="1" dirty="0"/>
              <a:t>1. جذور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F97DB8-7E7B-44F1-9F33-71C998E56EE3}" type="slidenum">
              <a:rPr lang="ar-YE" altLang="ar-BH">
                <a:solidFill>
                  <a:srgbClr val="B5A788"/>
                </a:solidFill>
              </a:rPr>
              <a:pPr eaLnBrk="1" hangingPunct="1"/>
              <a:t>10</a:t>
            </a:fld>
            <a:endParaRPr lang="ar-YE" altLang="ar-BH">
              <a:solidFill>
                <a:srgbClr val="B5A788"/>
              </a:solidFill>
            </a:endParaRPr>
          </a:p>
        </p:txBody>
      </p:sp>
    </p:spTree>
    <p:extLst>
      <p:ext uri="{BB962C8B-B14F-4D97-AF65-F5344CB8AC3E}">
        <p14:creationId xmlns:p14="http://schemas.microsoft.com/office/powerpoint/2010/main" val="15638380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fade">
                                      <p:cBhvr>
                                        <p:cTn id="7" dur="500"/>
                                        <p:tgtEl>
                                          <p:spTgt spid="158723">
                                            <p:txEl>
                                              <p:pRg st="0" end="0"/>
                                            </p:txEl>
                                          </p:spTgt>
                                        </p:tgtEl>
                                      </p:cBhvr>
                                    </p:animEffect>
                                    <p:anim calcmode="lin" valueType="num">
                                      <p:cBhvr>
                                        <p:cTn id="8"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87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8723">
                                            <p:txEl>
                                              <p:pRg st="1" end="1"/>
                                            </p:txEl>
                                          </p:spTgt>
                                        </p:tgtEl>
                                        <p:attrNameLst>
                                          <p:attrName>style.visibility</p:attrName>
                                        </p:attrNameLst>
                                      </p:cBhvr>
                                      <p:to>
                                        <p:strVal val="visible"/>
                                      </p:to>
                                    </p:set>
                                    <p:animEffect transition="in" filter="fade">
                                      <p:cBhvr>
                                        <p:cTn id="14" dur="500"/>
                                        <p:tgtEl>
                                          <p:spTgt spid="158723">
                                            <p:txEl>
                                              <p:pRg st="1" end="1"/>
                                            </p:txEl>
                                          </p:spTgt>
                                        </p:tgtEl>
                                      </p:cBhvr>
                                    </p:animEffect>
                                    <p:anim calcmode="lin" valueType="num">
                                      <p:cBhvr>
                                        <p:cTn id="15"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8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8723">
                                            <p:txEl>
                                              <p:pRg st="2" end="2"/>
                                            </p:txEl>
                                          </p:spTgt>
                                        </p:tgtEl>
                                        <p:attrNameLst>
                                          <p:attrName>style.visibility</p:attrName>
                                        </p:attrNameLst>
                                      </p:cBhvr>
                                      <p:to>
                                        <p:strVal val="visible"/>
                                      </p:to>
                                    </p:set>
                                    <p:animEffect transition="in" filter="fade">
                                      <p:cBhvr>
                                        <p:cTn id="21" dur="500"/>
                                        <p:tgtEl>
                                          <p:spTgt spid="158723">
                                            <p:txEl>
                                              <p:pRg st="2" end="2"/>
                                            </p:txEl>
                                          </p:spTgt>
                                        </p:tgtEl>
                                      </p:cBhvr>
                                    </p:animEffect>
                                    <p:anim calcmode="lin" valueType="num">
                                      <p:cBhvr>
                                        <p:cTn id="22"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87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8723">
                                            <p:txEl>
                                              <p:pRg st="4" end="4"/>
                                            </p:txEl>
                                          </p:spTgt>
                                        </p:tgtEl>
                                        <p:attrNameLst>
                                          <p:attrName>style.visibility</p:attrName>
                                        </p:attrNameLst>
                                      </p:cBhvr>
                                      <p:to>
                                        <p:strVal val="visible"/>
                                      </p:to>
                                    </p:set>
                                    <p:animEffect transition="in" filter="fade">
                                      <p:cBhvr>
                                        <p:cTn id="28" dur="500"/>
                                        <p:tgtEl>
                                          <p:spTgt spid="158723">
                                            <p:txEl>
                                              <p:pRg st="4" end="4"/>
                                            </p:txEl>
                                          </p:spTgt>
                                        </p:tgtEl>
                                      </p:cBhvr>
                                    </p:animEffect>
                                    <p:anim calcmode="lin" valueType="num">
                                      <p:cBhvr>
                                        <p:cTn id="29" dur="500" fill="hold"/>
                                        <p:tgtEl>
                                          <p:spTgt spid="15872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5872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8723">
                                            <p:txEl>
                                              <p:pRg st="5" end="5"/>
                                            </p:txEl>
                                          </p:spTgt>
                                        </p:tgtEl>
                                        <p:attrNameLst>
                                          <p:attrName>style.visibility</p:attrName>
                                        </p:attrNameLst>
                                      </p:cBhvr>
                                      <p:to>
                                        <p:strVal val="visible"/>
                                      </p:to>
                                    </p:set>
                                    <p:animEffect transition="in" filter="fade">
                                      <p:cBhvr>
                                        <p:cTn id="35" dur="500"/>
                                        <p:tgtEl>
                                          <p:spTgt spid="158723">
                                            <p:txEl>
                                              <p:pRg st="5" end="5"/>
                                            </p:txEl>
                                          </p:spTgt>
                                        </p:tgtEl>
                                      </p:cBhvr>
                                    </p:animEffect>
                                    <p:anim calcmode="lin" valueType="num">
                                      <p:cBhvr>
                                        <p:cTn id="36" dur="5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587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8723">
                                            <p:txEl>
                                              <p:pRg st="6" end="6"/>
                                            </p:txEl>
                                          </p:spTgt>
                                        </p:tgtEl>
                                        <p:attrNameLst>
                                          <p:attrName>style.visibility</p:attrName>
                                        </p:attrNameLst>
                                      </p:cBhvr>
                                      <p:to>
                                        <p:strVal val="visible"/>
                                      </p:to>
                                    </p:set>
                                    <p:animEffect transition="in" filter="fade">
                                      <p:cBhvr>
                                        <p:cTn id="42" dur="500"/>
                                        <p:tgtEl>
                                          <p:spTgt spid="158723">
                                            <p:txEl>
                                              <p:pRg st="6" end="6"/>
                                            </p:txEl>
                                          </p:spTgt>
                                        </p:tgtEl>
                                      </p:cBhvr>
                                    </p:animEffect>
                                    <p:anim calcmode="lin" valueType="num">
                                      <p:cBhvr>
                                        <p:cTn id="43" dur="500" fill="hold"/>
                                        <p:tgtEl>
                                          <p:spTgt spid="15872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5872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58723">
                                            <p:txEl>
                                              <p:pRg st="7" end="7"/>
                                            </p:txEl>
                                          </p:spTgt>
                                        </p:tgtEl>
                                        <p:attrNameLst>
                                          <p:attrName>style.visibility</p:attrName>
                                        </p:attrNameLst>
                                      </p:cBhvr>
                                      <p:to>
                                        <p:strVal val="visible"/>
                                      </p:to>
                                    </p:set>
                                    <p:animEffect transition="in" filter="fade">
                                      <p:cBhvr>
                                        <p:cTn id="49" dur="500"/>
                                        <p:tgtEl>
                                          <p:spTgt spid="158723">
                                            <p:txEl>
                                              <p:pRg st="7" end="7"/>
                                            </p:txEl>
                                          </p:spTgt>
                                        </p:tgtEl>
                                      </p:cBhvr>
                                    </p:animEffect>
                                    <p:anim calcmode="lin" valueType="num">
                                      <p:cBhvr>
                                        <p:cTn id="50" dur="500" fill="hold"/>
                                        <p:tgtEl>
                                          <p:spTgt spid="15872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15872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58723">
                                            <p:txEl>
                                              <p:pRg st="8" end="8"/>
                                            </p:txEl>
                                          </p:spTgt>
                                        </p:tgtEl>
                                        <p:attrNameLst>
                                          <p:attrName>style.visibility</p:attrName>
                                        </p:attrNameLst>
                                      </p:cBhvr>
                                      <p:to>
                                        <p:strVal val="visible"/>
                                      </p:to>
                                    </p:set>
                                    <p:animEffect transition="in" filter="fade">
                                      <p:cBhvr>
                                        <p:cTn id="56" dur="500"/>
                                        <p:tgtEl>
                                          <p:spTgt spid="158723">
                                            <p:txEl>
                                              <p:pRg st="8" end="8"/>
                                            </p:txEl>
                                          </p:spTgt>
                                        </p:tgtEl>
                                      </p:cBhvr>
                                    </p:animEffect>
                                    <p:anim calcmode="lin" valueType="num">
                                      <p:cBhvr>
                                        <p:cTn id="57" dur="500" fill="hold"/>
                                        <p:tgtEl>
                                          <p:spTgt spid="15872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158723">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58723">
                                            <p:txEl>
                                              <p:pRg st="9" end="9"/>
                                            </p:txEl>
                                          </p:spTgt>
                                        </p:tgtEl>
                                        <p:attrNameLst>
                                          <p:attrName>style.visibility</p:attrName>
                                        </p:attrNameLst>
                                      </p:cBhvr>
                                      <p:to>
                                        <p:strVal val="visible"/>
                                      </p:to>
                                    </p:set>
                                    <p:animEffect transition="in" filter="fade">
                                      <p:cBhvr>
                                        <p:cTn id="63" dur="500"/>
                                        <p:tgtEl>
                                          <p:spTgt spid="158723">
                                            <p:txEl>
                                              <p:pRg st="9" end="9"/>
                                            </p:txEl>
                                          </p:spTgt>
                                        </p:tgtEl>
                                      </p:cBhvr>
                                    </p:animEffect>
                                    <p:anim calcmode="lin" valueType="num">
                                      <p:cBhvr>
                                        <p:cTn id="64" dur="500" fill="hold"/>
                                        <p:tgtEl>
                                          <p:spTgt spid="15872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158723">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158723">
                                            <p:txEl>
                                              <p:pRg st="10" end="10"/>
                                            </p:txEl>
                                          </p:spTgt>
                                        </p:tgtEl>
                                        <p:attrNameLst>
                                          <p:attrName>style.visibility</p:attrName>
                                        </p:attrNameLst>
                                      </p:cBhvr>
                                      <p:to>
                                        <p:strVal val="visible"/>
                                      </p:to>
                                    </p:set>
                                    <p:animEffect transition="in" filter="fade">
                                      <p:cBhvr>
                                        <p:cTn id="70" dur="500"/>
                                        <p:tgtEl>
                                          <p:spTgt spid="158723">
                                            <p:txEl>
                                              <p:pRg st="10" end="10"/>
                                            </p:txEl>
                                          </p:spTgt>
                                        </p:tgtEl>
                                      </p:cBhvr>
                                    </p:animEffect>
                                    <p:anim calcmode="lin" valueType="num">
                                      <p:cBhvr>
                                        <p:cTn id="71" dur="500" fill="hold"/>
                                        <p:tgtEl>
                                          <p:spTgt spid="158723">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158723">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158723">
                                            <p:txEl>
                                              <p:pRg st="11" end="11"/>
                                            </p:txEl>
                                          </p:spTgt>
                                        </p:tgtEl>
                                        <p:attrNameLst>
                                          <p:attrName>style.visibility</p:attrName>
                                        </p:attrNameLst>
                                      </p:cBhvr>
                                      <p:to>
                                        <p:strVal val="visible"/>
                                      </p:to>
                                    </p:set>
                                    <p:animEffect transition="in" filter="fade">
                                      <p:cBhvr>
                                        <p:cTn id="77" dur="500"/>
                                        <p:tgtEl>
                                          <p:spTgt spid="158723">
                                            <p:txEl>
                                              <p:pRg st="11" end="11"/>
                                            </p:txEl>
                                          </p:spTgt>
                                        </p:tgtEl>
                                      </p:cBhvr>
                                    </p:animEffect>
                                    <p:anim calcmode="lin" valueType="num">
                                      <p:cBhvr>
                                        <p:cTn id="78" dur="500" fill="hold"/>
                                        <p:tgtEl>
                                          <p:spTgt spid="158723">
                                            <p:txEl>
                                              <p:pRg st="11" end="11"/>
                                            </p:txEl>
                                          </p:spTgt>
                                        </p:tgtEl>
                                        <p:attrNameLst>
                                          <p:attrName>ppt_x</p:attrName>
                                        </p:attrNameLst>
                                      </p:cBhvr>
                                      <p:tavLst>
                                        <p:tav tm="0">
                                          <p:val>
                                            <p:strVal val="#ppt_x"/>
                                          </p:val>
                                        </p:tav>
                                        <p:tav tm="100000">
                                          <p:val>
                                            <p:strVal val="#ppt_x"/>
                                          </p:val>
                                        </p:tav>
                                      </p:tavLst>
                                    </p:anim>
                                    <p:anim calcmode="lin" valueType="num">
                                      <p:cBhvr>
                                        <p:cTn id="79" dur="500" fill="hold"/>
                                        <p:tgtEl>
                                          <p:spTgt spid="158723">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4" presetClass="entr" presetSubtype="0" fill="hold" grpId="0" nodeType="clickEffect">
                                  <p:stCondLst>
                                    <p:cond delay="0"/>
                                  </p:stCondLst>
                                  <p:childTnLst>
                                    <p:set>
                                      <p:cBhvr>
                                        <p:cTn id="83" dur="1" fill="hold">
                                          <p:stCondLst>
                                            <p:cond delay="0"/>
                                          </p:stCondLst>
                                        </p:cTn>
                                        <p:tgtEl>
                                          <p:spTgt spid="158723">
                                            <p:txEl>
                                              <p:pRg st="12" end="12"/>
                                            </p:txEl>
                                          </p:spTgt>
                                        </p:tgtEl>
                                        <p:attrNameLst>
                                          <p:attrName>style.visibility</p:attrName>
                                        </p:attrNameLst>
                                      </p:cBhvr>
                                      <p:to>
                                        <p:strVal val="visible"/>
                                      </p:to>
                                    </p:set>
                                    <p:animEffect transition="in" filter="fade">
                                      <p:cBhvr>
                                        <p:cTn id="84" dur="500"/>
                                        <p:tgtEl>
                                          <p:spTgt spid="158723">
                                            <p:txEl>
                                              <p:pRg st="12" end="12"/>
                                            </p:txEl>
                                          </p:spTgt>
                                        </p:tgtEl>
                                      </p:cBhvr>
                                    </p:animEffect>
                                    <p:anim calcmode="lin" valueType="num">
                                      <p:cBhvr>
                                        <p:cTn id="85" dur="500" fill="hold"/>
                                        <p:tgtEl>
                                          <p:spTgt spid="158723">
                                            <p:txEl>
                                              <p:pRg st="12" end="12"/>
                                            </p:txEl>
                                          </p:spTgt>
                                        </p:tgtEl>
                                        <p:attrNameLst>
                                          <p:attrName>ppt_x</p:attrName>
                                        </p:attrNameLst>
                                      </p:cBhvr>
                                      <p:tavLst>
                                        <p:tav tm="0">
                                          <p:val>
                                            <p:strVal val="#ppt_x"/>
                                          </p:val>
                                        </p:tav>
                                        <p:tav tm="100000">
                                          <p:val>
                                            <p:strVal val="#ppt_x"/>
                                          </p:val>
                                        </p:tav>
                                      </p:tavLst>
                                    </p:anim>
                                    <p:anim calcmode="lin" valueType="num">
                                      <p:cBhvr>
                                        <p:cTn id="86" dur="500" fill="hold"/>
                                        <p:tgtEl>
                                          <p:spTgt spid="158723">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223963" y="1447800"/>
            <a:ext cx="7710487" cy="4800600"/>
          </a:xfrm>
        </p:spPr>
        <p:txBody>
          <a:bodyPr/>
          <a:lstStyle/>
          <a:p>
            <a:pPr marL="80963" indent="0" eaLnBrk="1" hangingPunct="1">
              <a:buFont typeface="Wingdings 2" panose="05020102010507070707" pitchFamily="18" charset="2"/>
              <a:buNone/>
            </a:pPr>
            <a:endParaRPr lang="ar-SA" altLang="ar-BH" b="1"/>
          </a:p>
          <a:p>
            <a:pPr marL="80963" indent="0" eaLnBrk="1" hangingPunct="1">
              <a:buFont typeface="Wingdings 2" panose="05020102010507070707" pitchFamily="18" charset="2"/>
              <a:buNone/>
            </a:pPr>
            <a:r>
              <a:rPr lang="ar-SA" altLang="ar-BH" b="1"/>
              <a:t>	</a:t>
            </a:r>
          </a:p>
          <a:p>
            <a:pPr marL="80963" indent="0" eaLnBrk="1" hangingPunct="1">
              <a:buFont typeface="Wingdings 2" panose="05020102010507070707" pitchFamily="18" charset="2"/>
              <a:buNone/>
            </a:pPr>
            <a:r>
              <a:rPr lang="ar-SA" altLang="ar-BH" b="1">
                <a:solidFill>
                  <a:srgbClr val="FF0000"/>
                </a:solidFill>
              </a:rPr>
              <a:t>	ولها دلالة مُخْتلفة عند (النَّصارى):</a:t>
            </a:r>
          </a:p>
          <a:p>
            <a:pPr marL="80963" indent="0" eaLnBrk="1" hangingPunct="1">
              <a:buFont typeface="Wingdings 2" panose="05020102010507070707" pitchFamily="18" charset="2"/>
              <a:buNone/>
            </a:pPr>
            <a:r>
              <a:rPr lang="ar-SA" altLang="ar-BH" b="1"/>
              <a:t>	</a:t>
            </a:r>
          </a:p>
          <a:p>
            <a:pPr marL="80963" indent="0" eaLnBrk="1" hangingPunct="1">
              <a:buFont typeface="Wingdings 2" panose="05020102010507070707" pitchFamily="18" charset="2"/>
              <a:buNone/>
            </a:pPr>
            <a:r>
              <a:rPr lang="ar-SA" altLang="ar-BH" b="1"/>
              <a:t>	«الكنيسة» أو «مملكة الله» أو «العالم المقدس». </a:t>
            </a:r>
            <a:endParaRPr lang="ar-SA" altLang="ar-BH"/>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ar-SA" b="1"/>
              <a:t>1. جذور كلمة (الصِّهيونيّة)</a:t>
            </a:r>
            <a:endParaRPr lang="ar-SA" b="1" dirty="0"/>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3E6462-F524-4667-BF43-8382F34A5DBD}" type="slidenum">
              <a:rPr lang="ar-YE" altLang="ar-BH">
                <a:solidFill>
                  <a:srgbClr val="B5A788"/>
                </a:solidFill>
              </a:rPr>
              <a:pPr eaLnBrk="1" hangingPunct="1"/>
              <a:t>11</a:t>
            </a:fld>
            <a:endParaRPr lang="ar-YE" altLang="ar-BH">
              <a:solidFill>
                <a:srgbClr val="B5A788"/>
              </a:solidFill>
            </a:endParaRPr>
          </a:p>
        </p:txBody>
      </p:sp>
    </p:spTree>
    <p:extLst>
      <p:ext uri="{BB962C8B-B14F-4D97-AF65-F5344CB8AC3E}">
        <p14:creationId xmlns:p14="http://schemas.microsoft.com/office/powerpoint/2010/main" val="231355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2988" y="1125538"/>
            <a:ext cx="7891462" cy="5122862"/>
          </a:xfrm>
        </p:spPr>
        <p:txBody>
          <a:bodyPr rtlCol="1">
            <a:normAutofit fontScale="92500" lnSpcReduction="10000"/>
          </a:bodyPr>
          <a:lstStyle/>
          <a:p>
            <a:pPr marL="365760" indent="-283464" algn="just" eaLnBrk="1" fontAlgn="auto" hangingPunct="1">
              <a:spcAft>
                <a:spcPts val="0"/>
              </a:spcAft>
              <a:buFont typeface="Wingdings 2"/>
              <a:buNone/>
              <a:defRPr/>
            </a:pPr>
            <a:r>
              <a:rPr lang="ar-YE" b="1" dirty="0">
                <a:latin typeface="Simplified Arabic" pitchFamily="18" charset="-78"/>
                <a:ea typeface="+mn-ea"/>
                <a:cs typeface="Simplified Arabic" pitchFamily="18" charset="-78"/>
              </a:rPr>
              <a:t>	</a:t>
            </a:r>
            <a:r>
              <a:rPr lang="ar-SA" b="1" dirty="0">
                <a:latin typeface="Simplified Arabic" pitchFamily="18" charset="-78"/>
                <a:ea typeface="+mn-ea"/>
                <a:cs typeface="Simplified Arabic" pitchFamily="18" charset="-78"/>
              </a:rPr>
              <a:t>	فـ(الصِّهيونيّة) -على الرَّاجح- نسبةً إلى (صِهْيُون):</a:t>
            </a: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وهو اسم لأحد الجبال التي تقع عليها (مدينة القدس القديمة):</a:t>
            </a: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r>
              <a:rPr lang="ar-SA" b="1" dirty="0">
                <a:solidFill>
                  <a:srgbClr val="FF0000"/>
                </a:solidFill>
                <a:latin typeface="Simplified Arabic" pitchFamily="18" charset="-78"/>
                <a:ea typeface="+mn-ea"/>
                <a:cs typeface="Simplified Arabic" pitchFamily="18" charset="-78"/>
              </a:rPr>
              <a:t>* صِهْيُون: </a:t>
            </a:r>
            <a:r>
              <a:rPr lang="ar-SA" sz="1900" b="1" dirty="0">
                <a:latin typeface="Simplified Arabic" pitchFamily="18" charset="-78"/>
                <a:ea typeface="+mn-ea"/>
                <a:cs typeface="Simplified Arabic" pitchFamily="18" charset="-78"/>
              </a:rPr>
              <a:t>وهو جبل يقع في الجنوب الغربي من مدينة «القدس»، أقام عليه العرب اليبوسيون حصنهم الذي بقي في أيديهم حتى سيطر عليه نبي الله داود عليه السلام. </a:t>
            </a:r>
            <a:endParaRPr lang="ar-SA" b="1" dirty="0">
              <a:latin typeface="Simplified Arabic" pitchFamily="18" charset="-78"/>
              <a:ea typeface="+mn-ea"/>
              <a:cs typeface="Simplified Arabic" pitchFamily="18" charset="-78"/>
            </a:endParaRP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r>
              <a:rPr lang="ar-SA" b="1" dirty="0">
                <a:solidFill>
                  <a:srgbClr val="FF0000"/>
                </a:solidFill>
                <a:latin typeface="Simplified Arabic" pitchFamily="18" charset="-78"/>
                <a:ea typeface="+mn-ea"/>
                <a:cs typeface="Simplified Arabic" pitchFamily="18" charset="-78"/>
              </a:rPr>
              <a:t>	* مُوْرْيَا </a:t>
            </a:r>
            <a:r>
              <a:rPr lang="ar-SA" sz="1900" b="1" dirty="0">
                <a:solidFill>
                  <a:srgbClr val="FF0000"/>
                </a:solidFill>
                <a:latin typeface="Simplified Arabic" pitchFamily="18" charset="-78"/>
                <a:ea typeface="+mn-ea"/>
                <a:cs typeface="Simplified Arabic" pitchFamily="18" charset="-78"/>
              </a:rPr>
              <a:t>(</a:t>
            </a:r>
            <a:r>
              <a:rPr lang="en-US" sz="1900" b="1" dirty="0">
                <a:solidFill>
                  <a:srgbClr val="FF0000"/>
                </a:solidFill>
                <a:latin typeface="Simplified Arabic" pitchFamily="18" charset="-78"/>
                <a:ea typeface="+mn-ea"/>
                <a:cs typeface="Simplified Arabic" pitchFamily="18" charset="-78"/>
              </a:rPr>
              <a:t>MORYA</a:t>
            </a:r>
            <a:r>
              <a:rPr lang="ar-SA" sz="1900" b="1" dirty="0">
                <a:solidFill>
                  <a:srgbClr val="FF0000"/>
                </a:solidFill>
                <a:latin typeface="Simplified Arabic" pitchFamily="18" charset="-78"/>
                <a:ea typeface="+mn-ea"/>
                <a:cs typeface="Simplified Arabic" pitchFamily="18" charset="-78"/>
              </a:rPr>
              <a:t>)</a:t>
            </a:r>
            <a:r>
              <a:rPr lang="ar-SA" b="1" dirty="0">
                <a:solidFill>
                  <a:srgbClr val="FF0000"/>
                </a:solidFill>
                <a:latin typeface="Simplified Arabic" pitchFamily="18" charset="-78"/>
                <a:ea typeface="+mn-ea"/>
                <a:cs typeface="Simplified Arabic" pitchFamily="18" charset="-78"/>
              </a:rPr>
              <a:t>: </a:t>
            </a:r>
            <a:r>
              <a:rPr lang="ar-SA" sz="1900" b="1" dirty="0">
                <a:latin typeface="Simplified Arabic" pitchFamily="18" charset="-78"/>
                <a:ea typeface="+mn-ea"/>
                <a:cs typeface="Simplified Arabic" pitchFamily="18" charset="-78"/>
              </a:rPr>
              <a:t>ومعناه «المختار» وهو الجبل الذي بنى عليه العرب اليبوسيون مدينة القدس أوَّل مرَّة؛ والذي  يحتضن المسجد الأقصى ويبلغ ارتفاعه نحو 770م. .</a:t>
            </a: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r>
              <a:rPr lang="ar-SA" b="1" dirty="0">
                <a:solidFill>
                  <a:srgbClr val="FF0000"/>
                </a:solidFill>
                <a:latin typeface="Simplified Arabic" pitchFamily="18" charset="-78"/>
                <a:ea typeface="+mn-ea"/>
                <a:cs typeface="Simplified Arabic" pitchFamily="18" charset="-78"/>
              </a:rPr>
              <a:t>	* أَكْرَا: </a:t>
            </a:r>
            <a:r>
              <a:rPr lang="ar-SA" sz="1900" b="1" dirty="0">
                <a:latin typeface="Simplified Arabic" pitchFamily="18" charset="-78"/>
                <a:ea typeface="+mn-ea"/>
                <a:cs typeface="Simplified Arabic" pitchFamily="18" charset="-78"/>
              </a:rPr>
              <a:t>يقع إلى الشمال الشرقي من جبل «صهيون»؛ وهو يقع –بدوره- في الجنوب الغربي من المدينة وعلى هذا الجبل تقع (كنيسة القيامة) التي هي أقدس بقاع الأرض بالنسبة للطوائف المسيحية كافة..</a:t>
            </a:r>
          </a:p>
          <a:p>
            <a:pPr marL="365760" indent="-283464" algn="just" eaLnBrk="1" fontAlgn="auto" hangingPunct="1">
              <a:spcAft>
                <a:spcPts val="0"/>
              </a:spcAft>
              <a:buFont typeface="Wingdings 2" panose="05020102010507070707" pitchFamily="18" charset="2"/>
              <a:buNone/>
              <a:defRPr/>
            </a:pPr>
            <a:r>
              <a:rPr lang="ar-SA" sz="1900" b="1" dirty="0">
                <a:latin typeface="Simplified Arabic" pitchFamily="18" charset="-78"/>
                <a:ea typeface="+mn-ea"/>
                <a:cs typeface="Simplified Arabic" pitchFamily="18" charset="-78"/>
              </a:rPr>
              <a:t>		</a:t>
            </a:r>
            <a:r>
              <a:rPr lang="ar-SA" b="1" dirty="0">
                <a:solidFill>
                  <a:srgbClr val="FF0000"/>
                </a:solidFill>
                <a:latin typeface="Simplified Arabic" pitchFamily="18" charset="-78"/>
                <a:ea typeface="+mn-ea"/>
                <a:cs typeface="Simplified Arabic" pitchFamily="18" charset="-78"/>
              </a:rPr>
              <a:t>* بَزِيتَا: </a:t>
            </a:r>
            <a:r>
              <a:rPr lang="ar-SA" sz="1900" b="1" dirty="0">
                <a:latin typeface="Simplified Arabic" pitchFamily="18" charset="-78"/>
                <a:ea typeface="+mn-ea"/>
                <a:cs typeface="Simplified Arabic" pitchFamily="18" charset="-78"/>
              </a:rPr>
              <a:t>ويقع بالقرب من باب «الساهرة» (أحد أبواب المدينة) ويعرف الآن باسم «باب هيرودوس»، ويقع في الجانب الشمالي من سور المدينة المقدسة، ويعتبر امتدادًا بشكلٍ أو بآخر لجبل «صهيون».</a:t>
            </a:r>
            <a:endParaRPr lang="ar-YE" dirty="0">
              <a:ea typeface="+mn-ea"/>
            </a:endParaRPr>
          </a:p>
        </p:txBody>
      </p:sp>
      <p:sp>
        <p:nvSpPr>
          <p:cNvPr id="5" name="Title 1"/>
          <p:cNvSpPr>
            <a:spLocks noGrp="1"/>
          </p:cNvSpPr>
          <p:nvPr>
            <p:ph type="title"/>
          </p:nvPr>
        </p:nvSpPr>
        <p:spPr/>
        <p:txBody>
          <a:bodyPr/>
          <a:lstStyle/>
          <a:p>
            <a:pPr algn="ctr" eaLnBrk="1" fontAlgn="auto" hangingPunct="1">
              <a:spcAft>
                <a:spcPts val="0"/>
              </a:spcAft>
              <a:defRPr/>
            </a:pPr>
            <a:r>
              <a:rPr lang="ar-SA" b="1" dirty="0">
                <a:solidFill>
                  <a:schemeClr val="tx2">
                    <a:satMod val="130000"/>
                  </a:schemeClr>
                </a:solidFill>
                <a:ea typeface="+mj-ea"/>
              </a:rPr>
              <a:t>1. جذور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B03A08-CE6C-4BFC-9208-E5A48D17C9BF}" type="slidenum">
              <a:rPr lang="ar-YE" altLang="ar-BH">
                <a:solidFill>
                  <a:srgbClr val="B5A788"/>
                </a:solidFill>
              </a:rPr>
              <a:pPr eaLnBrk="1" hangingPunct="1"/>
              <a:t>12</a:t>
            </a:fld>
            <a:endParaRPr lang="ar-YE" altLang="ar-BH">
              <a:solidFill>
                <a:srgbClr val="B5A788"/>
              </a:solidFill>
            </a:endParaRPr>
          </a:p>
        </p:txBody>
      </p:sp>
    </p:spTree>
    <p:extLst>
      <p:ext uri="{BB962C8B-B14F-4D97-AF65-F5344CB8AC3E}">
        <p14:creationId xmlns:p14="http://schemas.microsoft.com/office/powerpoint/2010/main" val="235423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55875" y="5229225"/>
            <a:ext cx="1368425" cy="36988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1">
            <a:spAutoFit/>
          </a:bodyPr>
          <a:lstStyle/>
          <a:p>
            <a:pPr>
              <a:defRPr/>
            </a:pPr>
            <a:endParaRPr lang="ar-SA" dirty="0"/>
          </a:p>
        </p:txBody>
      </p:sp>
      <p:sp>
        <p:nvSpPr>
          <p:cNvPr id="22531"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r-SA" altLang="ar-BH" b="1">
                <a:effectLst/>
              </a:rPr>
              <a:t>موْقع جبَل صِهْيُون</a:t>
            </a:r>
          </a:p>
        </p:txBody>
      </p:sp>
      <p:pic>
        <p:nvPicPr>
          <p:cNvPr id="2253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1025" y="1462088"/>
            <a:ext cx="6667500" cy="4772025"/>
          </a:xfrm>
        </p:spPr>
      </p:pic>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D7CD2B-A90D-4CF8-B535-249C2FCDFDA0}" type="slidenum">
              <a:rPr lang="ar-YE" altLang="ar-BH">
                <a:solidFill>
                  <a:srgbClr val="B5A788"/>
                </a:solidFill>
              </a:rPr>
              <a:pPr eaLnBrk="1" hangingPunct="1"/>
              <a:t>13</a:t>
            </a:fld>
            <a:endParaRPr lang="ar-YE" altLang="ar-BH">
              <a:solidFill>
                <a:srgbClr val="B5A788"/>
              </a:solidFill>
            </a:endParaRPr>
          </a:p>
        </p:txBody>
      </p:sp>
      <p:sp>
        <p:nvSpPr>
          <p:cNvPr id="10" name="TextBox 9"/>
          <p:cNvSpPr txBox="1"/>
          <p:nvPr/>
        </p:nvSpPr>
        <p:spPr>
          <a:xfrm>
            <a:off x="3095625" y="5486400"/>
            <a:ext cx="288925" cy="369888"/>
          </a:xfrm>
          <a:prstGeom prst="rect">
            <a:avLst/>
          </a:prstGeom>
          <a:solidFill>
            <a:srgbClr val="FF0000"/>
          </a:solidFill>
        </p:spPr>
        <p:txBody>
          <a:bodyPr rtlCol="1">
            <a:spAutoFit/>
          </a:bodyPr>
          <a:lstStyle/>
          <a:p>
            <a:pPr>
              <a:defRPr/>
            </a:pPr>
            <a:endParaRPr lang="ar-SA">
              <a:ln w="12700">
                <a:solidFill>
                  <a:schemeClr val="tx1"/>
                </a:solidFill>
              </a:ln>
            </a:endParaRPr>
          </a:p>
        </p:txBody>
      </p:sp>
    </p:spTree>
    <p:extLst>
      <p:ext uri="{BB962C8B-B14F-4D97-AF65-F5344CB8AC3E}">
        <p14:creationId xmlns:p14="http://schemas.microsoft.com/office/powerpoint/2010/main" val="362523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00113" y="1196975"/>
            <a:ext cx="8064500" cy="5256213"/>
          </a:xfrm>
        </p:spPr>
        <p:txBody>
          <a:bodyPr rtlCol="1">
            <a:normAutofit/>
          </a:bodyPr>
          <a:lstStyle/>
          <a:p>
            <a:pPr marL="365760" indent="-283464" algn="justLow" eaLnBrk="1" fontAlgn="auto" hangingPunct="1">
              <a:spcAft>
                <a:spcPts val="0"/>
              </a:spcAft>
              <a:buFont typeface="Wingdings 2" panose="05020102010507070707" pitchFamily="18" charset="2"/>
              <a:buNone/>
              <a:defRPr/>
            </a:pPr>
            <a:r>
              <a:rPr lang="ar-SA" b="1" dirty="0">
                <a:latin typeface="Simplified Arabic" pitchFamily="18" charset="-78"/>
                <a:ea typeface="+mn-ea"/>
                <a:cs typeface="Simplified Arabic" pitchFamily="18" charset="-78"/>
              </a:rPr>
              <a:t>	</a:t>
            </a:r>
            <a:r>
              <a:rPr lang="ar-YE" b="1" dirty="0">
                <a:latin typeface="Simplified Arabic" pitchFamily="18" charset="-78"/>
                <a:ea typeface="+mn-ea"/>
                <a:cs typeface="Simplified Arabic" pitchFamily="18" charset="-78"/>
              </a:rPr>
              <a:t>أول من </a:t>
            </a:r>
            <a:r>
              <a:rPr lang="ar-SA" b="1" dirty="0">
                <a:latin typeface="Simplified Arabic" pitchFamily="18" charset="-78"/>
                <a:ea typeface="+mn-ea"/>
                <a:cs typeface="Simplified Arabic" pitchFamily="18" charset="-78"/>
              </a:rPr>
              <a:t>صاغ </a:t>
            </a:r>
            <a:r>
              <a:rPr lang="ar-YE" b="1" dirty="0">
                <a:latin typeface="Simplified Arabic" pitchFamily="18" charset="-78"/>
                <a:ea typeface="+mn-ea"/>
                <a:cs typeface="Simplified Arabic" pitchFamily="18" charset="-78"/>
              </a:rPr>
              <a:t>مصطلح </a:t>
            </a:r>
            <a:r>
              <a:rPr lang="ar-SA" b="1" dirty="0">
                <a:latin typeface="Simplified Arabic" pitchFamily="18" charset="-78"/>
                <a:ea typeface="+mn-ea"/>
                <a:cs typeface="Simplified Arabic" pitchFamily="18" charset="-78"/>
              </a:rPr>
              <a:t>(</a:t>
            </a:r>
            <a:r>
              <a:rPr lang="ar-YE" b="1" dirty="0">
                <a:latin typeface="Simplified Arabic" pitchFamily="18" charset="-78"/>
                <a:ea typeface="+mn-ea"/>
                <a:cs typeface="Simplified Arabic" pitchFamily="18" charset="-78"/>
              </a:rPr>
              <a:t>الص</a:t>
            </a:r>
            <a:r>
              <a:rPr lang="ar-SA" b="1" dirty="0">
                <a:latin typeface="Simplified Arabic" pitchFamily="18" charset="-78"/>
                <a:ea typeface="+mn-ea"/>
                <a:cs typeface="Simplified Arabic" pitchFamily="18" charset="-78"/>
              </a:rPr>
              <a:t>ِّ</a:t>
            </a:r>
            <a:r>
              <a:rPr lang="ar-YE" b="1" dirty="0">
                <a:latin typeface="Simplified Arabic" pitchFamily="18" charset="-78"/>
                <a:ea typeface="+mn-ea"/>
                <a:cs typeface="Simplified Arabic" pitchFamily="18" charset="-78"/>
              </a:rPr>
              <a:t>هيوني</a:t>
            </a:r>
            <a:r>
              <a:rPr lang="ar-SA" b="1" dirty="0">
                <a:latin typeface="Simplified Arabic" pitchFamily="18" charset="-78"/>
                <a:ea typeface="+mn-ea"/>
                <a:cs typeface="Simplified Arabic" pitchFamily="18" charset="-78"/>
              </a:rPr>
              <a:t>ّ</a:t>
            </a:r>
            <a:r>
              <a:rPr lang="ar-YE" b="1" dirty="0">
                <a:latin typeface="Simplified Arabic" pitchFamily="18" charset="-78"/>
                <a:ea typeface="+mn-ea"/>
                <a:cs typeface="Simplified Arabic" pitchFamily="18" charset="-78"/>
              </a:rPr>
              <a:t>ة</a:t>
            </a:r>
            <a:r>
              <a:rPr lang="ar-SA" b="1" dirty="0">
                <a:latin typeface="Simplified Arabic" pitchFamily="18" charset="-78"/>
                <a:ea typeface="+mn-ea"/>
                <a:cs typeface="Simplified Arabic" pitchFamily="18" charset="-78"/>
              </a:rPr>
              <a:t>) ليستخدمها كمصطلح سياسي هو الكاتب السّياسي اليهودي</a:t>
            </a:r>
            <a:r>
              <a:rPr lang="ar-YE" b="1" dirty="0">
                <a:latin typeface="Simplified Arabic" pitchFamily="18" charset="-78"/>
                <a:ea typeface="+mn-ea"/>
                <a:cs typeface="Simplified Arabic" pitchFamily="18" charset="-78"/>
              </a:rPr>
              <a:t>:</a:t>
            </a:r>
          </a:p>
          <a:p>
            <a:pPr marL="365760" indent="-283464" algn="ctr" eaLnBrk="1" fontAlgn="auto" hangingPunct="1">
              <a:spcAft>
                <a:spcPts val="0"/>
              </a:spcAft>
              <a:buFont typeface="Wingdings 2" panose="05020102010507070707" pitchFamily="18" charset="2"/>
              <a:buNone/>
              <a:defRPr/>
            </a:pPr>
            <a:r>
              <a:rPr lang="ar-YE" sz="3500" b="1" dirty="0">
                <a:solidFill>
                  <a:srgbClr val="FF0000"/>
                </a:solidFill>
                <a:latin typeface="Simplified Arabic" pitchFamily="18" charset="-78"/>
                <a:ea typeface="+mn-ea"/>
                <a:cs typeface="Simplified Arabic" pitchFamily="18" charset="-78"/>
              </a:rPr>
              <a:t>ناثان ب</a:t>
            </a:r>
            <a:r>
              <a:rPr lang="ar-SA" sz="3500" b="1" dirty="0">
                <a:solidFill>
                  <a:srgbClr val="FF0000"/>
                </a:solidFill>
                <a:latin typeface="Simplified Arabic" pitchFamily="18" charset="-78"/>
                <a:ea typeface="+mn-ea"/>
                <a:cs typeface="Simplified Arabic" pitchFamily="18" charset="-78"/>
              </a:rPr>
              <a:t>ي</a:t>
            </a:r>
            <a:r>
              <a:rPr lang="ar-YE" sz="3500" b="1" dirty="0">
                <a:solidFill>
                  <a:srgbClr val="FF0000"/>
                </a:solidFill>
                <a:latin typeface="Simplified Arabic" pitchFamily="18" charset="-78"/>
                <a:ea typeface="+mn-ea"/>
                <a:cs typeface="Simplified Arabic" pitchFamily="18" charset="-78"/>
              </a:rPr>
              <a:t>ر</a:t>
            </a:r>
            <a:r>
              <a:rPr lang="ar-SA" sz="3500" b="1" dirty="0">
                <a:solidFill>
                  <a:srgbClr val="FF0000"/>
                </a:solidFill>
                <a:latin typeface="Simplified Arabic" pitchFamily="18" charset="-78"/>
                <a:ea typeface="+mn-ea"/>
                <a:cs typeface="Simplified Arabic" pitchFamily="18" charset="-78"/>
              </a:rPr>
              <a:t>ْ</a:t>
            </a:r>
            <a:r>
              <a:rPr lang="ar-YE" sz="3500" b="1" dirty="0">
                <a:solidFill>
                  <a:srgbClr val="FF0000"/>
                </a:solidFill>
                <a:latin typeface="Simplified Arabic" pitchFamily="18" charset="-78"/>
                <a:ea typeface="+mn-ea"/>
                <a:cs typeface="Simplified Arabic" pitchFamily="18" charset="-78"/>
              </a:rPr>
              <a:t>نباوم</a:t>
            </a:r>
            <a:r>
              <a:rPr lang="ar-YE" sz="3500" b="1" dirty="0">
                <a:solidFill>
                  <a:srgbClr val="C00000"/>
                </a:solidFill>
                <a:effectLst>
                  <a:outerShdw blurRad="38100" dist="38100" dir="2700000" algn="tl">
                    <a:srgbClr val="000000">
                      <a:alpha val="43137"/>
                    </a:srgbClr>
                  </a:outerShdw>
                </a:effectLst>
                <a:latin typeface="Simplified Arabic" pitchFamily="18" charset="-78"/>
                <a:ea typeface="+mn-ea"/>
                <a:cs typeface="Simplified Arabic" pitchFamily="18" charset="-78"/>
              </a:rPr>
              <a:t> </a:t>
            </a:r>
            <a:r>
              <a:rPr lang="ar-SA" sz="3500" b="1" dirty="0">
                <a:solidFill>
                  <a:srgbClr val="C00000"/>
                </a:solidFill>
                <a:effectLst>
                  <a:outerShdw blurRad="38100" dist="38100" dir="2700000" algn="tl">
                    <a:srgbClr val="000000">
                      <a:alpha val="43137"/>
                    </a:srgbClr>
                  </a:outerShdw>
                </a:effectLst>
                <a:latin typeface="Simplified Arabic" pitchFamily="18" charset="-78"/>
                <a:ea typeface="+mn-ea"/>
                <a:cs typeface="Simplified Arabic" pitchFamily="18" charset="-78"/>
              </a:rPr>
              <a:t>(</a:t>
            </a:r>
            <a:r>
              <a:rPr lang="en-US" sz="3600" b="1" i="1" dirty="0">
                <a:solidFill>
                  <a:srgbClr val="FF0000"/>
                </a:solidFill>
              </a:rPr>
              <a:t>Nathan Birnbaum</a:t>
            </a:r>
            <a:r>
              <a:rPr lang="ar-SA" sz="3500" b="1" dirty="0">
                <a:solidFill>
                  <a:srgbClr val="C00000"/>
                </a:solidFill>
                <a:effectLst>
                  <a:outerShdw blurRad="38100" dist="38100" dir="2700000" algn="tl">
                    <a:srgbClr val="000000">
                      <a:alpha val="43137"/>
                    </a:srgbClr>
                  </a:outerShdw>
                </a:effectLst>
                <a:latin typeface="Simplified Arabic" pitchFamily="18" charset="-78"/>
                <a:ea typeface="+mn-ea"/>
                <a:cs typeface="Simplified Arabic" pitchFamily="18" charset="-78"/>
              </a:rPr>
              <a:t>) </a:t>
            </a:r>
            <a:r>
              <a:rPr lang="ar-SA" sz="1600" b="1" dirty="0">
                <a:solidFill>
                  <a:srgbClr val="FF0000"/>
                </a:solidFill>
                <a:latin typeface="Simplified Arabic" pitchFamily="18" charset="-78"/>
                <a:ea typeface="+mn-ea"/>
                <a:cs typeface="Simplified Arabic" pitchFamily="18" charset="-78"/>
              </a:rPr>
              <a:t>[1864-1937]</a:t>
            </a:r>
            <a:endParaRPr lang="ar-YE" sz="3500" b="1" dirty="0">
              <a:solidFill>
                <a:srgbClr val="FF0000"/>
              </a:solidFill>
              <a:latin typeface="Simplified Arabic" pitchFamily="18" charset="-78"/>
              <a:ea typeface="+mn-ea"/>
              <a:cs typeface="Simplified Arabic" pitchFamily="18" charset="-78"/>
            </a:endParaRPr>
          </a:p>
          <a:p>
            <a:pPr marL="365760" indent="-283464" algn="justLow" eaLnBrk="1" fontAlgn="auto" hangingPunct="1">
              <a:spcAft>
                <a:spcPts val="0"/>
              </a:spcAft>
              <a:buFont typeface="Wingdings 2" panose="05020102010507070707" pitchFamily="18" charset="2"/>
              <a:buNone/>
              <a:defRPr/>
            </a:pPr>
            <a:r>
              <a:rPr lang="ar-YE" b="1" dirty="0">
                <a:latin typeface="Simplified Arabic" pitchFamily="18" charset="-78"/>
                <a:ea typeface="+mn-ea"/>
                <a:cs typeface="Simplified Arabic" pitchFamily="18" charset="-78"/>
              </a:rPr>
              <a:t>		</a:t>
            </a:r>
          </a:p>
        </p:txBody>
      </p:sp>
      <p:sp>
        <p:nvSpPr>
          <p:cNvPr id="5" name="Title 1"/>
          <p:cNvSpPr>
            <a:spLocks noGrp="1"/>
          </p:cNvSpPr>
          <p:nvPr>
            <p:ph type="title"/>
          </p:nvPr>
        </p:nvSpPr>
        <p:spPr/>
        <p:txBody>
          <a:bodyPr/>
          <a:lstStyle/>
          <a:p>
            <a:pPr algn="ctr" eaLnBrk="1" fontAlgn="auto" hangingPunct="1">
              <a:spcAft>
                <a:spcPts val="0"/>
              </a:spcAft>
              <a:defRPr/>
            </a:pPr>
            <a:r>
              <a:rPr lang="ar-SA" b="1" dirty="0">
                <a:solidFill>
                  <a:schemeClr val="tx2">
                    <a:satMod val="130000"/>
                  </a:schemeClr>
                </a:solidFill>
                <a:ea typeface="+mj-ea"/>
              </a:rPr>
              <a:t>2. صياغة كلمة (الصِّهيونيّة)</a:t>
            </a:r>
          </a:p>
        </p:txBody>
      </p:sp>
      <p:pic>
        <p:nvPicPr>
          <p:cNvPr id="6" name="Picture 2" descr="https://upload.wikimedia.org/wikipedia/commons/thumb/3/35/Birnbaum_Nathan.jpg/220px-Birnbaum_Nat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12976"/>
            <a:ext cx="2011680" cy="2587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Footer Placeholder 1"/>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2DF7BF-2B74-4456-99B0-86E6D442E1C3}" type="slidenum">
              <a:rPr lang="ar-YE" altLang="ar-BH">
                <a:solidFill>
                  <a:srgbClr val="B5A788"/>
                </a:solidFill>
              </a:rPr>
              <a:pPr eaLnBrk="1" hangingPunct="1"/>
              <a:t>14</a:t>
            </a:fld>
            <a:endParaRPr lang="ar-YE" altLang="ar-BH">
              <a:solidFill>
                <a:srgbClr val="B5A788"/>
              </a:solidFill>
            </a:endParaRPr>
          </a:p>
        </p:txBody>
      </p:sp>
    </p:spTree>
    <p:extLst>
      <p:ext uri="{BB962C8B-B14F-4D97-AF65-F5344CB8AC3E}">
        <p14:creationId xmlns:p14="http://schemas.microsoft.com/office/powerpoint/2010/main" val="144636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algn="justLow" eaLnBrk="1" hangingPunct="1">
              <a:buFont typeface="Wingdings 2" panose="05020102010507070707" pitchFamily="18" charset="2"/>
              <a:buNone/>
            </a:pPr>
            <a:r>
              <a:rPr lang="ar-SA" altLang="ar-BH" sz="4400" b="1">
                <a:latin typeface="Simplified Arabic" panose="02020603050405020304" pitchFamily="18" charset="-78"/>
                <a:cs typeface="Simplified Arabic" panose="02020603050405020304" pitchFamily="18" charset="-78"/>
              </a:rPr>
              <a:t>	</a:t>
            </a:r>
          </a:p>
          <a:p>
            <a:pPr algn="justLow" eaLnBrk="1" hangingPunct="1">
              <a:buFont typeface="Wingdings 2" panose="05020102010507070707" pitchFamily="18" charset="2"/>
              <a:buNone/>
            </a:pPr>
            <a:r>
              <a:rPr lang="ar-SA" altLang="ar-BH" sz="4400" b="1">
                <a:latin typeface="Simplified Arabic" panose="02020603050405020304" pitchFamily="18" charset="-78"/>
                <a:cs typeface="Simplified Arabic" panose="02020603050405020304" pitchFamily="18" charset="-78"/>
              </a:rPr>
              <a:t>		نشر (ناثان) مصطلحه في مقالة له عنوانها </a:t>
            </a:r>
            <a:r>
              <a:rPr lang="ar-SA" altLang="ar-BH" sz="3600" b="1">
                <a:solidFill>
                  <a:srgbClr val="FF0000"/>
                </a:solidFill>
                <a:latin typeface="Simplified Arabic" panose="02020603050405020304" pitchFamily="18" charset="-78"/>
                <a:cs typeface="Simplified Arabic" panose="02020603050405020304" pitchFamily="18" charset="-78"/>
              </a:rPr>
              <a:t>(التَّحرّر الذَّاتيّ)</a:t>
            </a:r>
            <a:r>
              <a:rPr lang="ar-SA" altLang="ar-BH" sz="3600" b="1">
                <a:latin typeface="Simplified Arabic" panose="02020603050405020304" pitchFamily="18" charset="-78"/>
                <a:cs typeface="Simplified Arabic" panose="02020603050405020304" pitchFamily="18" charset="-78"/>
              </a:rPr>
              <a:t> </a:t>
            </a:r>
            <a:r>
              <a:rPr lang="ar-SA" altLang="ar-BH" sz="2400" b="1">
                <a:latin typeface="Simplified Arabic" panose="02020603050405020304" pitchFamily="18" charset="-78"/>
                <a:cs typeface="Simplified Arabic" panose="02020603050405020304" pitchFamily="18" charset="-78"/>
              </a:rPr>
              <a:t>[1886م].</a:t>
            </a:r>
          </a:p>
          <a:p>
            <a:pPr algn="justLow" eaLnBrk="1" hangingPunct="1">
              <a:buFont typeface="Wingdings 2" panose="05020102010507070707" pitchFamily="18" charset="2"/>
              <a:buNone/>
            </a:pPr>
            <a:r>
              <a:rPr lang="ar-SA" altLang="ar-BH" sz="4400" b="1">
                <a:latin typeface="Simplified Arabic" panose="02020603050405020304" pitchFamily="18" charset="-78"/>
                <a:cs typeface="Simplified Arabic" panose="02020603050405020304" pitchFamily="18" charset="-78"/>
              </a:rPr>
              <a:t>		وعمَّق تأصيلها في كتابه: </a:t>
            </a:r>
            <a:r>
              <a:rPr lang="ar-SA" altLang="ar-BH" sz="3600" b="1">
                <a:solidFill>
                  <a:srgbClr val="FF0000"/>
                </a:solidFill>
                <a:latin typeface="Simplified Arabic" panose="02020603050405020304" pitchFamily="18" charset="-78"/>
                <a:cs typeface="Simplified Arabic" panose="02020603050405020304" pitchFamily="18" charset="-78"/>
              </a:rPr>
              <a:t>(البعث القومي للشعب اليهودي في وطنه كوسيلة لحل المشكلة اليهودية) </a:t>
            </a:r>
            <a:r>
              <a:rPr lang="ar-SA" altLang="ar-BH" sz="2400" b="1">
                <a:latin typeface="Simplified Arabic" panose="02020603050405020304" pitchFamily="18" charset="-78"/>
                <a:cs typeface="Simplified Arabic" panose="02020603050405020304" pitchFamily="18" charset="-78"/>
              </a:rPr>
              <a:t>[1893م].	</a:t>
            </a:r>
          </a:p>
          <a:p>
            <a:pPr algn="justLow" eaLnBrk="1" hangingPunct="1">
              <a:buFont typeface="Wingdings 2" panose="05020102010507070707" pitchFamily="18" charset="2"/>
              <a:buNone/>
            </a:pPr>
            <a:r>
              <a:rPr lang="ar-SA" altLang="ar-BH" sz="4400" b="1">
                <a:latin typeface="Simplified Arabic" panose="02020603050405020304" pitchFamily="18" charset="-78"/>
                <a:cs typeface="Simplified Arabic" panose="02020603050405020304" pitchFamily="18" charset="-78"/>
              </a:rPr>
              <a:t>	</a:t>
            </a:r>
            <a:endParaRPr lang="ar-SA" altLang="ar-BH" sz="4400"/>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ar-SA" b="1">
                <a:solidFill>
                  <a:schemeClr val="tx2">
                    <a:satMod val="130000"/>
                  </a:schemeClr>
                </a:solidFill>
                <a:ea typeface="+mj-ea"/>
              </a:rPr>
              <a:t>2. صياغة كلمة (الصِّهيونيّة)</a:t>
            </a:r>
            <a:endParaRPr lang="ar-SA" b="1" dirty="0">
              <a:solidFill>
                <a:schemeClr val="tx2">
                  <a:satMod val="130000"/>
                </a:schemeClr>
              </a:solidFill>
              <a:ea typeface="+mj-ea"/>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E3171-9025-4A54-B702-E900A6A76C28}" type="slidenum">
              <a:rPr lang="ar-YE" altLang="ar-BH">
                <a:solidFill>
                  <a:srgbClr val="B5A788"/>
                </a:solidFill>
              </a:rPr>
              <a:pPr eaLnBrk="1" hangingPunct="1"/>
              <a:t>15</a:t>
            </a:fld>
            <a:endParaRPr lang="ar-YE" altLang="ar-BH">
              <a:solidFill>
                <a:srgbClr val="B5A788"/>
              </a:solidFill>
            </a:endParaRPr>
          </a:p>
        </p:txBody>
      </p:sp>
    </p:spTree>
    <p:extLst>
      <p:ext uri="{BB962C8B-B14F-4D97-AF65-F5344CB8AC3E}">
        <p14:creationId xmlns:p14="http://schemas.microsoft.com/office/powerpoint/2010/main" val="287416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marL="82550" indent="0" algn="justLow"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p>
          <a:p>
            <a:pPr marL="82550" indent="0" algn="justLow"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كان </a:t>
            </a:r>
            <a:r>
              <a:rPr lang="ar-SA" altLang="ar-BH" b="1">
                <a:solidFill>
                  <a:srgbClr val="FF0000"/>
                </a:solidFill>
                <a:latin typeface="Simplified Arabic" panose="02020603050405020304" pitchFamily="18" charset="-78"/>
                <a:cs typeface="Simplified Arabic" panose="02020603050405020304" pitchFamily="18" charset="-78"/>
              </a:rPr>
              <a:t>(ناثان) </a:t>
            </a:r>
            <a:r>
              <a:rPr lang="ar-SA" altLang="ar-BH" b="1">
                <a:latin typeface="Simplified Arabic" panose="02020603050405020304" pitchFamily="18" charset="-78"/>
                <a:cs typeface="Simplified Arabic" panose="02020603050405020304" pitchFamily="18" charset="-78"/>
              </a:rPr>
              <a:t>يهدف من وراء سكّ مصطلح 	</a:t>
            </a:r>
            <a:r>
              <a:rPr lang="ar-SA" altLang="ar-BH" b="1">
                <a:solidFill>
                  <a:srgbClr val="FF0000"/>
                </a:solidFill>
                <a:latin typeface="Simplified Arabic" panose="02020603050405020304" pitchFamily="18" charset="-78"/>
                <a:cs typeface="Simplified Arabic" panose="02020603050405020304" pitchFamily="18" charset="-78"/>
              </a:rPr>
              <a:t>(الصِّهيونيّة) </a:t>
            </a:r>
            <a:r>
              <a:rPr lang="ar-SA" altLang="ar-BH" b="1">
                <a:latin typeface="Simplified Arabic" panose="02020603050405020304" pitchFamily="18" charset="-78"/>
                <a:cs typeface="Simplified Arabic" panose="02020603050405020304" pitchFamily="18" charset="-78"/>
              </a:rPr>
              <a:t>إلى تحقيق أمرين:</a:t>
            </a:r>
          </a:p>
          <a:p>
            <a:pPr marL="82550" indent="0" algn="justLow"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استغلال الاسم المقدس (جبل صهيون) في 	استنهاض العزائم الفاترة لليهود. </a:t>
            </a:r>
          </a:p>
          <a:p>
            <a:pPr marL="82550" indent="0" algn="justLow"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وللحصول على الدَّعم السّياسيّ من النَّصارى 	لما للجبل من قداسة عندهم.</a:t>
            </a:r>
          </a:p>
        </p:txBody>
      </p:sp>
      <p:sp>
        <p:nvSpPr>
          <p:cNvPr id="5"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ar-SA" b="1">
                <a:solidFill>
                  <a:schemeClr val="tx2">
                    <a:satMod val="130000"/>
                  </a:schemeClr>
                </a:solidFill>
                <a:ea typeface="+mj-ea"/>
              </a:rPr>
              <a:t>2. صياغة كلمة (الصِّهيونيّة)</a:t>
            </a:r>
            <a:endParaRPr lang="ar-SA" b="1" dirty="0">
              <a:solidFill>
                <a:schemeClr val="tx2">
                  <a:satMod val="130000"/>
                </a:schemeClr>
              </a:solidFill>
              <a:ea typeface="+mj-ea"/>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E3DA1-A8E2-46B7-91CE-47F22FE70135}" type="slidenum">
              <a:rPr lang="ar-YE" altLang="ar-BH">
                <a:solidFill>
                  <a:srgbClr val="B5A788"/>
                </a:solidFill>
              </a:rPr>
              <a:pPr eaLnBrk="1" hangingPunct="1"/>
              <a:t>16</a:t>
            </a:fld>
            <a:endParaRPr lang="ar-YE" altLang="ar-BH">
              <a:solidFill>
                <a:srgbClr val="B5A788"/>
              </a:solidFill>
            </a:endParaRPr>
          </a:p>
        </p:txBody>
      </p:sp>
    </p:spTree>
    <p:extLst>
      <p:ext uri="{BB962C8B-B14F-4D97-AF65-F5344CB8AC3E}">
        <p14:creationId xmlns:p14="http://schemas.microsoft.com/office/powerpoint/2010/main" val="416362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لها دلالات متعدّدة ومتداخلة </a:t>
            </a:r>
            <a:r>
              <a:rPr lang="ar-SA" sz="2000" b="1" dirty="0">
                <a:latin typeface="Simplified Arabic" pitchFamily="18" charset="-78"/>
                <a:ea typeface="+mn-ea"/>
                <a:cs typeface="Simplified Arabic" pitchFamily="18" charset="-78"/>
              </a:rPr>
              <a:t>(الدين، الزمان، المكان)</a:t>
            </a:r>
            <a:r>
              <a:rPr lang="ar-SA" b="1" dirty="0">
                <a:latin typeface="Simplified Arabic" pitchFamily="18" charset="-78"/>
                <a:ea typeface="+mn-ea"/>
                <a:cs typeface="Simplified Arabic" pitchFamily="18" charset="-78"/>
              </a:rPr>
              <a:t>.</a:t>
            </a: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r>
              <a:rPr lang="ar-SA" b="1" u="sng" dirty="0">
                <a:solidFill>
                  <a:srgbClr val="FF0000"/>
                </a:solidFill>
                <a:latin typeface="Simplified Arabic" pitchFamily="18" charset="-78"/>
                <a:ea typeface="+mn-ea"/>
                <a:cs typeface="Simplified Arabic" pitchFamily="18" charset="-78"/>
              </a:rPr>
              <a:t>الدَّلالة الدِّينيّة: </a:t>
            </a:r>
          </a:p>
          <a:p>
            <a:pPr marL="365760" indent="-283464" algn="just"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r>
              <a:rPr lang="ar-YE" b="1" dirty="0">
                <a:latin typeface="Simplified Arabic" pitchFamily="18" charset="-78"/>
                <a:ea typeface="+mn-ea"/>
                <a:cs typeface="Simplified Arabic" pitchFamily="18" charset="-78"/>
              </a:rPr>
              <a:t>* </a:t>
            </a:r>
            <a:r>
              <a:rPr lang="ar-SA" b="1" dirty="0">
                <a:latin typeface="Simplified Arabic" pitchFamily="18" charset="-78"/>
                <a:ea typeface="+mn-ea"/>
                <a:cs typeface="Simplified Arabic" pitchFamily="18" charset="-78"/>
              </a:rPr>
              <a:t>جبل </a:t>
            </a:r>
            <a:r>
              <a:rPr lang="ar-YE" b="1" dirty="0">
                <a:latin typeface="Simplified Arabic" pitchFamily="18" charset="-78"/>
                <a:ea typeface="+mn-ea"/>
                <a:cs typeface="Simplified Arabic" pitchFamily="18" charset="-78"/>
              </a:rPr>
              <a:t>مقدس.</a:t>
            </a:r>
          </a:p>
          <a:p>
            <a:pPr marL="365760" indent="-283464" algn="just" eaLnBrk="1" fontAlgn="auto" hangingPunct="1">
              <a:spcAft>
                <a:spcPts val="0"/>
              </a:spcAft>
              <a:buFont typeface="Wingdings 2"/>
              <a:buNone/>
              <a:defRPr/>
            </a:pPr>
            <a:r>
              <a:rPr lang="ar-YE" b="1" dirty="0">
                <a:latin typeface="Simplified Arabic" pitchFamily="18" charset="-78"/>
                <a:ea typeface="+mn-ea"/>
                <a:cs typeface="Simplified Arabic" pitchFamily="18" charset="-78"/>
              </a:rPr>
              <a:t>		جاء في (</a:t>
            </a:r>
            <a:r>
              <a:rPr lang="ar-SA" b="1" dirty="0">
                <a:latin typeface="Simplified Arabic" pitchFamily="18" charset="-78"/>
                <a:ea typeface="+mn-ea"/>
                <a:cs typeface="Simplified Arabic" pitchFamily="18" charset="-78"/>
              </a:rPr>
              <a:t>سفر الت</a:t>
            </a:r>
            <a:r>
              <a:rPr lang="ar-YE" b="1" dirty="0">
                <a:latin typeface="Simplified Arabic" pitchFamily="18" charset="-78"/>
                <a:ea typeface="+mn-ea"/>
                <a:cs typeface="Simplified Arabic" pitchFamily="18" charset="-78"/>
              </a:rPr>
              <a:t>َّ</a:t>
            </a:r>
            <a:r>
              <a:rPr lang="ar-SA" b="1" dirty="0">
                <a:latin typeface="Simplified Arabic" pitchFamily="18" charset="-78"/>
                <a:ea typeface="+mn-ea"/>
                <a:cs typeface="Simplified Arabic" pitchFamily="18" charset="-78"/>
              </a:rPr>
              <a:t>كوين</a:t>
            </a:r>
            <a:r>
              <a:rPr lang="ar-YE" b="1" dirty="0">
                <a:latin typeface="Simplified Arabic" pitchFamily="18" charset="-78"/>
                <a:ea typeface="+mn-ea"/>
                <a:cs typeface="Simplified Arabic" pitchFamily="18" charset="-78"/>
              </a:rPr>
              <a:t>)</a:t>
            </a:r>
            <a:r>
              <a:rPr lang="ar-SA" b="1" dirty="0">
                <a:latin typeface="Simplified Arabic" pitchFamily="18" charset="-78"/>
                <a:ea typeface="+mn-ea"/>
                <a:cs typeface="Simplified Arabic" pitchFamily="18" charset="-78"/>
              </a:rPr>
              <a:t>، الإصحاح الأول، فقر</a:t>
            </a:r>
            <a:r>
              <a:rPr lang="ar-YE" b="1" dirty="0">
                <a:latin typeface="Simplified Arabic" pitchFamily="18" charset="-78"/>
                <a:ea typeface="+mn-ea"/>
                <a:cs typeface="Simplified Arabic" pitchFamily="18" charset="-78"/>
              </a:rPr>
              <a:t>ة</a:t>
            </a:r>
            <a:r>
              <a:rPr lang="ar-SA" b="1" dirty="0">
                <a:latin typeface="Simplified Arabic" pitchFamily="18" charset="-78"/>
                <a:ea typeface="+mn-ea"/>
                <a:cs typeface="Simplified Arabic" pitchFamily="18" charset="-78"/>
              </a:rPr>
              <a:t> (</a:t>
            </a:r>
            <a:r>
              <a:rPr lang="en-US" b="1" dirty="0">
                <a:latin typeface="Simplified Arabic" pitchFamily="18" charset="-78"/>
                <a:ea typeface="+mn-ea"/>
                <a:cs typeface="Simplified Arabic" pitchFamily="18" charset="-78"/>
              </a:rPr>
              <a:t>2</a:t>
            </a:r>
            <a:r>
              <a:rPr lang="ar-SA" b="1" dirty="0">
                <a:latin typeface="Simplified Arabic" pitchFamily="18" charset="-78"/>
                <a:ea typeface="+mn-ea"/>
                <a:cs typeface="Simplified Arabic" pitchFamily="18" charset="-78"/>
              </a:rPr>
              <a:t>):</a:t>
            </a:r>
            <a:endParaRPr lang="ar-YE" b="1" dirty="0">
              <a:latin typeface="Simplified Arabic" pitchFamily="18" charset="-78"/>
              <a:ea typeface="+mn-ea"/>
              <a:cs typeface="Simplified Arabic" pitchFamily="18" charset="-78"/>
            </a:endParaRPr>
          </a:p>
          <a:p>
            <a:pPr marL="365760" indent="-283464" algn="just" eaLnBrk="1" fontAlgn="auto" hangingPunct="1">
              <a:spcAft>
                <a:spcPts val="0"/>
              </a:spcAft>
              <a:buFont typeface="Wingdings 2"/>
              <a:buNone/>
              <a:defRPr/>
            </a:pPr>
            <a:r>
              <a:rPr lang="ar-YE" b="1" dirty="0">
                <a:solidFill>
                  <a:srgbClr val="CC0066"/>
                </a:solidFill>
                <a:latin typeface="Simplified Arabic" pitchFamily="18" charset="-78"/>
                <a:ea typeface="+mn-ea"/>
                <a:cs typeface="Simplified Arabic" pitchFamily="18" charset="-78"/>
              </a:rPr>
              <a:t>		</a:t>
            </a:r>
            <a:r>
              <a:rPr lang="ar-YE" sz="2800" b="1" dirty="0">
                <a:solidFill>
                  <a:srgbClr val="FF0000"/>
                </a:solidFill>
                <a:latin typeface="Simplified Arabic" pitchFamily="18" charset="-78"/>
                <a:ea typeface="+mn-ea"/>
                <a:cs typeface="Simplified Arabic" pitchFamily="18" charset="-78"/>
              </a:rPr>
              <a:t>(</a:t>
            </a:r>
            <a:r>
              <a:rPr lang="ar-SA" sz="2800" b="1" dirty="0">
                <a:solidFill>
                  <a:srgbClr val="FF0000"/>
                </a:solidFill>
                <a:latin typeface="Simplified Arabic" pitchFamily="18" charset="-78"/>
                <a:ea typeface="+mn-ea"/>
                <a:cs typeface="Simplified Arabic" pitchFamily="18" charset="-78"/>
              </a:rPr>
              <a:t>لأن</a:t>
            </a:r>
            <a:r>
              <a:rPr lang="ar-YE" sz="2800" b="1" dirty="0">
                <a:solidFill>
                  <a:srgbClr val="FF0000"/>
                </a:solidFill>
                <a:latin typeface="Simplified Arabic" pitchFamily="18" charset="-78"/>
                <a:ea typeface="+mn-ea"/>
                <a:cs typeface="Simplified Arabic" pitchFamily="18" charset="-78"/>
              </a:rPr>
              <a:t>ّ</a:t>
            </a:r>
            <a:r>
              <a:rPr lang="ar-SA" sz="2800" b="1" dirty="0">
                <a:solidFill>
                  <a:srgbClr val="FF0000"/>
                </a:solidFill>
                <a:latin typeface="Simplified Arabic" pitchFamily="18" charset="-78"/>
                <a:ea typeface="+mn-ea"/>
                <a:cs typeface="Simplified Arabic" pitchFamily="18" charset="-78"/>
              </a:rPr>
              <a:t> الر</a:t>
            </a:r>
            <a:r>
              <a:rPr lang="ar-YE" sz="2800" b="1" dirty="0">
                <a:solidFill>
                  <a:srgbClr val="FF0000"/>
                </a:solidFill>
                <a:latin typeface="Simplified Arabic" pitchFamily="18" charset="-78"/>
                <a:ea typeface="+mn-ea"/>
                <a:cs typeface="Simplified Arabic" pitchFamily="18" charset="-78"/>
              </a:rPr>
              <a:t>ّ</a:t>
            </a:r>
            <a:r>
              <a:rPr lang="ar-SA" sz="2800" b="1" dirty="0">
                <a:solidFill>
                  <a:srgbClr val="FF0000"/>
                </a:solidFill>
                <a:latin typeface="Simplified Arabic" pitchFamily="18" charset="-78"/>
                <a:ea typeface="+mn-ea"/>
                <a:cs typeface="Simplified Arabic" pitchFamily="18" charset="-78"/>
              </a:rPr>
              <a:t>ب قد اختار (صهيون) .. اشتهاها سكناً له</a:t>
            </a:r>
            <a:r>
              <a:rPr lang="ar-YE" sz="2800" b="1" dirty="0">
                <a:solidFill>
                  <a:srgbClr val="FF0000"/>
                </a:solidFill>
                <a:latin typeface="Simplified Arabic" pitchFamily="18" charset="-78"/>
                <a:ea typeface="+mn-ea"/>
                <a:cs typeface="Simplified Arabic" pitchFamily="18" charset="-78"/>
              </a:rPr>
              <a:t>).</a:t>
            </a:r>
            <a:endParaRPr lang="ar-YE" b="1" dirty="0">
              <a:solidFill>
                <a:srgbClr val="FF0000"/>
              </a:solidFill>
              <a:latin typeface="Simplified Arabic" pitchFamily="18" charset="-78"/>
              <a:ea typeface="+mn-ea"/>
              <a:cs typeface="Simplified Arabic" pitchFamily="18" charset="-78"/>
            </a:endParaRPr>
          </a:p>
          <a:p>
            <a:pPr marL="365760" indent="-283464" algn="just" eaLnBrk="1" fontAlgn="auto" hangingPunct="1">
              <a:spcAft>
                <a:spcPts val="0"/>
              </a:spcAft>
              <a:buFont typeface="Wingdings 2"/>
              <a:buNone/>
              <a:defRPr/>
            </a:pPr>
            <a:r>
              <a:rPr lang="ar-YE" b="1" dirty="0">
                <a:solidFill>
                  <a:srgbClr val="CC0066"/>
                </a:solidFill>
                <a:latin typeface="Simplified Arabic" pitchFamily="18" charset="-78"/>
                <a:ea typeface="+mn-ea"/>
                <a:cs typeface="Simplified Arabic" pitchFamily="18" charset="-78"/>
              </a:rPr>
              <a:t>		</a:t>
            </a:r>
            <a:r>
              <a:rPr lang="ar-YE" sz="2800" b="1" dirty="0">
                <a:solidFill>
                  <a:srgbClr val="FF0000"/>
                </a:solidFill>
                <a:latin typeface="Simplified Arabic" pitchFamily="18" charset="-78"/>
                <a:ea typeface="+mn-ea"/>
                <a:cs typeface="Simplified Arabic" pitchFamily="18" charset="-78"/>
              </a:rPr>
              <a:t>(ل</a:t>
            </a:r>
            <a:r>
              <a:rPr lang="ar-SA" sz="2800" b="1" dirty="0">
                <a:solidFill>
                  <a:srgbClr val="FF0000"/>
                </a:solidFill>
                <a:latin typeface="Simplified Arabic" pitchFamily="18" charset="-78"/>
                <a:ea typeface="+mn-ea"/>
                <a:cs typeface="Simplified Arabic" pitchFamily="18" charset="-78"/>
              </a:rPr>
              <a:t>أنه من صهيون تخرج الشَّريعة</a:t>
            </a:r>
            <a:r>
              <a:rPr lang="ar-YE" sz="2800" b="1" dirty="0">
                <a:solidFill>
                  <a:srgbClr val="FF0000"/>
                </a:solidFill>
                <a:latin typeface="Simplified Arabic" pitchFamily="18" charset="-78"/>
                <a:ea typeface="+mn-ea"/>
                <a:cs typeface="Simplified Arabic" pitchFamily="18" charset="-78"/>
              </a:rPr>
              <a:t>)</a:t>
            </a:r>
            <a:r>
              <a:rPr lang="ar-SA" sz="2800" b="1" dirty="0">
                <a:solidFill>
                  <a:srgbClr val="FF0000"/>
                </a:solidFill>
                <a:latin typeface="Simplified Arabic" pitchFamily="18" charset="-78"/>
                <a:ea typeface="+mn-ea"/>
                <a:cs typeface="Simplified Arabic" pitchFamily="18" charset="-78"/>
              </a:rPr>
              <a:t>: </a:t>
            </a:r>
            <a:r>
              <a:rPr lang="ar-SA" sz="2400" b="1" dirty="0">
                <a:solidFill>
                  <a:srgbClr val="CC0066"/>
                </a:solidFill>
                <a:latin typeface="Simplified Arabic" pitchFamily="18" charset="-78"/>
                <a:ea typeface="+mn-ea"/>
                <a:cs typeface="Simplified Arabic" pitchFamily="18" charset="-78"/>
              </a:rPr>
              <a:t>أي شريعة اليهود.</a:t>
            </a:r>
            <a:endParaRPr lang="ar-YE" dirty="0">
              <a:ea typeface="+mn-ea"/>
            </a:endParaRPr>
          </a:p>
          <a:p>
            <a:pPr marL="365760" indent="-283464" eaLnBrk="1" fontAlgn="auto" hangingPunct="1">
              <a:spcAft>
                <a:spcPts val="0"/>
              </a:spcAft>
              <a:buFont typeface="Wingdings 2"/>
              <a:buChar char=""/>
              <a:defRPr/>
            </a:pPr>
            <a:endParaRPr lang="ar-SA" dirty="0">
              <a:ea typeface="+mn-ea"/>
            </a:endParaRPr>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3</a:t>
            </a:r>
            <a:r>
              <a:rPr lang="ar-SA" b="1" dirty="0">
                <a:solidFill>
                  <a:schemeClr val="tx2">
                    <a:satMod val="130000"/>
                  </a:schemeClr>
                </a:solidFill>
                <a:ea typeface="+mj-ea"/>
              </a:rPr>
              <a:t>. دلالة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F86AD-F2A8-4F80-87DB-086136FF15FE}" type="slidenum">
              <a:rPr lang="ar-YE" altLang="ar-BH">
                <a:solidFill>
                  <a:srgbClr val="B5A788"/>
                </a:solidFill>
              </a:rPr>
              <a:pPr eaLnBrk="1" hangingPunct="1"/>
              <a:t>17</a:t>
            </a:fld>
            <a:endParaRPr lang="ar-YE" altLang="ar-BH">
              <a:solidFill>
                <a:srgbClr val="B5A788"/>
              </a:solidFill>
            </a:endParaRPr>
          </a:p>
        </p:txBody>
      </p:sp>
    </p:spTree>
    <p:extLst>
      <p:ext uri="{BB962C8B-B14F-4D97-AF65-F5344CB8AC3E}">
        <p14:creationId xmlns:p14="http://schemas.microsoft.com/office/powerpoint/2010/main" val="202303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لمحتوى 2"/>
          <p:cNvSpPr>
            <a:spLocks noGrp="1"/>
          </p:cNvSpPr>
          <p:nvPr>
            <p:ph idx="1"/>
          </p:nvPr>
        </p:nvSpPr>
        <p:spPr>
          <a:xfrm>
            <a:off x="684213" y="1700213"/>
            <a:ext cx="7499350" cy="3600450"/>
          </a:xfrm>
        </p:spPr>
        <p:txBody>
          <a:bodyPr/>
          <a:lstStyle/>
          <a:p>
            <a:pPr eaLnBrk="1" hangingPunct="1">
              <a:buFont typeface="Wingdings 2" panose="05020102010507070707" pitchFamily="18" charset="2"/>
              <a:buNone/>
            </a:pPr>
            <a:r>
              <a:rPr lang="ar-SA" altLang="ar-BH" sz="4000" b="1" u="sng">
                <a:solidFill>
                  <a:srgbClr val="FF0000"/>
                </a:solidFill>
                <a:latin typeface="Simplified Arabic" panose="02020603050405020304" pitchFamily="18" charset="-78"/>
                <a:cs typeface="Simplified Arabic" panose="02020603050405020304" pitchFamily="18" charset="-78"/>
              </a:rPr>
              <a:t>الدَّلالة الدِّينيّة:</a:t>
            </a:r>
            <a:r>
              <a:rPr lang="ar-SA" altLang="ar-BH" sz="4800" b="1">
                <a:latin typeface="Simplified Arabic" panose="02020603050405020304" pitchFamily="18" charset="-78"/>
                <a:cs typeface="Simplified Arabic" panose="02020603050405020304" pitchFamily="18" charset="-78"/>
              </a:rPr>
              <a:t>	</a:t>
            </a:r>
          </a:p>
          <a:p>
            <a:pPr eaLnBrk="1" hangingPunct="1">
              <a:buFont typeface="Wingdings 2" panose="05020102010507070707" pitchFamily="18" charset="2"/>
              <a:buNone/>
            </a:pPr>
            <a:r>
              <a:rPr lang="ar-SA" altLang="ar-BH" sz="4000" b="1">
                <a:latin typeface="Simplified Arabic" panose="02020603050405020304" pitchFamily="18" charset="-78"/>
                <a:cs typeface="Simplified Arabic" panose="02020603050405020304" pitchFamily="18" charset="-78"/>
              </a:rPr>
              <a:t>	وورد في المزامير، الإصحاح (</a:t>
            </a:r>
            <a:r>
              <a:rPr lang="en-US" altLang="ar-BH" sz="4000" b="1">
                <a:latin typeface="Simplified Arabic" panose="02020603050405020304" pitchFamily="18" charset="-78"/>
                <a:cs typeface="Simplified Arabic" panose="02020603050405020304" pitchFamily="18" charset="-78"/>
              </a:rPr>
              <a:t>9</a:t>
            </a:r>
            <a:r>
              <a:rPr lang="ar-SA" altLang="ar-BH" sz="4000" b="1">
                <a:latin typeface="Simplified Arabic" panose="02020603050405020304" pitchFamily="18" charset="-78"/>
                <a:cs typeface="Simplified Arabic" panose="02020603050405020304" pitchFamily="18" charset="-78"/>
              </a:rPr>
              <a:t>) فقرة</a:t>
            </a:r>
            <a:r>
              <a:rPr lang="ar-YE" altLang="ar-BH" sz="4000" b="1">
                <a:latin typeface="Simplified Arabic" panose="02020603050405020304" pitchFamily="18" charset="-78"/>
                <a:cs typeface="Simplified Arabic" panose="02020603050405020304" pitchFamily="18" charset="-78"/>
              </a:rPr>
              <a:t>:</a:t>
            </a:r>
            <a:r>
              <a:rPr lang="ar-SA" altLang="ar-BH" sz="4000" b="1">
                <a:latin typeface="Simplified Arabic" panose="02020603050405020304" pitchFamily="18" charset="-78"/>
                <a:cs typeface="Simplified Arabic" panose="02020603050405020304" pitchFamily="18" charset="-78"/>
              </a:rPr>
              <a:t> (</a:t>
            </a:r>
            <a:r>
              <a:rPr lang="en-US" altLang="ar-BH" sz="4000" b="1">
                <a:latin typeface="Simplified Arabic" panose="02020603050405020304" pitchFamily="18" charset="-78"/>
                <a:cs typeface="Simplified Arabic" panose="02020603050405020304" pitchFamily="18" charset="-78"/>
              </a:rPr>
              <a:t>11</a:t>
            </a:r>
            <a:r>
              <a:rPr lang="ar-SA" altLang="ar-BH" sz="4000" b="1">
                <a:latin typeface="Simplified Arabic" panose="02020603050405020304" pitchFamily="18" charset="-78"/>
                <a:cs typeface="Simplified Arabic" panose="02020603050405020304" pitchFamily="18" charset="-78"/>
              </a:rPr>
              <a:t>):</a:t>
            </a:r>
            <a:endParaRPr lang="ar-YE" altLang="ar-BH" sz="4000" b="1">
              <a:latin typeface="Simplified Arabic" panose="02020603050405020304" pitchFamily="18" charset="-78"/>
              <a:cs typeface="Simplified Arabic" panose="02020603050405020304" pitchFamily="18" charset="-78"/>
            </a:endParaRPr>
          </a:p>
          <a:p>
            <a:pPr algn="ctr" eaLnBrk="1" hangingPunct="1">
              <a:buFont typeface="Wingdings 2" panose="05020102010507070707" pitchFamily="18" charset="2"/>
              <a:buNone/>
            </a:pPr>
            <a:r>
              <a:rPr lang="ar-SA" altLang="ar-BH" sz="4800" b="1">
                <a:solidFill>
                  <a:srgbClr val="CC0066"/>
                </a:solidFill>
                <a:latin typeface="Simplified Arabic" panose="02020603050405020304" pitchFamily="18" charset="-78"/>
                <a:cs typeface="Simplified Arabic" panose="02020603050405020304" pitchFamily="18" charset="-78"/>
              </a:rPr>
              <a:t>«رنِّمُوا للربِّ السَّاكنِ فِي صِهْيُون»</a:t>
            </a:r>
            <a:endParaRPr lang="ar-YE" altLang="ar-BH" sz="4800" b="1">
              <a:latin typeface="Simplified Arabic" panose="02020603050405020304" pitchFamily="18" charset="-78"/>
              <a:cs typeface="Simplified Arabic" panose="02020603050405020304" pitchFamily="18" charset="-78"/>
            </a:endParaRPr>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3</a:t>
            </a:r>
            <a:r>
              <a:rPr lang="ar-SA" b="1" dirty="0">
                <a:solidFill>
                  <a:schemeClr val="tx2">
                    <a:satMod val="130000"/>
                  </a:schemeClr>
                </a:solidFill>
                <a:ea typeface="+mj-ea"/>
              </a:rPr>
              <a:t>. دلالة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323E7D-7974-49D0-BA07-4ED336FCA331}" type="slidenum">
              <a:rPr lang="ar-YE" altLang="ar-BH">
                <a:solidFill>
                  <a:srgbClr val="B5A788"/>
                </a:solidFill>
              </a:rPr>
              <a:pPr eaLnBrk="1" hangingPunct="1"/>
              <a:t>18</a:t>
            </a:fld>
            <a:endParaRPr lang="ar-YE" altLang="ar-BH">
              <a:solidFill>
                <a:srgbClr val="B5A788"/>
              </a:solidFill>
            </a:endParaRPr>
          </a:p>
        </p:txBody>
      </p:sp>
    </p:spTree>
    <p:extLst>
      <p:ext uri="{BB962C8B-B14F-4D97-AF65-F5344CB8AC3E}">
        <p14:creationId xmlns:p14="http://schemas.microsoft.com/office/powerpoint/2010/main" val="129008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042988" y="1447800"/>
            <a:ext cx="7283450" cy="4800600"/>
          </a:xfrm>
        </p:spPr>
        <p:txBody>
          <a:bodyPr/>
          <a:lstStyle/>
          <a:p>
            <a:pPr marL="82550" indent="0" algn="just">
              <a:buFont typeface="Wingdings 2" panose="05020102010507070707" pitchFamily="18" charset="2"/>
              <a:buNone/>
            </a:pPr>
            <a:r>
              <a:rPr lang="ar-SA" altLang="ar-BH" b="1" u="sng">
                <a:solidFill>
                  <a:srgbClr val="FF0000"/>
                </a:solidFill>
                <a:latin typeface="Simplified Arabic" panose="02020603050405020304" pitchFamily="18" charset="-78"/>
                <a:cs typeface="Simplified Arabic" panose="02020603050405020304" pitchFamily="18" charset="-78"/>
              </a:rPr>
              <a:t>الدَّلالة الدِّينيّة:</a:t>
            </a:r>
          </a:p>
          <a:p>
            <a:pPr marL="82550" indent="0" algn="just">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في رحابه يخرج (المسيح المنتظر = </a:t>
            </a:r>
            <a:r>
              <a:rPr lang="ar-SA" altLang="ar-BH" sz="1800" b="1">
                <a:solidFill>
                  <a:srgbClr val="FF0000"/>
                </a:solidFill>
                <a:latin typeface="Simplified Arabic" panose="02020603050405020304" pitchFamily="18" charset="-78"/>
                <a:cs typeface="Simplified Arabic" panose="02020603050405020304" pitchFamily="18" charset="-78"/>
              </a:rPr>
              <a:t>العصر المسيحاني</a:t>
            </a:r>
            <a:r>
              <a:rPr lang="ar-SA" altLang="ar-BH" b="1">
                <a:solidFill>
                  <a:srgbClr val="FF0000"/>
                </a:solidFill>
                <a:latin typeface="Simplified Arabic" panose="02020603050405020304" pitchFamily="18" charset="-78"/>
                <a:cs typeface="Simplified Arabic" panose="02020603050405020304" pitchFamily="18" charset="-78"/>
              </a:rPr>
              <a:t>):</a:t>
            </a:r>
            <a:endParaRPr lang="ar-SA" altLang="ar-BH" b="1">
              <a:latin typeface="Simplified Arabic" panose="02020603050405020304" pitchFamily="18" charset="-78"/>
              <a:cs typeface="Simplified Arabic" panose="02020603050405020304" pitchFamily="18" charset="-78"/>
            </a:endParaRPr>
          </a:p>
          <a:p>
            <a:pPr marL="82550" indent="0" algn="just">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«لأَنَّهُ يُولَدُ لَنَا وَلَدٌ وَنُعْطَى ابْنًا، وَتَكُونُ الرِّيَاسَةُ عَلَى كَتِفِهِ، وَيُدْعَى اسْمُهُ عَجِيبًا، مُشِيرًا، إِلهًا قَدِيرًا، أَبًا أَبَدِيًّا، رَئِيسَ السَّلاَمِ».</a:t>
            </a:r>
          </a:p>
          <a:p>
            <a:pPr marL="82550" indent="0" algn="just">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a:t>
            </a:r>
            <a:r>
              <a:rPr lang="ar-SA" altLang="ar-BH" b="1">
                <a:latin typeface="Simplified Arabic" panose="02020603050405020304" pitchFamily="18" charset="-78"/>
                <a:cs typeface="Simplified Arabic" panose="02020603050405020304" pitchFamily="18" charset="-78"/>
              </a:rPr>
              <a:t>لِنُمُوِّ رِيَاسَتِهِ، وَلِلسَّلاَمِ لاَ نِهَايَةَ عَلَى كُرْسِيِّ دَاوُدَ وَعَلَى مَمْلَكَتِهِ، لِيُثَبِّتَهَا وَيَعْضُدَهَا بِالْحَقِّ وَالْبِرِّ، مِنَ الآنَ إِلَى الأَبَد، غَيْرَةُ رَبِّ الْجُنُودِ تَصْنَعُ هذَا».</a:t>
            </a:r>
          </a:p>
          <a:p>
            <a:pPr marL="82550" indent="0" algn="just">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ar-SA" altLang="ar-BH" sz="1800" b="1">
                <a:solidFill>
                  <a:srgbClr val="0070C0"/>
                </a:solidFill>
                <a:latin typeface="Simplified Arabic" panose="02020603050405020304" pitchFamily="18" charset="-78"/>
                <a:cs typeface="Simplified Arabic" panose="02020603050405020304" pitchFamily="18" charset="-78"/>
              </a:rPr>
              <a:t>[إشعياء: إص. </a:t>
            </a:r>
            <a:r>
              <a:rPr lang="en-US" altLang="ar-BH" sz="1800" b="1">
                <a:solidFill>
                  <a:srgbClr val="0070C0"/>
                </a:solidFill>
                <a:latin typeface="Simplified Arabic" panose="02020603050405020304" pitchFamily="18" charset="-78"/>
                <a:cs typeface="Simplified Arabic" panose="02020603050405020304" pitchFamily="18" charset="-78"/>
              </a:rPr>
              <a:t>9</a:t>
            </a:r>
            <a:r>
              <a:rPr lang="ar-SA" altLang="ar-BH" sz="1800" b="1">
                <a:solidFill>
                  <a:srgbClr val="0070C0"/>
                </a:solidFill>
                <a:latin typeface="Simplified Arabic" panose="02020603050405020304" pitchFamily="18" charset="-78"/>
                <a:cs typeface="Simplified Arabic" panose="02020603050405020304" pitchFamily="18" charset="-78"/>
              </a:rPr>
              <a:t>، فقرة: </a:t>
            </a:r>
            <a:r>
              <a:rPr lang="en-US" altLang="ar-BH" sz="1800" b="1">
                <a:solidFill>
                  <a:srgbClr val="0070C0"/>
                </a:solidFill>
                <a:latin typeface="Simplified Arabic" panose="02020603050405020304" pitchFamily="18" charset="-78"/>
                <a:cs typeface="Simplified Arabic" panose="02020603050405020304" pitchFamily="18" charset="-78"/>
              </a:rPr>
              <a:t>6</a:t>
            </a:r>
            <a:r>
              <a:rPr lang="ar-SA" altLang="ar-BH" sz="1800" b="1">
                <a:solidFill>
                  <a:srgbClr val="0070C0"/>
                </a:solidFill>
                <a:latin typeface="Simplified Arabic" panose="02020603050405020304" pitchFamily="18" charset="-78"/>
                <a:cs typeface="Simplified Arabic" panose="02020603050405020304" pitchFamily="18" charset="-78"/>
              </a:rPr>
              <a:t>-</a:t>
            </a:r>
            <a:r>
              <a:rPr lang="en-US" altLang="ar-BH" sz="1800" b="1">
                <a:solidFill>
                  <a:srgbClr val="0070C0"/>
                </a:solidFill>
                <a:latin typeface="Simplified Arabic" panose="02020603050405020304" pitchFamily="18" charset="-78"/>
                <a:cs typeface="Simplified Arabic" panose="02020603050405020304" pitchFamily="18" charset="-78"/>
              </a:rPr>
              <a:t>7</a:t>
            </a:r>
            <a:r>
              <a:rPr lang="ar-SA" altLang="ar-BH" sz="1800" b="1">
                <a:solidFill>
                  <a:srgbClr val="0070C0"/>
                </a:solidFill>
                <a:latin typeface="Simplified Arabic" panose="02020603050405020304" pitchFamily="18" charset="-78"/>
                <a:cs typeface="Simplified Arabic" panose="02020603050405020304" pitchFamily="18" charset="-78"/>
              </a:rPr>
              <a:t>]</a:t>
            </a:r>
          </a:p>
          <a:p>
            <a:pPr marL="82550" indent="0" algn="just">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a:r>
            <a:br>
              <a:rPr lang="ar-SA" altLang="ar-BH">
                <a:latin typeface="Simplified Arabic" panose="02020603050405020304" pitchFamily="18" charset="-78"/>
                <a:cs typeface="Simplified Arabic" panose="02020603050405020304" pitchFamily="18" charset="-78"/>
              </a:rPr>
            </a:br>
            <a:endParaRPr lang="ar-SA" altLang="ar-BH">
              <a:latin typeface="Simplified Arabic" panose="02020603050405020304" pitchFamily="18" charset="-78"/>
              <a:cs typeface="Simplified Arabic" panose="02020603050405020304" pitchFamily="18" charset="-78"/>
            </a:endParaRPr>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3</a:t>
            </a:r>
            <a:r>
              <a:rPr lang="ar-SA" b="1" dirty="0">
                <a:solidFill>
                  <a:schemeClr val="tx2">
                    <a:satMod val="130000"/>
                  </a:schemeClr>
                </a:solidFill>
                <a:ea typeface="+mj-ea"/>
              </a:rPr>
              <a:t>. دلالة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EEA6F1-19EC-40AF-B2D6-91359B2D8450}" type="slidenum">
              <a:rPr lang="ar-YE" altLang="ar-BH">
                <a:solidFill>
                  <a:srgbClr val="B5A788"/>
                </a:solidFill>
              </a:rPr>
              <a:pPr eaLnBrk="1" hangingPunct="1"/>
              <a:t>19</a:t>
            </a:fld>
            <a:endParaRPr lang="ar-YE" altLang="ar-BH">
              <a:solidFill>
                <a:srgbClr val="B5A788"/>
              </a:solidFill>
            </a:endParaRPr>
          </a:p>
        </p:txBody>
      </p:sp>
    </p:spTree>
    <p:extLst>
      <p:ext uri="{BB962C8B-B14F-4D97-AF65-F5344CB8AC3E}">
        <p14:creationId xmlns:p14="http://schemas.microsoft.com/office/powerpoint/2010/main" val="223311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ar-SA" b="1" dirty="0">
                <a:solidFill>
                  <a:schemeClr val="tx2">
                    <a:satMod val="130000"/>
                  </a:schemeClr>
                </a:solidFill>
                <a:latin typeface="Simplified Arabic" pitchFamily="18" charset="-78"/>
                <a:ea typeface="+mj-ea"/>
                <a:cs typeface="Simplified Arabic" pitchFamily="18" charset="-78"/>
              </a:rPr>
              <a:t>أهداف الـمُحاضرة </a:t>
            </a:r>
          </a:p>
        </p:txBody>
      </p:sp>
      <p:sp>
        <p:nvSpPr>
          <p:cNvPr id="11267" name="Content Placeholder 2"/>
          <p:cNvSpPr>
            <a:spLocks noGrp="1"/>
          </p:cNvSpPr>
          <p:nvPr>
            <p:ph idx="1"/>
          </p:nvPr>
        </p:nvSpPr>
        <p:spPr>
          <a:xfrm>
            <a:off x="734888" y="991269"/>
            <a:ext cx="8229600" cy="4525963"/>
          </a:xfrm>
        </p:spPr>
        <p:txBody>
          <a:bodyPr/>
          <a:lstStyle/>
          <a:p>
            <a:pPr marL="80963" indent="0" algn="justLow" eaLnBrk="1" hangingPunct="1">
              <a:buFont typeface="Wingdings 2" panose="05020102010507070707" pitchFamily="18" charset="2"/>
              <a:buNone/>
            </a:pPr>
            <a:r>
              <a:rPr lang="ar-SA" altLang="ar-BH" b="1" dirty="0">
                <a:solidFill>
                  <a:srgbClr val="FF0000"/>
                </a:solidFill>
                <a:latin typeface="Simplified Arabic" panose="02020603050405020304" pitchFamily="18" charset="-78"/>
                <a:cs typeface="Simplified Arabic" panose="02020603050405020304" pitchFamily="18" charset="-78"/>
              </a:rPr>
              <a:t>يُتوقَّع من الدَّارس في نهاية </a:t>
            </a:r>
            <a:r>
              <a:rPr lang="ar-YE" altLang="ar-BH" b="1" dirty="0">
                <a:solidFill>
                  <a:srgbClr val="FF0000"/>
                </a:solidFill>
                <a:latin typeface="Simplified Arabic" panose="02020603050405020304" pitchFamily="18" charset="-78"/>
                <a:cs typeface="Simplified Arabic" panose="02020603050405020304" pitchFamily="18" charset="-78"/>
              </a:rPr>
              <a:t>هذه المحاضرة أن:</a:t>
            </a:r>
            <a:endParaRPr lang="ar-SA" altLang="ar-BH" b="1" dirty="0">
              <a:solidFill>
                <a:srgbClr val="FF0000"/>
              </a:solidFill>
              <a:latin typeface="Simplified Arabic" panose="02020603050405020304" pitchFamily="18" charset="-78"/>
              <a:cs typeface="Simplified Arabic" panose="02020603050405020304" pitchFamily="18" charset="-78"/>
            </a:endParaRPr>
          </a:p>
          <a:p>
            <a:pPr marL="80963" indent="0" algn="justLow" eaLnBrk="1" hangingPunct="1">
              <a:buFont typeface="Wingdings 2" panose="05020102010507070707" pitchFamily="18" charset="2"/>
              <a:buNone/>
            </a:pPr>
            <a:endParaRPr lang="ar-YE" altLang="ar-BH" b="1" dirty="0">
              <a:latin typeface="Simplified Arabic" panose="02020603050405020304" pitchFamily="18" charset="-78"/>
              <a:cs typeface="Simplified Arabic" panose="02020603050405020304" pitchFamily="18" charset="-78"/>
            </a:endParaRPr>
          </a:p>
          <a:p>
            <a:pPr marL="80963" indent="0" algn="justLow" eaLnBrk="1" hangingPunct="1">
              <a:buFont typeface="Wingdings 2" panose="05020102010507070707" pitchFamily="18" charset="2"/>
              <a:buNone/>
            </a:pPr>
            <a:r>
              <a:rPr lang="ar-SA" altLang="ar-BH" b="1" dirty="0">
                <a:latin typeface="Simplified Arabic" panose="02020603050405020304" pitchFamily="18" charset="-78"/>
                <a:cs typeface="Simplified Arabic" panose="02020603050405020304" pitchFamily="18" charset="-78"/>
              </a:rPr>
              <a:t>	* يعرف الدلالة اللُّغوية </a:t>
            </a:r>
            <a:r>
              <a:rPr lang="ar-SA" altLang="ar-BH" b="1" dirty="0" err="1">
                <a:latin typeface="Simplified Arabic" panose="02020603050405020304" pitchFamily="18" charset="-78"/>
                <a:cs typeface="Simplified Arabic" panose="02020603050405020304" pitchFamily="18" charset="-78"/>
              </a:rPr>
              <a:t>والإصطلاحيّة</a:t>
            </a:r>
            <a:r>
              <a:rPr lang="ar-SA" altLang="ar-BH" b="1" dirty="0">
                <a:latin typeface="Simplified Arabic" panose="02020603050405020304" pitchFamily="18" charset="-78"/>
                <a:cs typeface="Simplified Arabic" panose="02020603050405020304" pitchFamily="18" charset="-78"/>
              </a:rPr>
              <a:t> للصِّهيونيّة. </a:t>
            </a:r>
          </a:p>
          <a:p>
            <a:pPr marL="80963" indent="0" algn="justLow" eaLnBrk="1" hangingPunct="1">
              <a:buFont typeface="Wingdings 2" panose="05020102010507070707" pitchFamily="18" charset="2"/>
              <a:buNone/>
            </a:pPr>
            <a:r>
              <a:rPr lang="ar-SA" altLang="ar-BH" b="1" dirty="0">
                <a:latin typeface="Simplified Arabic" panose="02020603050405020304" pitchFamily="18" charset="-78"/>
                <a:cs typeface="Simplified Arabic" panose="02020603050405020304" pitchFamily="18" charset="-78"/>
              </a:rPr>
              <a:t>	* يلمّ بالظروف التي أدَّت إلى نشأة الصِّهيونيّة.</a:t>
            </a:r>
          </a:p>
          <a:p>
            <a:pPr marL="80963" indent="0" algn="justLow" eaLnBrk="1" hangingPunct="1">
              <a:buFont typeface="Wingdings 2" panose="05020102010507070707" pitchFamily="18" charset="2"/>
              <a:buNone/>
            </a:pPr>
            <a:r>
              <a:rPr lang="ar-SA" altLang="ar-BH" b="1" dirty="0">
                <a:latin typeface="Simplified Arabic" panose="02020603050405020304" pitchFamily="18" charset="-78"/>
                <a:cs typeface="Simplified Arabic" panose="02020603050405020304" pitchFamily="18" charset="-78"/>
              </a:rPr>
              <a:t>	* يستوعب الأهداف العامّة للحركة الصهيونية.</a:t>
            </a:r>
          </a:p>
          <a:p>
            <a:pPr marL="80963" indent="0" algn="justLow" eaLnBrk="1" hangingPunct="1">
              <a:buFont typeface="Wingdings 2" panose="05020102010507070707" pitchFamily="18" charset="2"/>
              <a:buNone/>
            </a:pPr>
            <a:r>
              <a:rPr lang="ar-SA" altLang="ar-BH" b="1" dirty="0">
                <a:latin typeface="Simplified Arabic" panose="02020603050405020304" pitchFamily="18" charset="-78"/>
                <a:cs typeface="Simplified Arabic" panose="02020603050405020304" pitchFamily="18" charset="-78"/>
              </a:rPr>
              <a:t>	* يدرك حقيقة (المشروع الصهيونية) وخطره على 	المنطقة.</a:t>
            </a:r>
          </a:p>
          <a:p>
            <a:pPr marL="80963" indent="0" algn="justLow" eaLnBrk="1" hangingPunct="1">
              <a:buFont typeface="Wingdings 2" panose="05020102010507070707" pitchFamily="18" charset="2"/>
              <a:buNone/>
            </a:pPr>
            <a:r>
              <a:rPr lang="ar-SA" altLang="ar-BH" b="1" dirty="0">
                <a:latin typeface="Simplified Arabic" panose="02020603050405020304" pitchFamily="18" charset="-78"/>
                <a:cs typeface="Simplified Arabic" panose="02020603050405020304" pitchFamily="18" charset="-78"/>
              </a:rPr>
              <a:t>	* يفهم الإطار النَّظري للمشروع الصهيونيّ 	وسياقاته الفكريّة والتَّاريخيّة والدِّينيّة.</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5C89BD-C2B5-42C0-B04A-1013F5C3AE6F}" type="slidenum">
              <a:rPr lang="ar-YE" altLang="ar-BH">
                <a:solidFill>
                  <a:srgbClr val="B5A788"/>
                </a:solidFill>
              </a:rPr>
              <a:pPr eaLnBrk="1" hangingPunct="1"/>
              <a:t>2</a:t>
            </a:fld>
            <a:endParaRPr lang="ar-YE" altLang="ar-BH">
              <a:solidFill>
                <a:srgbClr val="B5A788"/>
              </a:solidFill>
            </a:endParaRPr>
          </a:p>
        </p:txBody>
      </p:sp>
    </p:spTree>
    <p:extLst>
      <p:ext uri="{BB962C8B-B14F-4D97-AF65-F5344CB8AC3E}">
        <p14:creationId xmlns:p14="http://schemas.microsoft.com/office/powerpoint/2010/main" val="111737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a:t>
            </a:r>
            <a:r>
              <a:rPr lang="ar-SA" b="1" dirty="0">
                <a:solidFill>
                  <a:srgbClr val="FF0000"/>
                </a:solidFill>
                <a:latin typeface="Simplified Arabic" pitchFamily="18" charset="-78"/>
                <a:cs typeface="Simplified Arabic" pitchFamily="18" charset="-78"/>
              </a:rPr>
              <a:t>الدَّلالة السِّياسيّة:</a:t>
            </a:r>
            <a:r>
              <a:rPr lang="ar-SA" b="1" dirty="0">
                <a:latin typeface="Simplified Arabic" pitchFamily="18" charset="-78"/>
                <a:cs typeface="Simplified Arabic" pitchFamily="18" charset="-78"/>
              </a:rPr>
              <a:t> </a:t>
            </a:r>
          </a:p>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لا يقصد بالكلمة فقط (جبل صهيون) كجبل مقدس 	وإنما تطلق على: </a:t>
            </a:r>
          </a:p>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 مدينة القدس.</a:t>
            </a:r>
          </a:p>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 كل فلسطين.</a:t>
            </a:r>
          </a:p>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 «إسرائيل الكبرى».</a:t>
            </a:r>
          </a:p>
          <a:p>
            <a:pPr marL="82550" indent="0" algn="just" eaLnBrk="1" hangingPunct="1">
              <a:buFont typeface="Wingdings 2" panose="05020102010507070707" pitchFamily="18" charset="2"/>
              <a:buNone/>
              <a:defRPr/>
            </a:pPr>
            <a:r>
              <a:rPr lang="ar-SA" b="1" dirty="0">
                <a:latin typeface="Simplified Arabic" pitchFamily="18" charset="-78"/>
                <a:cs typeface="Simplified Arabic" pitchFamily="18" charset="-78"/>
              </a:rPr>
              <a:t>	* عاصمة العالم كلّه في زمن (المسيح المنتظر).</a:t>
            </a:r>
          </a:p>
          <a:p>
            <a:pPr algn="just" eaLnBrk="1" hangingPunct="1">
              <a:defRPr/>
            </a:pPr>
            <a:endParaRPr lang="ar-SA" dirty="0"/>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3</a:t>
            </a:r>
            <a:r>
              <a:rPr lang="ar-SA" b="1" dirty="0">
                <a:solidFill>
                  <a:schemeClr val="tx2">
                    <a:satMod val="130000"/>
                  </a:schemeClr>
                </a:solidFill>
                <a:ea typeface="+mj-ea"/>
              </a:rPr>
              <a:t>. دلالة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E31AAF-FFB2-4E5C-9D18-DF497F76E505}" type="slidenum">
              <a:rPr lang="ar-YE" altLang="ar-BH">
                <a:solidFill>
                  <a:srgbClr val="B5A788"/>
                </a:solidFill>
              </a:rPr>
              <a:pPr eaLnBrk="1" hangingPunct="1"/>
              <a:t>20</a:t>
            </a:fld>
            <a:endParaRPr lang="ar-YE" altLang="ar-BH">
              <a:solidFill>
                <a:srgbClr val="B5A788"/>
              </a:solidFill>
            </a:endParaRPr>
          </a:p>
        </p:txBody>
      </p:sp>
    </p:spTree>
    <p:extLst>
      <p:ext uri="{BB962C8B-B14F-4D97-AF65-F5344CB8AC3E}">
        <p14:creationId xmlns:p14="http://schemas.microsoft.com/office/powerpoint/2010/main" val="383574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لمحتوى 2"/>
          <p:cNvSpPr>
            <a:spLocks noGrp="1"/>
          </p:cNvSpPr>
          <p:nvPr>
            <p:ph idx="1"/>
          </p:nvPr>
        </p:nvSpPr>
        <p:spPr/>
        <p:txBody>
          <a:bodyPr/>
          <a:lstStyle/>
          <a:p>
            <a:pPr algn="just" eaLnBrk="1" hangingPunct="1">
              <a:buFont typeface="Wingdings 2" panose="05020102010507070707" pitchFamily="18" charset="2"/>
              <a:buNone/>
            </a:pPr>
            <a:r>
              <a:rPr lang="ar-SA" altLang="ar-BH" b="1">
                <a:solidFill>
                  <a:srgbClr val="C00000"/>
                </a:solidFill>
                <a:latin typeface="Simplified Arabic" panose="02020603050405020304" pitchFamily="18" charset="-78"/>
                <a:cs typeface="Simplified Arabic" panose="02020603050405020304" pitchFamily="18" charset="-78"/>
              </a:rPr>
              <a:t>		</a:t>
            </a:r>
            <a:r>
              <a:rPr lang="ar-YE" altLang="ar-BH" b="1">
                <a:solidFill>
                  <a:srgbClr val="C00000"/>
                </a:solidFill>
                <a:latin typeface="Simplified Arabic" panose="02020603050405020304" pitchFamily="18" charset="-78"/>
                <a:cs typeface="Simplified Arabic" panose="02020603050405020304" pitchFamily="18" charset="-78"/>
              </a:rPr>
              <a:t>يصعب تعريف مصطلح الصهيونية:</a:t>
            </a:r>
          </a:p>
          <a:p>
            <a:pPr marL="657225" lvl="2" indent="0" algn="justLow" eaLnBrk="1" hangingPunct="1">
              <a:buFont typeface="Wingdings 2" panose="05020102010507070707" pitchFamily="18" charset="2"/>
              <a:buNone/>
            </a:pPr>
            <a:r>
              <a:rPr lang="ar-SA" altLang="ar-BH" sz="3200" b="1">
                <a:latin typeface="Simplified Arabic" panose="02020603050405020304" pitchFamily="18" charset="-78"/>
                <a:cs typeface="Simplified Arabic" panose="02020603050405020304" pitchFamily="18" charset="-78"/>
              </a:rPr>
              <a:t>* </a:t>
            </a:r>
            <a:r>
              <a:rPr lang="ar-YE" altLang="ar-BH" sz="3200" b="1">
                <a:latin typeface="Simplified Arabic" panose="02020603050405020304" pitchFamily="18" charset="-78"/>
                <a:cs typeface="Simplified Arabic" panose="02020603050405020304" pitchFamily="18" charset="-78"/>
              </a:rPr>
              <a:t>اختلاف الت</a:t>
            </a:r>
            <a:r>
              <a:rPr lang="ar-SA" altLang="ar-BH" sz="3200" b="1">
                <a:latin typeface="Simplified Arabic" panose="02020603050405020304" pitchFamily="18" charset="-78"/>
                <a:cs typeface="Simplified Arabic" panose="02020603050405020304" pitchFamily="18" charset="-78"/>
              </a:rPr>
              <a:t>َّ</a:t>
            </a:r>
            <a:r>
              <a:rPr lang="ar-YE" altLang="ar-BH" sz="3200" b="1">
                <a:latin typeface="Simplified Arabic" panose="02020603050405020304" pitchFamily="18" charset="-78"/>
                <a:cs typeface="Simplified Arabic" panose="02020603050405020304" pitchFamily="18" charset="-78"/>
              </a:rPr>
              <a:t>عريفات الش</a:t>
            </a:r>
            <a:r>
              <a:rPr lang="ar-SA" altLang="ar-BH" sz="3200" b="1">
                <a:latin typeface="Simplified Arabic" panose="02020603050405020304" pitchFamily="18" charset="-78"/>
                <a:cs typeface="Simplified Arabic" panose="02020603050405020304" pitchFamily="18" charset="-78"/>
              </a:rPr>
              <a:t>َّ</a:t>
            </a:r>
            <a:r>
              <a:rPr lang="ar-YE" altLang="ar-BH" sz="3200" b="1">
                <a:latin typeface="Simplified Arabic" panose="02020603050405020304" pitchFamily="18" charset="-78"/>
                <a:cs typeface="Simplified Arabic" panose="02020603050405020304" pitchFamily="18" charset="-78"/>
              </a:rPr>
              <a:t>ائعة (اختلاف زوايا الن</a:t>
            </a:r>
            <a:r>
              <a:rPr lang="ar-SA" altLang="ar-BH" sz="3200" b="1">
                <a:latin typeface="Simplified Arabic" panose="02020603050405020304" pitchFamily="18" charset="-78"/>
                <a:cs typeface="Simplified Arabic" panose="02020603050405020304" pitchFamily="18" charset="-78"/>
              </a:rPr>
              <a:t>ّ</a:t>
            </a:r>
            <a:r>
              <a:rPr lang="ar-YE" altLang="ar-BH" sz="3200" b="1">
                <a:latin typeface="Simplified Arabic" panose="02020603050405020304" pitchFamily="18" charset="-78"/>
                <a:cs typeface="Simplified Arabic" panose="02020603050405020304" pitchFamily="18" charset="-78"/>
              </a:rPr>
              <a:t>ظر).</a:t>
            </a:r>
          </a:p>
          <a:p>
            <a:pPr marL="657225" lvl="2" indent="0" algn="justLow" eaLnBrk="1" hangingPunct="1">
              <a:buFont typeface="Wingdings 2" panose="05020102010507070707" pitchFamily="18" charset="2"/>
              <a:buNone/>
            </a:pPr>
            <a:r>
              <a:rPr lang="ar-SA" altLang="ar-BH" sz="3200" b="1">
                <a:latin typeface="Simplified Arabic" panose="02020603050405020304" pitchFamily="18" charset="-78"/>
                <a:cs typeface="Simplified Arabic" panose="02020603050405020304" pitchFamily="18" charset="-78"/>
              </a:rPr>
              <a:t>* </a:t>
            </a:r>
            <a:r>
              <a:rPr lang="ar-YE" altLang="ar-BH" sz="3200" b="1">
                <a:latin typeface="Simplified Arabic" panose="02020603050405020304" pitchFamily="18" charset="-78"/>
                <a:cs typeface="Simplified Arabic" panose="02020603050405020304" pitchFamily="18" charset="-78"/>
              </a:rPr>
              <a:t>الاختلاف في تعريف طبيعة المشروع : آمال </a:t>
            </a:r>
            <a:r>
              <a:rPr lang="ar-SA" altLang="ar-BH" sz="3200" b="1">
                <a:latin typeface="Simplified Arabic" panose="02020603050405020304" pitchFamily="18" charset="-78"/>
                <a:cs typeface="Simplified Arabic" panose="02020603050405020304" pitchFamily="18" charset="-78"/>
              </a:rPr>
              <a:t>«</a:t>
            </a:r>
            <a:r>
              <a:rPr lang="ar-YE" altLang="ar-BH" sz="3200" b="1">
                <a:latin typeface="Simplified Arabic" panose="02020603050405020304" pitchFamily="18" charset="-78"/>
                <a:cs typeface="Simplified Arabic" panose="02020603050405020304" pitchFamily="18" charset="-78"/>
              </a:rPr>
              <a:t>مشيحانية</a:t>
            </a:r>
            <a:r>
              <a:rPr lang="ar-SA" altLang="ar-BH" sz="3200" b="1">
                <a:latin typeface="Simplified Arabic" panose="02020603050405020304" pitchFamily="18" charset="-78"/>
                <a:cs typeface="Simplified Arabic" panose="02020603050405020304" pitchFamily="18" charset="-78"/>
              </a:rPr>
              <a:t>»</a:t>
            </a:r>
            <a:r>
              <a:rPr lang="ar-YE" altLang="ar-BH" sz="3200" b="1">
                <a:latin typeface="Simplified Arabic" panose="02020603050405020304" pitchFamily="18" charset="-78"/>
                <a:cs typeface="Simplified Arabic" panose="02020603050405020304" pitchFamily="18" charset="-78"/>
              </a:rPr>
              <a:t> أم هو مخطط استعماري</a:t>
            </a:r>
            <a:r>
              <a:rPr lang="ar-SA" altLang="ar-BH" sz="3200" b="1">
                <a:latin typeface="Simplified Arabic" panose="02020603050405020304" pitchFamily="18" charset="-78"/>
                <a:cs typeface="Simplified Arabic" panose="02020603050405020304" pitchFamily="18" charset="-78"/>
              </a:rPr>
              <a:t> استيطاني</a:t>
            </a:r>
            <a:r>
              <a:rPr lang="ar-YE" altLang="ar-BH" sz="3200" b="1">
                <a:latin typeface="Simplified Arabic" panose="02020603050405020304" pitchFamily="18" charset="-78"/>
                <a:cs typeface="Simplified Arabic" panose="02020603050405020304" pitchFamily="18" charset="-78"/>
              </a:rPr>
              <a:t>.</a:t>
            </a:r>
          </a:p>
          <a:p>
            <a:pPr marL="657225" lvl="2" indent="0" algn="just" eaLnBrk="1" hangingPunct="1">
              <a:buFont typeface="Wingdings 2" panose="05020102010507070707" pitchFamily="18" charset="2"/>
              <a:buNone/>
            </a:pPr>
            <a:r>
              <a:rPr lang="ar-SA" altLang="ar-BH" sz="3200" b="1">
                <a:latin typeface="Simplified Arabic" panose="02020603050405020304" pitchFamily="18" charset="-78"/>
                <a:cs typeface="Simplified Arabic" panose="02020603050405020304" pitchFamily="18" charset="-78"/>
              </a:rPr>
              <a:t>* </a:t>
            </a:r>
            <a:r>
              <a:rPr lang="ar-OM" altLang="ar-BH" sz="3200" b="1">
                <a:latin typeface="Simplified Arabic" panose="02020603050405020304" pitchFamily="18" charset="-78"/>
                <a:cs typeface="Simplified Arabic" panose="02020603050405020304" pitchFamily="18" charset="-78"/>
              </a:rPr>
              <a:t>يشير المصطلح إلى نزعات وحركات ومنظمات سياسية غير متجانسـة، بل متناقضة أحياناً</a:t>
            </a:r>
            <a:r>
              <a:rPr lang="ar-SA" altLang="ar-BH" sz="3200" b="1">
                <a:latin typeface="Simplified Arabic" panose="02020603050405020304" pitchFamily="18" charset="-78"/>
                <a:cs typeface="Simplified Arabic" panose="02020603050405020304" pitchFamily="18" charset="-78"/>
              </a:rPr>
              <a:t> </a:t>
            </a:r>
            <a:r>
              <a:rPr lang="ar-SA" altLang="ar-BH" sz="1600" b="1">
                <a:solidFill>
                  <a:srgbClr val="FF0000"/>
                </a:solidFill>
                <a:latin typeface="Simplified Arabic" panose="02020603050405020304" pitchFamily="18" charset="-78"/>
                <a:cs typeface="Simplified Arabic" panose="02020603050405020304" pitchFamily="18" charset="-78"/>
              </a:rPr>
              <a:t>[علمانية ودينية]</a:t>
            </a:r>
            <a:r>
              <a:rPr lang="ar-OM" altLang="ar-BH" sz="3200" b="1">
                <a:latin typeface="Simplified Arabic" panose="02020603050405020304" pitchFamily="18" charset="-78"/>
                <a:cs typeface="Simplified Arabic" panose="02020603050405020304" pitchFamily="18" charset="-78"/>
              </a:rPr>
              <a:t>، في أهدافهـا ومصالحهـا ورؤيتها للتاريخ، أو في أصولها الإثني</a:t>
            </a:r>
            <a:r>
              <a:rPr lang="ar-SA" altLang="ar-BH" sz="3200" b="1">
                <a:latin typeface="Simplified Arabic" panose="02020603050405020304" pitchFamily="18" charset="-78"/>
                <a:cs typeface="Simplified Arabic" panose="02020603050405020304" pitchFamily="18" charset="-78"/>
              </a:rPr>
              <a:t>ّ</a:t>
            </a:r>
            <a:r>
              <a:rPr lang="ar-OM" altLang="ar-BH" sz="3200" b="1">
                <a:latin typeface="Simplified Arabic" panose="02020603050405020304" pitchFamily="18" charset="-78"/>
                <a:cs typeface="Simplified Arabic" panose="02020603050405020304" pitchFamily="18" charset="-78"/>
              </a:rPr>
              <a:t>ة أو الد</a:t>
            </a:r>
            <a:r>
              <a:rPr lang="ar-SA" altLang="ar-BH" sz="3200" b="1">
                <a:latin typeface="Simplified Arabic" panose="02020603050405020304" pitchFamily="18" charset="-78"/>
                <a:cs typeface="Simplified Arabic" panose="02020603050405020304" pitchFamily="18" charset="-78"/>
              </a:rPr>
              <a:t>ِّ</a:t>
            </a:r>
            <a:r>
              <a:rPr lang="ar-OM" altLang="ar-BH" sz="3200" b="1">
                <a:latin typeface="Simplified Arabic" panose="02020603050405020304" pitchFamily="18" charset="-78"/>
                <a:cs typeface="Simplified Arabic" panose="02020603050405020304" pitchFamily="18" charset="-78"/>
              </a:rPr>
              <a:t>يني</a:t>
            </a:r>
            <a:r>
              <a:rPr lang="ar-SA" altLang="ar-BH" sz="3200" b="1">
                <a:latin typeface="Simplified Arabic" panose="02020603050405020304" pitchFamily="18" charset="-78"/>
                <a:cs typeface="Simplified Arabic" panose="02020603050405020304" pitchFamily="18" charset="-78"/>
              </a:rPr>
              <a:t>ّ</a:t>
            </a:r>
            <a:r>
              <a:rPr lang="ar-OM" altLang="ar-BH" sz="3200" b="1">
                <a:latin typeface="Simplified Arabic" panose="02020603050405020304" pitchFamily="18" charset="-78"/>
                <a:cs typeface="Simplified Arabic" panose="02020603050405020304" pitchFamily="18" charset="-78"/>
              </a:rPr>
              <a:t>ة أو الط</a:t>
            </a:r>
            <a:r>
              <a:rPr lang="ar-SA" altLang="ar-BH" sz="3200" b="1">
                <a:latin typeface="Simplified Arabic" panose="02020603050405020304" pitchFamily="18" charset="-78"/>
                <a:cs typeface="Simplified Arabic" panose="02020603050405020304" pitchFamily="18" charset="-78"/>
              </a:rPr>
              <a:t>َّ</a:t>
            </a:r>
            <a:r>
              <a:rPr lang="ar-OM" altLang="ar-BH" sz="3200" b="1">
                <a:latin typeface="Simplified Arabic" panose="02020603050405020304" pitchFamily="18" charset="-78"/>
                <a:cs typeface="Simplified Arabic" panose="02020603050405020304" pitchFamily="18" charset="-78"/>
              </a:rPr>
              <a:t>بقي</a:t>
            </a:r>
            <a:r>
              <a:rPr lang="ar-SA" altLang="ar-BH" sz="3200" b="1">
                <a:latin typeface="Simplified Arabic" panose="02020603050405020304" pitchFamily="18" charset="-78"/>
                <a:cs typeface="Simplified Arabic" panose="02020603050405020304" pitchFamily="18" charset="-78"/>
              </a:rPr>
              <a:t>ّ</a:t>
            </a:r>
            <a:r>
              <a:rPr lang="ar-OM" altLang="ar-BH" sz="3200" b="1">
                <a:latin typeface="Simplified Arabic" panose="02020603050405020304" pitchFamily="18" charset="-78"/>
                <a:cs typeface="Simplified Arabic" panose="02020603050405020304" pitchFamily="18" charset="-78"/>
              </a:rPr>
              <a:t>ة</a:t>
            </a:r>
            <a:r>
              <a:rPr lang="en-US" altLang="ar-BH" sz="3200" b="1">
                <a:latin typeface="Simplified Arabic" panose="02020603050405020304" pitchFamily="18" charset="-78"/>
                <a:cs typeface="Simplified Arabic" panose="02020603050405020304" pitchFamily="18" charset="-78"/>
              </a:rPr>
              <a:t>. </a:t>
            </a:r>
            <a:endParaRPr lang="ar-YE" altLang="ar-BH" sz="3200" b="1">
              <a:latin typeface="Simplified Arabic" panose="02020603050405020304" pitchFamily="18" charset="-78"/>
              <a:cs typeface="Simplified Arabic" panose="02020603050405020304" pitchFamily="18" charset="-78"/>
            </a:endParaRPr>
          </a:p>
        </p:txBody>
      </p:sp>
      <p:sp>
        <p:nvSpPr>
          <p:cNvPr id="6" name="Title 1"/>
          <p:cNvSpPr txBox="1">
            <a:spLocks/>
          </p:cNvSpPr>
          <p:nvPr/>
        </p:nvSpPr>
        <p:spPr>
          <a:xfrm>
            <a:off x="1587500" y="4270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4</a:t>
            </a:r>
            <a:r>
              <a:rPr lang="ar-SA" b="1" dirty="0">
                <a:solidFill>
                  <a:schemeClr val="tx2">
                    <a:satMod val="130000"/>
                  </a:schemeClr>
                </a:solidFill>
                <a:ea typeface="+mj-ea"/>
              </a:rPr>
              <a:t>. تعريف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F3AE4-7DB0-4247-8588-1CD1E7D3733E}" type="slidenum">
              <a:rPr lang="ar-YE" altLang="ar-BH">
                <a:solidFill>
                  <a:srgbClr val="B5A788"/>
                </a:solidFill>
              </a:rPr>
              <a:pPr eaLnBrk="1" hangingPunct="1"/>
              <a:t>21</a:t>
            </a:fld>
            <a:endParaRPr lang="ar-YE" altLang="ar-BH">
              <a:solidFill>
                <a:srgbClr val="B5A788"/>
              </a:solidFill>
            </a:endParaRPr>
          </a:p>
        </p:txBody>
      </p:sp>
    </p:spTree>
    <p:extLst>
      <p:ext uri="{BB962C8B-B14F-4D97-AF65-F5344CB8AC3E}">
        <p14:creationId xmlns:p14="http://schemas.microsoft.com/office/powerpoint/2010/main" val="400842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100" y="2084388"/>
            <a:ext cx="7499350" cy="3721100"/>
          </a:xfrm>
        </p:spPr>
        <p:txBody>
          <a:bodyPr rtlCol="1">
            <a:normAutofit fontScale="92500" lnSpcReduction="20000"/>
          </a:bodyPr>
          <a:lstStyle/>
          <a:p>
            <a:pPr marL="365760" indent="-283464" eaLnBrk="1" fontAlgn="auto" hangingPunct="1">
              <a:spcAft>
                <a:spcPts val="0"/>
              </a:spcAft>
              <a:buFont typeface="Wingdings 2" panose="05020102010507070707" pitchFamily="18" charset="2"/>
              <a:buNone/>
              <a:defRPr/>
            </a:pPr>
            <a:r>
              <a:rPr lang="ar-YE" b="1" dirty="0">
                <a:solidFill>
                  <a:srgbClr val="FF0000"/>
                </a:solidFill>
                <a:latin typeface="Simplified Arabic" pitchFamily="18" charset="-78"/>
                <a:ea typeface="+mn-ea"/>
                <a:cs typeface="Simplified Arabic" pitchFamily="18" charset="-78"/>
              </a:rPr>
              <a:t>	</a:t>
            </a:r>
            <a:r>
              <a:rPr lang="ar-SA" b="1" dirty="0">
                <a:solidFill>
                  <a:srgbClr val="FF0000"/>
                </a:solidFill>
                <a:latin typeface="Simplified Arabic" pitchFamily="18" charset="-78"/>
                <a:ea typeface="+mn-ea"/>
                <a:cs typeface="Simplified Arabic" pitchFamily="18" charset="-78"/>
              </a:rPr>
              <a:t>ال</a:t>
            </a:r>
            <a:r>
              <a:rPr lang="ar-YE" b="1" dirty="0">
                <a:solidFill>
                  <a:srgbClr val="FF0000"/>
                </a:solidFill>
                <a:latin typeface="Simplified Arabic" pitchFamily="18" charset="-78"/>
                <a:ea typeface="+mn-ea"/>
                <a:cs typeface="Simplified Arabic" pitchFamily="18" charset="-78"/>
              </a:rPr>
              <a:t>صهيونية بالمعنى الد</a:t>
            </a:r>
            <a:r>
              <a:rPr lang="ar-SA" b="1" dirty="0">
                <a:solidFill>
                  <a:srgbClr val="FF0000"/>
                </a:solidFill>
                <a:latin typeface="Simplified Arabic" pitchFamily="18" charset="-78"/>
                <a:ea typeface="+mn-ea"/>
                <a:cs typeface="Simplified Arabic" pitchFamily="18" charset="-78"/>
              </a:rPr>
              <a:t>ّ</a:t>
            </a:r>
            <a:r>
              <a:rPr lang="ar-YE" b="1" dirty="0">
                <a:solidFill>
                  <a:srgbClr val="FF0000"/>
                </a:solidFill>
                <a:latin typeface="Simplified Arabic" pitchFamily="18" charset="-78"/>
                <a:ea typeface="+mn-ea"/>
                <a:cs typeface="Simplified Arabic" pitchFamily="18" charset="-78"/>
              </a:rPr>
              <a:t>يني:</a:t>
            </a:r>
          </a:p>
          <a:p>
            <a:pPr marL="365760" indent="-283464" algn="justLow" eaLnBrk="1" fontAlgn="auto" hangingPunct="1">
              <a:spcAft>
                <a:spcPts val="0"/>
              </a:spcAft>
              <a:buFont typeface="Wingdings 2" panose="05020102010507070707" pitchFamily="18" charset="2"/>
              <a:buNone/>
              <a:defRPr/>
            </a:pPr>
            <a:r>
              <a:rPr lang="ar-YE" b="1" dirty="0">
                <a:latin typeface="Simplified Arabic" pitchFamily="18" charset="-78"/>
                <a:ea typeface="+mn-ea"/>
                <a:cs typeface="Simplified Arabic" pitchFamily="18" charset="-78"/>
              </a:rPr>
              <a:t>	</a:t>
            </a:r>
            <a:r>
              <a:rPr lang="ar-YE" sz="3600" b="1" dirty="0">
                <a:latin typeface="Simplified Arabic" pitchFamily="18" charset="-78"/>
                <a:ea typeface="+mn-ea"/>
                <a:cs typeface="Simplified Arabic" pitchFamily="18" charset="-78"/>
              </a:rPr>
              <a:t>اليهودية </a:t>
            </a:r>
            <a:r>
              <a:rPr lang="ar-YE" sz="3600" b="1" dirty="0" err="1">
                <a:latin typeface="Simplified Arabic" pitchFamily="18" charset="-78"/>
                <a:ea typeface="+mn-ea"/>
                <a:cs typeface="Simplified Arabic" pitchFamily="18" charset="-78"/>
              </a:rPr>
              <a:t>الحاخامية</a:t>
            </a:r>
            <a:r>
              <a:rPr lang="ar-YE" sz="3600" b="1" dirty="0">
                <a:latin typeface="Simplified Arabic" pitchFamily="18" charset="-78"/>
                <a:ea typeface="+mn-ea"/>
                <a:cs typeface="Simplified Arabic" pitchFamily="18" charset="-78"/>
              </a:rPr>
              <a:t> (الأرثوذكسية</a:t>
            </a:r>
            <a:r>
              <a:rPr lang="ar-YE" sz="3600" b="1" dirty="0" err="1">
                <a:latin typeface="Simplified Arabic" pitchFamily="18" charset="-78"/>
                <a:ea typeface="+mn-ea"/>
                <a:cs typeface="Simplified Arabic" pitchFamily="18" charset="-78"/>
              </a:rPr>
              <a:t>):</a:t>
            </a:r>
            <a:endParaRPr lang="ar-YE" sz="3600" b="1" dirty="0">
              <a:latin typeface="Simplified Arabic" pitchFamily="18" charset="-78"/>
              <a:ea typeface="+mn-ea"/>
              <a:cs typeface="Simplified Arabic" pitchFamily="18" charset="-78"/>
            </a:endParaRPr>
          </a:p>
          <a:p>
            <a:pPr marL="365760" indent="-283464" algn="justLow" eaLnBrk="1" fontAlgn="auto" hangingPunct="1">
              <a:spcAft>
                <a:spcPts val="0"/>
              </a:spcAft>
              <a:buFont typeface="Wingdings 2" panose="05020102010507070707" pitchFamily="18" charset="2"/>
              <a:buNone/>
              <a:defRPr/>
            </a:pPr>
            <a:r>
              <a:rPr lang="ar-YE" sz="4800" b="1" dirty="0">
                <a:latin typeface="Simplified Arabic" pitchFamily="18" charset="-78"/>
                <a:ea typeface="+mn-ea"/>
                <a:cs typeface="Simplified Arabic" pitchFamily="18" charset="-78"/>
              </a:rPr>
              <a:t>	تحرِّم العودة الجماعيّة الفعليّة إلى </a:t>
            </a:r>
            <a:r>
              <a:rPr lang="ar-YE" sz="4800" b="1" dirty="0" err="1">
                <a:latin typeface="Simplified Arabic" pitchFamily="18" charset="-78"/>
                <a:ea typeface="+mn-ea"/>
                <a:cs typeface="Simplified Arabic" pitchFamily="18" charset="-78"/>
              </a:rPr>
              <a:t>فلسطين </a:t>
            </a:r>
            <a:r>
              <a:rPr lang="ar-YE" sz="1800" b="1" dirty="0">
                <a:solidFill>
                  <a:srgbClr val="C00000"/>
                </a:solidFill>
                <a:latin typeface="Simplified Arabic" pitchFamily="18" charset="-78"/>
                <a:ea typeface="+mn-ea"/>
                <a:cs typeface="Simplified Arabic" pitchFamily="18" charset="-78"/>
              </a:rPr>
              <a:t>(تجديف وهرطقة وتعجيل بالنهاية</a:t>
            </a:r>
            <a:r>
              <a:rPr lang="ar-YE" sz="1800" b="1" dirty="0" err="1">
                <a:solidFill>
                  <a:srgbClr val="C00000"/>
                </a:solidFill>
                <a:latin typeface="Simplified Arabic" pitchFamily="18" charset="-78"/>
                <a:ea typeface="+mn-ea"/>
                <a:cs typeface="Simplified Arabic" pitchFamily="18" charset="-78"/>
              </a:rPr>
              <a:t>).</a:t>
            </a:r>
            <a:endParaRPr lang="ar-YE" sz="1800" b="1" dirty="0">
              <a:solidFill>
                <a:srgbClr val="C00000"/>
              </a:solidFill>
              <a:latin typeface="Simplified Arabic" pitchFamily="18" charset="-78"/>
              <a:ea typeface="+mn-ea"/>
              <a:cs typeface="Simplified Arabic" pitchFamily="18" charset="-78"/>
            </a:endParaRPr>
          </a:p>
          <a:p>
            <a:pPr marL="365760" indent="-283464" algn="justLow" eaLnBrk="1" fontAlgn="auto" hangingPunct="1">
              <a:spcAft>
                <a:spcPts val="0"/>
              </a:spcAft>
              <a:buFont typeface="Wingdings 2" panose="05020102010507070707" pitchFamily="18" charset="2"/>
              <a:buNone/>
              <a:defRPr/>
            </a:pPr>
            <a:r>
              <a:rPr lang="ar-YE" sz="4800" b="1" dirty="0">
                <a:latin typeface="Simplified Arabic" pitchFamily="18" charset="-78"/>
                <a:ea typeface="+mn-ea"/>
                <a:cs typeface="Simplified Arabic" pitchFamily="18" charset="-78"/>
              </a:rPr>
              <a:t>	العودة ليست فعلاً بشرياً</a:t>
            </a:r>
            <a:r>
              <a:rPr lang="ar-SA" sz="4800" b="1" dirty="0">
                <a:latin typeface="Simplified Arabic" pitchFamily="18" charset="-78"/>
                <a:ea typeface="+mn-ea"/>
                <a:cs typeface="Simplified Arabic" pitchFamily="18" charset="-78"/>
              </a:rPr>
              <a:t> وإنما في الوقت الذي يحدّده الربّ وبطريقته</a:t>
            </a:r>
            <a:r>
              <a:rPr lang="ar-YE" sz="4800" b="1" dirty="0">
                <a:latin typeface="Simplified Arabic" pitchFamily="18" charset="-78"/>
                <a:ea typeface="+mn-ea"/>
                <a:cs typeface="Simplified Arabic" pitchFamily="18" charset="-78"/>
              </a:rPr>
              <a:t>.</a:t>
            </a:r>
          </a:p>
        </p:txBody>
      </p:sp>
      <p:sp>
        <p:nvSpPr>
          <p:cNvPr id="5" name="Title 1"/>
          <p:cNvSpPr txBox="1">
            <a:spLocks/>
          </p:cNvSpPr>
          <p:nvPr/>
        </p:nvSpPr>
        <p:spPr>
          <a:xfrm>
            <a:off x="1739900" y="5794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4</a:t>
            </a:r>
            <a:r>
              <a:rPr lang="ar-SA" b="1" dirty="0">
                <a:solidFill>
                  <a:schemeClr val="tx2">
                    <a:satMod val="130000"/>
                  </a:schemeClr>
                </a:solidFill>
                <a:ea typeface="+mj-ea"/>
              </a:rPr>
              <a:t>. تعريف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E11498-8AE3-458B-8596-6FA9A7A28BD3}" type="slidenum">
              <a:rPr lang="ar-YE" altLang="ar-BH">
                <a:solidFill>
                  <a:srgbClr val="B5A788"/>
                </a:solidFill>
              </a:rPr>
              <a:pPr eaLnBrk="1" hangingPunct="1"/>
              <a:t>22</a:t>
            </a:fld>
            <a:endParaRPr lang="ar-YE" altLang="ar-BH">
              <a:solidFill>
                <a:srgbClr val="B5A788"/>
              </a:solidFill>
            </a:endParaRPr>
          </a:p>
        </p:txBody>
      </p:sp>
    </p:spTree>
    <p:extLst>
      <p:ext uri="{BB962C8B-B14F-4D97-AF65-F5344CB8AC3E}">
        <p14:creationId xmlns:p14="http://schemas.microsoft.com/office/powerpoint/2010/main" val="327005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p:cNvSpPr>
          <p:nvPr>
            <p:ph idx="1"/>
          </p:nvPr>
        </p:nvSpPr>
        <p:spPr/>
        <p:txBody>
          <a:bodyPr/>
          <a:lstStyle/>
          <a:p>
            <a:pPr eaLnBrk="1" hangingPunct="1">
              <a:buFont typeface="Wingdings 2" panose="05020102010507070707" pitchFamily="18" charset="2"/>
              <a:buNone/>
              <a:defRPr/>
            </a:pPr>
            <a:r>
              <a:rPr lang="ar-YE" sz="2800" b="1" dirty="0">
                <a:solidFill>
                  <a:srgbClr val="00B050"/>
                </a:solidFill>
                <a:latin typeface="Simplified Arabic" pitchFamily="18" charset="-78"/>
                <a:cs typeface="Simplified Arabic" pitchFamily="18" charset="-78"/>
              </a:rPr>
              <a:t>الصيغة الصهيونية الأساسية الشَّاملة:</a:t>
            </a:r>
          </a:p>
          <a:p>
            <a:pPr marL="82550" indent="0"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a:t>
            </a:r>
            <a:r>
              <a:rPr lang="ar-YE" sz="3600" b="1" dirty="0">
                <a:latin typeface="Simplified Arabic" pitchFamily="18" charset="-78"/>
                <a:cs typeface="Simplified Arabic" pitchFamily="18" charset="-78"/>
              </a:rPr>
              <a:t>اليهود شعب عضوي منبوذ غير نافع، يجب نقله إلى خارج أوروبا ليتحول إلى شعب عضوي نافع.</a:t>
            </a:r>
          </a:p>
          <a:p>
            <a:pPr marL="82550" indent="0"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a:t>
            </a:r>
            <a:r>
              <a:rPr lang="ar-YE" sz="3600" b="1" dirty="0">
                <a:latin typeface="Simplified Arabic" pitchFamily="18" charset="-78"/>
                <a:cs typeface="Simplified Arabic" pitchFamily="18" charset="-78"/>
              </a:rPr>
              <a:t>توطينه في أي بقعة خارج أوروبا (إبادة الس</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كان الأصليين).</a:t>
            </a:r>
          </a:p>
          <a:p>
            <a:pPr marL="82550" indent="0"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a:t>
            </a:r>
            <a:r>
              <a:rPr lang="ar-YE" sz="3600" b="1" dirty="0">
                <a:latin typeface="Simplified Arabic" pitchFamily="18" charset="-78"/>
                <a:cs typeface="Simplified Arabic" pitchFamily="18" charset="-78"/>
              </a:rPr>
              <a:t>توظيفه لصالح العالم الغربي (الدولة الوظيفية). </a:t>
            </a:r>
            <a:r>
              <a:rPr lang="ar-SA" sz="3600" b="1" dirty="0">
                <a:latin typeface="Simplified Arabic" pitchFamily="18" charset="-78"/>
                <a:cs typeface="Simplified Arabic" pitchFamily="18" charset="-78"/>
              </a:rPr>
              <a:t>						</a:t>
            </a:r>
            <a:r>
              <a:rPr lang="ar-SA" sz="1800" b="1" dirty="0">
                <a:solidFill>
                  <a:srgbClr val="FF0000"/>
                </a:solidFill>
                <a:latin typeface="Simplified Arabic" pitchFamily="18" charset="-78"/>
                <a:cs typeface="Simplified Arabic" pitchFamily="18" charset="-78"/>
              </a:rPr>
              <a:t>[المسيري]</a:t>
            </a:r>
            <a:endParaRPr lang="ar-YE" sz="3600" b="1" dirty="0">
              <a:solidFill>
                <a:srgbClr val="FF0000"/>
              </a:solidFill>
              <a:latin typeface="Simplified Arabic" pitchFamily="18" charset="-78"/>
              <a:cs typeface="Simplified Arabic" pitchFamily="18" charset="-78"/>
            </a:endParaRPr>
          </a:p>
        </p:txBody>
      </p:sp>
      <p:sp>
        <p:nvSpPr>
          <p:cNvPr id="5" name="Title 1"/>
          <p:cNvSpPr txBox="1">
            <a:spLocks/>
          </p:cNvSpPr>
          <p:nvPr/>
        </p:nvSpPr>
        <p:spPr>
          <a:xfrm>
            <a:off x="1739900" y="5794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4</a:t>
            </a:r>
            <a:r>
              <a:rPr lang="ar-SA" b="1" dirty="0">
                <a:solidFill>
                  <a:schemeClr val="tx2">
                    <a:satMod val="130000"/>
                  </a:schemeClr>
                </a:solidFill>
                <a:ea typeface="+mj-ea"/>
              </a:rPr>
              <a:t>. تعريف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05A7B4-EAA5-4A96-9F25-ED67E579CE89}" type="slidenum">
              <a:rPr lang="ar-YE" altLang="ar-BH">
                <a:solidFill>
                  <a:srgbClr val="B5A788"/>
                </a:solidFill>
              </a:rPr>
              <a:pPr eaLnBrk="1" hangingPunct="1"/>
              <a:t>23</a:t>
            </a:fld>
            <a:endParaRPr lang="ar-YE" altLang="ar-BH">
              <a:solidFill>
                <a:srgbClr val="B5A788"/>
              </a:solidFill>
            </a:endParaRPr>
          </a:p>
        </p:txBody>
      </p:sp>
    </p:spTree>
    <p:extLst>
      <p:ext uri="{BB962C8B-B14F-4D97-AF65-F5344CB8AC3E}">
        <p14:creationId xmlns:p14="http://schemas.microsoft.com/office/powerpoint/2010/main" val="83904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لمحتوى 2"/>
          <p:cNvSpPr>
            <a:spLocks noGrp="1"/>
          </p:cNvSpPr>
          <p:nvPr>
            <p:ph idx="1"/>
          </p:nvPr>
        </p:nvSpPr>
        <p:spPr>
          <a:xfrm>
            <a:off x="1187450" y="1808163"/>
            <a:ext cx="7499350" cy="3997325"/>
          </a:xfrm>
        </p:spPr>
        <p:txBody>
          <a:bodyPr/>
          <a:lstStyle/>
          <a:p>
            <a:pPr algn="justLow" eaLnBrk="1" hangingPunct="1">
              <a:buFont typeface="Wingdings 2" panose="05020102010507070707" pitchFamily="18" charset="2"/>
              <a:buNone/>
            </a:pPr>
            <a:r>
              <a:rPr lang="ar-YE" altLang="ar-BH" sz="3600" b="1">
                <a:latin typeface="Simplified Arabic" panose="02020603050405020304" pitchFamily="18" charset="-78"/>
                <a:cs typeface="Simplified Arabic" panose="02020603050405020304" pitchFamily="18" charset="-78"/>
              </a:rPr>
              <a:t>	</a:t>
            </a:r>
            <a:r>
              <a:rPr lang="ar-SA" altLang="ar-BH" sz="3600" b="1">
                <a:latin typeface="Simplified Arabic" panose="02020603050405020304" pitchFamily="18" charset="-78"/>
                <a:cs typeface="Simplified Arabic" panose="02020603050405020304" pitchFamily="18" charset="-78"/>
              </a:rPr>
              <a:t>	</a:t>
            </a:r>
            <a:r>
              <a:rPr lang="ar-YE" altLang="ar-BH" sz="3600" b="1">
                <a:latin typeface="Simplified Arabic" panose="02020603050405020304" pitchFamily="18" charset="-78"/>
                <a:cs typeface="Simplified Arabic" panose="02020603050405020304" pitchFamily="18" charset="-78"/>
              </a:rPr>
              <a:t>حركة ظهرت في القرن الت</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اسع عشر استجابة</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 لمشكلات</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 أوروبي</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ة، وقد استثمرت الت</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راث الث</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قافي اليهودي</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 والد</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عم الأوروبي</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 فانتهت إلى </a:t>
            </a:r>
            <a:r>
              <a:rPr lang="ar-SA" altLang="ar-BH" sz="3600" b="1">
                <a:latin typeface="Simplified Arabic" panose="02020603050405020304" pitchFamily="18" charset="-78"/>
                <a:cs typeface="Simplified Arabic" panose="02020603050405020304" pitchFamily="18" charset="-78"/>
              </a:rPr>
              <a:t>إ</a:t>
            </a:r>
            <a:r>
              <a:rPr lang="ar-YE" altLang="ar-BH" sz="3600" b="1">
                <a:latin typeface="Simplified Arabic" panose="02020603050405020304" pitchFamily="18" charset="-78"/>
                <a:cs typeface="Simplified Arabic" panose="02020603050405020304" pitchFamily="18" charset="-78"/>
              </a:rPr>
              <a:t>قامة دولة عنصري</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ة في فلسطين، مرتكزة في </a:t>
            </a:r>
            <a:r>
              <a:rPr lang="ar-SA" altLang="ar-BH" sz="3600" b="1">
                <a:latin typeface="Simplified Arabic" panose="02020603050405020304" pitchFamily="18" charset="-78"/>
                <a:cs typeface="Simplified Arabic" panose="02020603050405020304" pitchFamily="18" charset="-78"/>
              </a:rPr>
              <a:t>إ</a:t>
            </a:r>
            <a:r>
              <a:rPr lang="ar-YE" altLang="ar-BH" sz="3600" b="1">
                <a:latin typeface="Simplified Arabic" panose="02020603050405020304" pitchFamily="18" charset="-78"/>
                <a:cs typeface="Simplified Arabic" panose="02020603050405020304" pitchFamily="18" charset="-78"/>
              </a:rPr>
              <a:t>قامتها  لدولتها على جدلي</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ة الإجلاء والت</a:t>
            </a:r>
            <a:r>
              <a:rPr lang="ar-SA" altLang="ar-BH" sz="3600" b="1">
                <a:latin typeface="Simplified Arabic" panose="02020603050405020304" pitchFamily="18" charset="-78"/>
                <a:cs typeface="Simplified Arabic" panose="02020603050405020304" pitchFamily="18" charset="-78"/>
              </a:rPr>
              <a:t>َّ</a:t>
            </a:r>
            <a:r>
              <a:rPr lang="ar-YE" altLang="ar-BH" sz="3600" b="1">
                <a:latin typeface="Simplified Arabic" panose="02020603050405020304" pitchFamily="18" charset="-78"/>
                <a:cs typeface="Simplified Arabic" panose="02020603050405020304" pitchFamily="18" charset="-78"/>
              </a:rPr>
              <a:t>وطين. </a:t>
            </a:r>
            <a:endParaRPr lang="ar-SA" altLang="ar-BH" sz="3600" b="1">
              <a:latin typeface="Simplified Arabic" panose="02020603050405020304" pitchFamily="18" charset="-78"/>
              <a:cs typeface="Simplified Arabic" panose="02020603050405020304" pitchFamily="18" charset="-78"/>
            </a:endParaRPr>
          </a:p>
          <a:p>
            <a:pPr algn="justLow" eaLnBrk="1" hangingPunct="1">
              <a:buFont typeface="Wingdings 2" panose="05020102010507070707" pitchFamily="18" charset="2"/>
              <a:buNone/>
            </a:pPr>
            <a:r>
              <a:rPr lang="ar-SA" altLang="ar-BH" sz="3600"/>
              <a:t>					</a:t>
            </a:r>
            <a:r>
              <a:rPr lang="ar-SA" altLang="ar-BH" sz="1400" b="1">
                <a:solidFill>
                  <a:srgbClr val="FF0000"/>
                </a:solidFill>
                <a:latin typeface="Simplified Arabic" panose="02020603050405020304" pitchFamily="18" charset="-78"/>
                <a:cs typeface="Simplified Arabic" panose="02020603050405020304" pitchFamily="18" charset="-78"/>
              </a:rPr>
              <a:t>[مصطلح "الصهيونية".. نحو صياغة تعريف بديل، الطيب بوعزة]</a:t>
            </a:r>
          </a:p>
          <a:p>
            <a:pPr algn="justLow" eaLnBrk="1" hangingPunct="1">
              <a:buFont typeface="Wingdings 2" panose="05020102010507070707" pitchFamily="18" charset="2"/>
              <a:buNone/>
            </a:pPr>
            <a:endParaRPr lang="ar-YE" altLang="ar-BH" sz="3600" b="1">
              <a:latin typeface="Simplified Arabic" panose="02020603050405020304" pitchFamily="18" charset="-78"/>
              <a:cs typeface="Simplified Arabic" panose="02020603050405020304" pitchFamily="18" charset="-78"/>
            </a:endParaRPr>
          </a:p>
        </p:txBody>
      </p:sp>
      <p:sp>
        <p:nvSpPr>
          <p:cNvPr id="5" name="Title 1"/>
          <p:cNvSpPr txBox="1">
            <a:spLocks/>
          </p:cNvSpPr>
          <p:nvPr/>
        </p:nvSpPr>
        <p:spPr>
          <a:xfrm>
            <a:off x="1739900" y="5794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4</a:t>
            </a:r>
            <a:r>
              <a:rPr lang="ar-SA" b="1" dirty="0">
                <a:solidFill>
                  <a:schemeClr val="tx2">
                    <a:satMod val="130000"/>
                  </a:schemeClr>
                </a:solidFill>
                <a:ea typeface="+mj-ea"/>
              </a:rPr>
              <a:t>. تعريف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C1537A-00E4-4101-AA70-1A3B36F8C7AB}" type="slidenum">
              <a:rPr lang="ar-YE" altLang="ar-BH">
                <a:solidFill>
                  <a:srgbClr val="B5A788"/>
                </a:solidFill>
              </a:rPr>
              <a:pPr eaLnBrk="1" hangingPunct="1"/>
              <a:t>24</a:t>
            </a:fld>
            <a:endParaRPr lang="ar-YE" altLang="ar-BH">
              <a:solidFill>
                <a:srgbClr val="B5A788"/>
              </a:solidFill>
            </a:endParaRPr>
          </a:p>
        </p:txBody>
      </p:sp>
    </p:spTree>
    <p:extLst>
      <p:ext uri="{BB962C8B-B14F-4D97-AF65-F5344CB8AC3E}">
        <p14:creationId xmlns:p14="http://schemas.microsoft.com/office/powerpoint/2010/main" val="299827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لمحتوى 2"/>
          <p:cNvSpPr>
            <a:spLocks noGrp="1"/>
          </p:cNvSpPr>
          <p:nvPr>
            <p:ph idx="1"/>
          </p:nvPr>
        </p:nvSpPr>
        <p:spPr>
          <a:xfrm>
            <a:off x="900113" y="1447800"/>
            <a:ext cx="7499350" cy="4573588"/>
          </a:xfrm>
        </p:spPr>
        <p:txBody>
          <a:bodyPr/>
          <a:lstStyle/>
          <a:p>
            <a:pPr algn="justLow" eaLnBrk="1" hangingPunct="1">
              <a:buFont typeface="Wingdings 2" panose="05020102010507070707" pitchFamily="18" charset="2"/>
              <a:buNone/>
              <a:defRPr/>
            </a:pPr>
            <a:r>
              <a:rPr lang="ar-YE" sz="3600" b="1" dirty="0">
                <a:latin typeface="Simplified Arabic" pitchFamily="18" charset="-78"/>
                <a:cs typeface="Simplified Arabic" pitchFamily="18" charset="-78"/>
              </a:rPr>
              <a:t>	</a:t>
            </a:r>
            <a:r>
              <a:rPr lang="ar-SA" sz="2800" b="1" dirty="0">
                <a:solidFill>
                  <a:srgbClr val="FF0000"/>
                </a:solidFill>
                <a:latin typeface="Simplified Arabic" pitchFamily="18" charset="-78"/>
                <a:cs typeface="Simplified Arabic" pitchFamily="18" charset="-78"/>
              </a:rPr>
              <a:t>خلاصة:</a:t>
            </a:r>
            <a:r>
              <a:rPr lang="ar-SA" sz="3600" b="1" dirty="0">
                <a:latin typeface="Simplified Arabic" pitchFamily="18" charset="-78"/>
                <a:cs typeface="Simplified Arabic" pitchFamily="18" charset="-78"/>
              </a:rPr>
              <a:t> </a:t>
            </a:r>
          </a:p>
          <a:p>
            <a:pPr algn="justLow" eaLnBrk="1" hangingPunct="1">
              <a:buFont typeface="Wingdings 2" panose="05020102010507070707" pitchFamily="18" charset="2"/>
              <a:buNone/>
              <a:defRPr/>
            </a:pPr>
            <a:r>
              <a:rPr lang="ar-SA" sz="2800" b="1" dirty="0">
                <a:effectLst>
                  <a:outerShdw blurRad="38100" dist="38100" dir="2700000" algn="tl">
                    <a:srgbClr val="000000">
                      <a:alpha val="43137"/>
                    </a:srgbClr>
                  </a:outerShdw>
                </a:effectLst>
                <a:latin typeface="Simplified Arabic" pitchFamily="18" charset="-78"/>
                <a:cs typeface="Simplified Arabic" pitchFamily="18" charset="-78"/>
              </a:rPr>
              <a:t>	أهم العناصر التي يتكون منها التَّعريف:</a:t>
            </a:r>
          </a:p>
          <a:p>
            <a:pPr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a:t>
            </a:r>
            <a:r>
              <a:rPr lang="ar-YE" sz="3600" b="1" dirty="0">
                <a:latin typeface="Simplified Arabic" pitchFamily="18" charset="-78"/>
                <a:cs typeface="Simplified Arabic" pitchFamily="18" charset="-78"/>
              </a:rPr>
              <a:t>حركة </a:t>
            </a:r>
            <a:r>
              <a:rPr lang="ar-SA" sz="3600" b="1" dirty="0">
                <a:latin typeface="Simplified Arabic" pitchFamily="18" charset="-78"/>
                <a:cs typeface="Simplified Arabic" pitchFamily="18" charset="-78"/>
              </a:rPr>
              <a:t>سياسيّة عنصريّة مُتطرِّفة، </a:t>
            </a:r>
          </a:p>
          <a:p>
            <a:pPr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استعماريّة احلاليّة استيطانيّة، </a:t>
            </a:r>
          </a:p>
          <a:p>
            <a:pPr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تقوم على فكرة دينيّة، </a:t>
            </a:r>
          </a:p>
          <a:p>
            <a:pPr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 </a:t>
            </a:r>
            <a:r>
              <a:rPr lang="ar-YE" sz="3600" b="1" dirty="0">
                <a:latin typeface="Simplified Arabic" pitchFamily="18" charset="-78"/>
                <a:cs typeface="Simplified Arabic" pitchFamily="18" charset="-78"/>
              </a:rPr>
              <a:t>ترى </a:t>
            </a:r>
            <a:r>
              <a:rPr lang="ar-SA" sz="3600" b="1" dirty="0">
                <a:latin typeface="Simplified Arabic" pitchFamily="18" charset="-78"/>
                <a:cs typeface="Simplified Arabic" pitchFamily="18" charset="-78"/>
              </a:rPr>
              <a:t>أنّ </a:t>
            </a:r>
            <a:r>
              <a:rPr lang="ar-YE" sz="3600" b="1" dirty="0">
                <a:latin typeface="Simplified Arabic" pitchFamily="18" charset="-78"/>
                <a:cs typeface="Simplified Arabic" pitchFamily="18" charset="-78"/>
              </a:rPr>
              <a:t>حل</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المسألة اليهودي</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ة</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هو </a:t>
            </a:r>
            <a:r>
              <a:rPr lang="ar-YE" sz="3600" b="1" dirty="0">
                <a:latin typeface="Simplified Arabic" pitchFamily="18" charset="-78"/>
                <a:cs typeface="Simplified Arabic" pitchFamily="18" charset="-78"/>
              </a:rPr>
              <a:t>في قيام دو</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لة </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إسرائيل اليهودي</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ة</a:t>
            </a:r>
            <a:r>
              <a:rPr lang="ar-SA" sz="3600" b="1" dirty="0">
                <a:latin typeface="Simplified Arabic" pitchFamily="18" charset="-78"/>
                <a:cs typeface="Simplified Arabic" pitchFamily="18" charset="-78"/>
              </a:rPr>
              <a:t>»</a:t>
            </a:r>
            <a:r>
              <a:rPr lang="ar-YE" sz="3600" b="1" dirty="0">
                <a:latin typeface="Simplified Arabic" pitchFamily="18" charset="-78"/>
                <a:cs typeface="Simplified Arabic" pitchFamily="18" charset="-78"/>
              </a:rPr>
              <a:t> </a:t>
            </a:r>
            <a:r>
              <a:rPr lang="ar-SA" sz="1800" b="1" dirty="0">
                <a:solidFill>
                  <a:srgbClr val="00B050"/>
                </a:solidFill>
                <a:latin typeface="Simplified Arabic" pitchFamily="18" charset="-78"/>
                <a:cs typeface="Simplified Arabic" pitchFamily="18" charset="-78"/>
              </a:rPr>
              <a:t>[الوطن القومي]</a:t>
            </a:r>
            <a:r>
              <a:rPr lang="ar-SA" sz="3600" b="1" dirty="0">
                <a:latin typeface="Simplified Arabic" pitchFamily="18" charset="-78"/>
                <a:cs typeface="Simplified Arabic" pitchFamily="18" charset="-78"/>
              </a:rPr>
              <a:t> </a:t>
            </a:r>
            <a:r>
              <a:rPr lang="ar-YE" sz="3600" b="1" dirty="0">
                <a:latin typeface="Simplified Arabic" pitchFamily="18" charset="-78"/>
                <a:cs typeface="Simplified Arabic" pitchFamily="18" charset="-78"/>
              </a:rPr>
              <a:t>على أرض فلسطين</a:t>
            </a:r>
            <a:r>
              <a:rPr lang="ar-SA" sz="3600" b="1" dirty="0">
                <a:latin typeface="Simplified Arabic" pitchFamily="18" charset="-78"/>
                <a:cs typeface="Simplified Arabic" pitchFamily="18" charset="-78"/>
              </a:rPr>
              <a:t>.</a:t>
            </a:r>
          </a:p>
          <a:p>
            <a:pPr algn="justLow" eaLnBrk="1" hangingPunct="1">
              <a:buFont typeface="Wingdings 2" panose="05020102010507070707" pitchFamily="18" charset="2"/>
              <a:buNone/>
              <a:defRPr/>
            </a:pPr>
            <a:r>
              <a:rPr lang="ar-SA" sz="3600" b="1" dirty="0">
                <a:latin typeface="Simplified Arabic" pitchFamily="18" charset="-78"/>
                <a:cs typeface="Simplified Arabic" pitchFamily="18" charset="-78"/>
              </a:rPr>
              <a:t>	</a:t>
            </a:r>
            <a:endParaRPr lang="ar-YE" sz="3600" b="1" dirty="0">
              <a:latin typeface="Simplified Arabic" pitchFamily="18" charset="-78"/>
              <a:cs typeface="Simplified Arabic" pitchFamily="18" charset="-78"/>
            </a:endParaRPr>
          </a:p>
        </p:txBody>
      </p:sp>
      <p:sp>
        <p:nvSpPr>
          <p:cNvPr id="5" name="Title 1"/>
          <p:cNvSpPr txBox="1">
            <a:spLocks/>
          </p:cNvSpPr>
          <p:nvPr/>
        </p:nvSpPr>
        <p:spPr>
          <a:xfrm>
            <a:off x="1739900" y="579438"/>
            <a:ext cx="7499350" cy="1143000"/>
          </a:xfrm>
          <a:prstGeom prst="rect">
            <a:avLst/>
          </a:prstGeom>
        </p:spPr>
        <p:txBody>
          <a:bodyPr anchor="ctr">
            <a:normAutofit/>
          </a:bodyPr>
          <a:lst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fontAlgn="auto">
              <a:spcAft>
                <a:spcPts val="0"/>
              </a:spcAft>
              <a:defRPr/>
            </a:pPr>
            <a:r>
              <a:rPr lang="en-US" b="1" dirty="0">
                <a:solidFill>
                  <a:schemeClr val="tx2">
                    <a:satMod val="130000"/>
                  </a:schemeClr>
                </a:solidFill>
                <a:ea typeface="+mj-ea"/>
              </a:rPr>
              <a:t>4</a:t>
            </a:r>
            <a:r>
              <a:rPr lang="ar-SA" b="1" dirty="0">
                <a:solidFill>
                  <a:schemeClr val="tx2">
                    <a:satMod val="130000"/>
                  </a:schemeClr>
                </a:solidFill>
                <a:ea typeface="+mj-ea"/>
              </a:rPr>
              <a:t>. تعريف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A7FBF0-5786-492C-B02F-CBA6D50C46F9}" type="slidenum">
              <a:rPr lang="ar-YE" altLang="ar-BH">
                <a:solidFill>
                  <a:srgbClr val="B5A788"/>
                </a:solidFill>
              </a:rPr>
              <a:pPr eaLnBrk="1" hangingPunct="1"/>
              <a:t>25</a:t>
            </a:fld>
            <a:endParaRPr lang="ar-YE" altLang="ar-BH">
              <a:solidFill>
                <a:srgbClr val="B5A788"/>
              </a:solidFill>
            </a:endParaRPr>
          </a:p>
        </p:txBody>
      </p:sp>
    </p:spTree>
    <p:extLst>
      <p:ext uri="{BB962C8B-B14F-4D97-AF65-F5344CB8AC3E}">
        <p14:creationId xmlns:p14="http://schemas.microsoft.com/office/powerpoint/2010/main" val="339021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2816225"/>
            <a:ext cx="6400800" cy="1117600"/>
          </a:xfrm>
        </p:spPr>
        <p:txBody>
          <a:bodyPr>
            <a:normAutofit fontScale="90000"/>
          </a:bodyPr>
          <a:lstStyle/>
          <a:p>
            <a:pPr algn="ctr">
              <a:defRPr/>
            </a:pPr>
            <a:r>
              <a:rPr lang="ar-SA" sz="4800" dirty="0">
                <a:effectLst/>
                <a:latin typeface="Simplified Arabic" pitchFamily="18" charset="-78"/>
                <a:cs typeface="Simplified Arabic" pitchFamily="18" charset="-78"/>
              </a:rPr>
              <a:t>الشَّعار: الفِكْرة المَرْكَزيّة للحركة الصِّهيونِيّة</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660441-E01F-4D08-8566-3256895B966C}" type="slidenum">
              <a:rPr lang="ar-YE" altLang="ar-BH">
                <a:solidFill>
                  <a:srgbClr val="B5A788"/>
                </a:solidFill>
              </a:rPr>
              <a:pPr eaLnBrk="1" hangingPunct="1"/>
              <a:t>26</a:t>
            </a:fld>
            <a:endParaRPr lang="ar-YE" altLang="ar-BH">
              <a:solidFill>
                <a:srgbClr val="B5A788"/>
              </a:solidFill>
            </a:endParaRPr>
          </a:p>
        </p:txBody>
      </p:sp>
    </p:spTree>
    <p:extLst>
      <p:ext uri="{BB962C8B-B14F-4D97-AF65-F5344CB8AC3E}">
        <p14:creationId xmlns:p14="http://schemas.microsoft.com/office/powerpoint/2010/main" val="45570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p:txBody>
          <a:bodyPr/>
          <a:lstStyle/>
          <a:p>
            <a:pPr eaLnBrk="1" hangingPunct="1">
              <a:buFont typeface="Wingdings" panose="05000000000000000000" pitchFamily="2" charset="2"/>
              <a:buNone/>
            </a:pPr>
            <a:r>
              <a:rPr lang="ar-SA" altLang="ar-BH" sz="4400" b="1">
                <a:solidFill>
                  <a:srgbClr val="FF0000"/>
                </a:solidFill>
                <a:latin typeface="Simplified Arabic" panose="02020603050405020304" pitchFamily="18" charset="-78"/>
                <a:cs typeface="Simplified Arabic" panose="02020603050405020304" pitchFamily="18" charset="-78"/>
              </a:rPr>
              <a:t>	</a:t>
            </a:r>
            <a:r>
              <a:rPr lang="ar-YE" altLang="ar-BH" sz="4000" b="1">
                <a:solidFill>
                  <a:srgbClr val="FF0000"/>
                </a:solidFill>
                <a:latin typeface="Simplified Arabic" panose="02020603050405020304" pitchFamily="18" charset="-78"/>
                <a:cs typeface="Simplified Arabic" panose="02020603050405020304" pitchFamily="18" charset="-78"/>
              </a:rPr>
              <a:t>أر</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ض</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 بـ</a:t>
            </a:r>
            <a:r>
              <a:rPr lang="ar-SA" altLang="ar-BH" sz="4000" b="1">
                <a:solidFill>
                  <a:srgbClr val="FF0000"/>
                </a:solidFill>
                <a:latin typeface="Simplified Arabic" panose="02020603050405020304" pitchFamily="18" charset="-78"/>
                <a:cs typeface="Simplified Arabic" panose="02020603050405020304" pitchFamily="18" charset="-78"/>
              </a:rPr>
              <a:t>ل</a:t>
            </a:r>
            <a:r>
              <a:rPr lang="ar-YE" altLang="ar-BH" sz="4000" b="1">
                <a:solidFill>
                  <a:srgbClr val="FF0000"/>
                </a:solidFill>
                <a:latin typeface="Simplified Arabic" panose="02020603050405020304" pitchFamily="18" charset="-78"/>
                <a:cs typeface="Simplified Arabic" panose="02020603050405020304" pitchFamily="18" charset="-78"/>
              </a:rPr>
              <a:t>ا</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 شع</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ب</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 لش</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ـع</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ب</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 ب</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لا</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 أ</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ر</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000" b="1">
                <a:solidFill>
                  <a:srgbClr val="FF0000"/>
                </a:solidFill>
                <a:latin typeface="Simplified Arabic" panose="02020603050405020304" pitchFamily="18" charset="-78"/>
                <a:cs typeface="Simplified Arabic" panose="02020603050405020304" pitchFamily="18" charset="-78"/>
              </a:rPr>
              <a:t>ض</a:t>
            </a:r>
            <a:r>
              <a:rPr lang="ar-SA" altLang="ar-BH" sz="4000" b="1">
                <a:solidFill>
                  <a:srgbClr val="FF0000"/>
                </a:solidFill>
                <a:latin typeface="Simplified Arabic" panose="02020603050405020304" pitchFamily="18" charset="-78"/>
                <a:cs typeface="Simplified Arabic" panose="02020603050405020304" pitchFamily="18" charset="-78"/>
              </a:rPr>
              <a:t>ٍ</a:t>
            </a:r>
            <a:r>
              <a:rPr lang="ar-YE" altLang="ar-BH" sz="4400" b="1">
                <a:solidFill>
                  <a:srgbClr val="FF0000"/>
                </a:solidFill>
                <a:latin typeface="Simplified Arabic" panose="02020603050405020304" pitchFamily="18" charset="-78"/>
                <a:cs typeface="Simplified Arabic" panose="02020603050405020304" pitchFamily="18" charset="-78"/>
              </a:rPr>
              <a:t> </a:t>
            </a:r>
            <a:endParaRPr lang="ar-SA" altLang="ar-BH" sz="4400" b="1">
              <a:solidFill>
                <a:srgbClr val="FF0000"/>
              </a:solidFill>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r>
              <a:rPr lang="ar-SA" altLang="ar-BH">
                <a:latin typeface="Simplified Arabic" panose="02020603050405020304" pitchFamily="18" charset="-78"/>
                <a:cs typeface="Simplified Arabic" panose="02020603050405020304" pitchFamily="18" charset="-78"/>
              </a:rPr>
              <a:t>	</a:t>
            </a:r>
            <a:r>
              <a:rPr lang="en-US" altLang="ar-BH" sz="2000">
                <a:latin typeface="Simplified Arabic" panose="02020603050405020304" pitchFamily="18" charset="-78"/>
                <a:cs typeface="Simplified Arabic" panose="02020603050405020304" pitchFamily="18" charset="-78"/>
              </a:rPr>
              <a:t>(</a:t>
            </a:r>
            <a:r>
              <a:rPr lang="en-US" altLang="ar-BH" sz="2000" b="1">
                <a:latin typeface="Simplified Arabic" panose="02020603050405020304" pitchFamily="18" charset="-78"/>
                <a:cs typeface="Simplified Arabic" panose="02020603050405020304" pitchFamily="18" charset="-78"/>
              </a:rPr>
              <a:t>A Land without a People for People without a Land)</a:t>
            </a:r>
            <a:r>
              <a:rPr lang="en-US" altLang="ar-BH">
                <a:latin typeface="Simplified Arabic" panose="02020603050405020304" pitchFamily="18" charset="-78"/>
                <a:cs typeface="Simplified Arabic" panose="02020603050405020304" pitchFamily="18" charset="-78"/>
              </a:rPr>
              <a:t> </a:t>
            </a:r>
            <a:br>
              <a:rPr lang="en-US" altLang="ar-BH">
                <a:latin typeface="Simplified Arabic" panose="02020603050405020304" pitchFamily="18" charset="-78"/>
                <a:cs typeface="Simplified Arabic" panose="02020603050405020304" pitchFamily="18" charset="-78"/>
              </a:rPr>
            </a:br>
            <a:r>
              <a:rPr lang="ar-SA" altLang="ar-BH" sz="2400" b="1">
                <a:solidFill>
                  <a:srgbClr val="FF0000"/>
                </a:solidFill>
                <a:latin typeface="Simplified Arabic" panose="02020603050405020304" pitchFamily="18" charset="-78"/>
                <a:cs typeface="Simplified Arabic" panose="02020603050405020304" pitchFamily="18" charset="-78"/>
              </a:rPr>
              <a:t>يقول المسيري: </a:t>
            </a:r>
            <a:r>
              <a:rPr lang="ar-YE" altLang="ar-BH" sz="2400" b="1">
                <a:solidFill>
                  <a:srgbClr val="FF0000"/>
                </a:solidFill>
                <a:latin typeface="Simplified Arabic" panose="02020603050405020304" pitchFamily="18" charset="-78"/>
                <a:cs typeface="Simplified Arabic" panose="02020603050405020304" pitchFamily="18" charset="-78"/>
              </a:rPr>
              <a:t> </a:t>
            </a:r>
            <a:endParaRPr lang="ar-SA" altLang="ar-BH" b="1">
              <a:solidFill>
                <a:srgbClr val="FF0000"/>
              </a:solidFill>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 </a:t>
            </a:r>
            <a:r>
              <a:rPr lang="ar-YE" altLang="ar-BH" b="1">
                <a:latin typeface="Simplified Arabic" panose="02020603050405020304" pitchFamily="18" charset="-78"/>
                <a:cs typeface="Simplified Arabic" panose="02020603050405020304" pitchFamily="18" charset="-78"/>
              </a:rPr>
              <a:t>ي</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مكن القول بأنه صياغة م</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ع</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ل</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م</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ن</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ة للر</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ؤية الإن</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جيلي</a:t>
            </a:r>
            <a:r>
              <a:rPr lang="ar-SA" altLang="ar-BH" b="1">
                <a:latin typeface="Simplified Arabic" panose="02020603050405020304" pitchFamily="18" charset="-78"/>
                <a:cs typeface="Simplified Arabic" panose="02020603050405020304" pitchFamily="18" charset="-78"/>
              </a:rPr>
              <a:t>ّ</a:t>
            </a:r>
            <a:r>
              <a:rPr lang="ar-YE" altLang="ar-BH" b="1">
                <a:latin typeface="Simplified Arabic" panose="02020603050405020304" pitchFamily="18" charset="-78"/>
                <a:cs typeface="Simplified Arabic" panose="02020603050405020304" pitchFamily="18" charset="-78"/>
              </a:rPr>
              <a:t>ة القائلة بأن </a:t>
            </a:r>
            <a:r>
              <a:rPr lang="ar-YE" altLang="ar-BH" b="1" u="sng">
                <a:latin typeface="Simplified Arabic" panose="02020603050405020304" pitchFamily="18" charset="-78"/>
                <a:cs typeface="Simplified Arabic" panose="02020603050405020304" pitchFamily="18" charset="-78"/>
              </a:rPr>
              <a:t>فلسطين هي أرض الميعاد والأرض المقدَّسة، وأن اليهود هم الشعب المقدَّس، ومن ثم فالشعب المقدَّس لابد أن يعود للأرض المقدَّسة، فهو صاحبها</a:t>
            </a:r>
            <a:r>
              <a:rPr lang="ar-SA" altLang="ar-BH" b="1" u="sng">
                <a:latin typeface="Simplified Arabic" panose="02020603050405020304" pitchFamily="18" charset="-78"/>
                <a:cs typeface="Simplified Arabic" panose="02020603050405020304" pitchFamily="18" charset="-78"/>
              </a:rPr>
              <a:t>).</a:t>
            </a:r>
            <a:endParaRPr lang="en-US" altLang="ar-BH" b="1" u="sng">
              <a:latin typeface="Simplified Arabic" panose="02020603050405020304" pitchFamily="18" charset="-78"/>
              <a:cs typeface="Simplified Arabic" panose="02020603050405020304" pitchFamily="18" charset="-78"/>
            </a:endParaRPr>
          </a:p>
        </p:txBody>
      </p:sp>
      <p:sp>
        <p:nvSpPr>
          <p:cNvPr id="36867" name="Rectangle 4"/>
          <p:cNvSpPr>
            <a:spLocks noChangeArrowheads="1"/>
          </p:cNvSpPr>
          <p:nvPr/>
        </p:nvSpPr>
        <p:spPr bwMode="auto">
          <a:xfrm>
            <a:off x="609600" y="4302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400">
                <a:cs typeface="Monotype Koufi" pitchFamily="2" charset="-78"/>
              </a:rPr>
              <a:t>شعارُ الحركة الصِّهيُونيّة</a:t>
            </a:r>
            <a:endParaRPr lang="en-US" altLang="ar-BH" sz="4400">
              <a:cs typeface="Monotype Koufi"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6EE893-A84E-46DE-9126-0E7139FFD53E}" type="slidenum">
              <a:rPr lang="ar-YE" altLang="ar-BH">
                <a:solidFill>
                  <a:srgbClr val="B5A788"/>
                </a:solidFill>
              </a:rPr>
              <a:pPr eaLnBrk="1" hangingPunct="1"/>
              <a:t>27</a:t>
            </a:fld>
            <a:endParaRPr lang="ar-YE" altLang="ar-BH">
              <a:solidFill>
                <a:srgbClr val="B5A788"/>
              </a:solidFill>
            </a:endParaRPr>
          </a:p>
        </p:txBody>
      </p:sp>
    </p:spTree>
    <p:extLst>
      <p:ext uri="{BB962C8B-B14F-4D97-AF65-F5344CB8AC3E}">
        <p14:creationId xmlns:p14="http://schemas.microsoft.com/office/powerpoint/2010/main" val="159249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1000"/>
                                        <p:tgtEl>
                                          <p:spTgt spid="161795">
                                            <p:txEl>
                                              <p:pRg st="0" end="0"/>
                                            </p:txEl>
                                          </p:spTgt>
                                        </p:tgtEl>
                                      </p:cBhvr>
                                    </p:animEffect>
                                    <p:anim calcmode="lin" valueType="num">
                                      <p:cBhvr>
                                        <p:cTn id="8" dur="10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1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61795">
                                            <p:txEl>
                                              <p:pRg st="1" end="1"/>
                                            </p:txEl>
                                          </p:spTgt>
                                        </p:tgtEl>
                                        <p:attrNameLst>
                                          <p:attrName>style.visibility</p:attrName>
                                        </p:attrNameLst>
                                      </p:cBhvr>
                                      <p:to>
                                        <p:strVal val="visible"/>
                                      </p:to>
                                    </p:set>
                                    <p:animEffect transition="in" filter="fade">
                                      <p:cBhvr>
                                        <p:cTn id="14" dur="1000"/>
                                        <p:tgtEl>
                                          <p:spTgt spid="161795">
                                            <p:txEl>
                                              <p:pRg st="1" end="1"/>
                                            </p:txEl>
                                          </p:spTgt>
                                        </p:tgtEl>
                                      </p:cBhvr>
                                    </p:animEffect>
                                    <p:anim calcmode="lin" valueType="num">
                                      <p:cBhvr>
                                        <p:cTn id="15" dur="10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1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61795">
                                            <p:txEl>
                                              <p:pRg st="2" end="2"/>
                                            </p:txEl>
                                          </p:spTgt>
                                        </p:tgtEl>
                                        <p:attrNameLst>
                                          <p:attrName>style.visibility</p:attrName>
                                        </p:attrNameLst>
                                      </p:cBhvr>
                                      <p:to>
                                        <p:strVal val="visible"/>
                                      </p:to>
                                    </p:set>
                                    <p:animEffect transition="in" filter="fade">
                                      <p:cBhvr>
                                        <p:cTn id="21" dur="1000"/>
                                        <p:tgtEl>
                                          <p:spTgt spid="161795">
                                            <p:txEl>
                                              <p:pRg st="2" end="2"/>
                                            </p:txEl>
                                          </p:spTgt>
                                        </p:tgtEl>
                                      </p:cBhvr>
                                    </p:animEffect>
                                    <p:anim calcmode="lin" valueType="num">
                                      <p:cBhvr>
                                        <p:cTn id="22" dur="10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17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76850" y="1524000"/>
            <a:ext cx="3657600" cy="4664075"/>
          </a:xfrm>
        </p:spPr>
        <p:txBody>
          <a:bodyPr/>
          <a:lstStyle/>
          <a:p>
            <a:pPr eaLnBrk="1" hangingPunct="1">
              <a:buFont typeface="Wingdings" pitchFamily="2" charset="2"/>
              <a:buNone/>
              <a:defRPr/>
            </a:pPr>
            <a:r>
              <a:rPr lang="ar-SA" sz="2400" b="1" dirty="0">
                <a:solidFill>
                  <a:srgbClr val="FF0000"/>
                </a:solidFill>
                <a:latin typeface="Simplified Arabic" pitchFamily="18" charset="-78"/>
                <a:cs typeface="Simplified Arabic" pitchFamily="18" charset="-78"/>
              </a:rPr>
              <a:t>تقول غولدا مائير: </a:t>
            </a:r>
            <a:endParaRPr lang="ar-SA" sz="4400" b="1" dirty="0">
              <a:solidFill>
                <a:srgbClr val="FF0000"/>
              </a:solidFill>
              <a:latin typeface="Simplified Arabic" pitchFamily="18" charset="-78"/>
              <a:cs typeface="Simplified Arabic" pitchFamily="18" charset="-78"/>
            </a:endParaRPr>
          </a:p>
          <a:p>
            <a:pPr algn="justLow" eaLnBrk="1" hangingPunct="1">
              <a:buFont typeface="Wingdings" pitchFamily="2" charset="2"/>
              <a:buNone/>
              <a:defRPr/>
            </a:pPr>
            <a:r>
              <a:rPr lang="ar-SA" sz="3200" b="1" dirty="0">
                <a:latin typeface="Simplified Arabic" pitchFamily="18" charset="-78"/>
                <a:cs typeface="Simplified Arabic" pitchFamily="18" charset="-78"/>
              </a:rPr>
              <a:t>	( .. ليس هناك شعبٌ فلسطيني ... ولم يكن الأمر أنَّنا جئْنا وأخرجْناهم من الدّيار واغتصبنا أرضهم، فلا وجود لهم أصلاً). 			</a:t>
            </a:r>
            <a:r>
              <a:rPr lang="ar-SA" sz="1200" b="1" dirty="0">
                <a:solidFill>
                  <a:srgbClr val="00B050"/>
                </a:solidFill>
                <a:latin typeface="Simplified Arabic" pitchFamily="18" charset="-78"/>
                <a:cs typeface="Simplified Arabic" pitchFamily="18" charset="-78"/>
              </a:rPr>
              <a:t>[الصنداي تايمز، </a:t>
            </a:r>
            <a:r>
              <a:rPr lang="en-US" sz="1200" b="1" dirty="0">
                <a:solidFill>
                  <a:srgbClr val="00B050"/>
                </a:solidFill>
                <a:latin typeface="Simplified Arabic" pitchFamily="18" charset="-78"/>
                <a:cs typeface="Simplified Arabic" pitchFamily="18" charset="-78"/>
              </a:rPr>
              <a:t>15</a:t>
            </a:r>
            <a:r>
              <a:rPr lang="ar-SA" sz="1200" b="1" dirty="0">
                <a:solidFill>
                  <a:srgbClr val="00B050"/>
                </a:solidFill>
                <a:latin typeface="Simplified Arabic" pitchFamily="18" charset="-78"/>
                <a:cs typeface="Simplified Arabic" pitchFamily="18" charset="-78"/>
              </a:rPr>
              <a:t>/</a:t>
            </a:r>
            <a:r>
              <a:rPr lang="en-US" sz="1200" b="1" dirty="0">
                <a:solidFill>
                  <a:srgbClr val="00B050"/>
                </a:solidFill>
                <a:latin typeface="Simplified Arabic" pitchFamily="18" charset="-78"/>
                <a:cs typeface="Simplified Arabic" pitchFamily="18" charset="-78"/>
              </a:rPr>
              <a:t>6</a:t>
            </a:r>
            <a:r>
              <a:rPr lang="ar-SA" sz="1200" b="1" dirty="0">
                <a:solidFill>
                  <a:srgbClr val="00B050"/>
                </a:solidFill>
                <a:latin typeface="Simplified Arabic" pitchFamily="18" charset="-78"/>
                <a:cs typeface="Simplified Arabic" pitchFamily="18" charset="-78"/>
              </a:rPr>
              <a:t>/</a:t>
            </a:r>
            <a:r>
              <a:rPr lang="en-US" sz="1200" b="1" dirty="0">
                <a:solidFill>
                  <a:srgbClr val="00B050"/>
                </a:solidFill>
                <a:latin typeface="Simplified Arabic" pitchFamily="18" charset="-78"/>
                <a:cs typeface="Simplified Arabic" pitchFamily="18" charset="-78"/>
              </a:rPr>
              <a:t>1969</a:t>
            </a:r>
            <a:r>
              <a:rPr lang="ar-SA" sz="1200" b="1" dirty="0">
                <a:solidFill>
                  <a:srgbClr val="00B050"/>
                </a:solidFill>
                <a:latin typeface="Simplified Arabic" pitchFamily="18" charset="-78"/>
                <a:cs typeface="Simplified Arabic" pitchFamily="18" charset="-78"/>
              </a:rPr>
              <a:t>]</a:t>
            </a:r>
            <a:endParaRPr lang="ar-SA" sz="3200" b="1" dirty="0">
              <a:solidFill>
                <a:srgbClr val="00B050"/>
              </a:solidFill>
              <a:latin typeface="Simplified Arabic" pitchFamily="18" charset="-78"/>
              <a:cs typeface="Simplified Arabic" pitchFamily="18" charset="-78"/>
            </a:endParaRPr>
          </a:p>
          <a:p>
            <a:pPr marL="82550" indent="0">
              <a:buFont typeface="Wingdings 2" panose="05020102010507070707" pitchFamily="18" charset="2"/>
              <a:buNone/>
              <a:defRPr/>
            </a:pPr>
            <a:endParaRPr lang="ar-SA" sz="3200" b="1" dirty="0">
              <a:latin typeface="Simplified Arabic" pitchFamily="18" charset="-78"/>
              <a:cs typeface="Simplified Arabic" pitchFamily="18" charset="-78"/>
            </a:endParaRPr>
          </a:p>
        </p:txBody>
      </p:sp>
      <p:sp>
        <p:nvSpPr>
          <p:cNvPr id="37891" name="AutoShape 2" descr="نتيجة بحث الصور عن جولدا مائير"/>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BH"/>
          </a:p>
        </p:txBody>
      </p:sp>
      <p:sp>
        <p:nvSpPr>
          <p:cNvPr id="37892" name="AutoShape 4" descr="نتيجة بحث الصور عن جولدا مائير"/>
          <p:cNvSpPr>
            <a:spLocks noChangeAspect="1" noChangeArrowheads="1"/>
          </p:cNvSpPr>
          <p:nvPr/>
        </p:nvSpPr>
        <p:spPr bwMode="auto">
          <a:xfrm>
            <a:off x="9075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BH"/>
          </a:p>
        </p:txBody>
      </p:sp>
      <p:sp>
        <p:nvSpPr>
          <p:cNvPr id="37893" name="AutoShape 6" descr="نتيجة بحث الصور عن جولدا مائير"/>
          <p:cNvSpPr>
            <a:spLocks noChangeAspect="1" noChangeArrowheads="1"/>
          </p:cNvSpPr>
          <p:nvPr/>
        </p:nvSpPr>
        <p:spPr bwMode="auto">
          <a:xfrm>
            <a:off x="9228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BH"/>
          </a:p>
        </p:txBody>
      </p:sp>
      <p:pic>
        <p:nvPicPr>
          <p:cNvPr id="71690" name="Picture 10" descr="http://elbadil.com/wp-content/uploads/2013/10/632.jpg"/>
          <p:cNvPicPr>
            <a:picLocks noChangeAspect="1" noChangeArrowheads="1"/>
          </p:cNvPicPr>
          <p:nvPr/>
        </p:nvPicPr>
        <p:blipFill>
          <a:blip r:embed="rId2"/>
          <a:srcRect/>
          <a:stretch>
            <a:fillRect/>
          </a:stretch>
        </p:blipFill>
        <p:spPr bwMode="auto">
          <a:xfrm>
            <a:off x="827088" y="2133600"/>
            <a:ext cx="3703637" cy="287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7895" name="Rectangle 4"/>
          <p:cNvSpPr>
            <a:spLocks noChangeArrowheads="1"/>
          </p:cNvSpPr>
          <p:nvPr/>
        </p:nvSpPr>
        <p:spPr bwMode="auto">
          <a:xfrm>
            <a:off x="609600" y="4302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400">
                <a:cs typeface="Monotype Koufi" pitchFamily="2" charset="-78"/>
              </a:rPr>
              <a:t>شعارُ الحركة الصِّهيُونيّة</a:t>
            </a:r>
            <a:endParaRPr lang="en-US" altLang="ar-BH" sz="4400">
              <a:cs typeface="Monotype Koufi"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90F170-7AF5-4945-ADEC-067DE07EE294}" type="slidenum">
              <a:rPr lang="ar-YE" altLang="ar-BH">
                <a:solidFill>
                  <a:srgbClr val="B5A788"/>
                </a:solidFill>
              </a:rPr>
              <a:pPr eaLnBrk="1" hangingPunct="1"/>
              <a:t>28</a:t>
            </a:fld>
            <a:endParaRPr lang="ar-YE" altLang="ar-BH">
              <a:solidFill>
                <a:srgbClr val="B5A788"/>
              </a:solidFill>
            </a:endParaRPr>
          </a:p>
        </p:txBody>
      </p:sp>
    </p:spTree>
    <p:extLst>
      <p:ext uri="{BB962C8B-B14F-4D97-AF65-F5344CB8AC3E}">
        <p14:creationId xmlns:p14="http://schemas.microsoft.com/office/powerpoint/2010/main" val="153826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لمحتوى 2"/>
          <p:cNvSpPr>
            <a:spLocks noGrp="1"/>
          </p:cNvSpPr>
          <p:nvPr>
            <p:ph idx="1"/>
          </p:nvPr>
        </p:nvSpPr>
        <p:spPr/>
        <p:txBody>
          <a:bodyPr/>
          <a:lstStyle/>
          <a:p>
            <a:pPr eaLnBrk="1" hangingPunct="1">
              <a:buFont typeface="Wingdings 2" panose="05020102010507070707" pitchFamily="18" charset="2"/>
              <a:buNone/>
            </a:pPr>
            <a:r>
              <a:rPr lang="ar-YE" altLang="en-US" sz="3600" b="1">
                <a:latin typeface="Simplified Arabic" panose="02020603050405020304" pitchFamily="18" charset="-78"/>
                <a:cs typeface="Simplified Arabic" panose="02020603050405020304" pitchFamily="18" charset="-78"/>
              </a:rPr>
              <a:t>	</a:t>
            </a:r>
            <a:r>
              <a:rPr lang="ar-YE" altLang="en-US" sz="2000" b="1">
                <a:solidFill>
                  <a:srgbClr val="00B050"/>
                </a:solidFill>
                <a:latin typeface="Simplified Arabic" panose="02020603050405020304" pitchFamily="18" charset="-78"/>
                <a:cs typeface="Simplified Arabic" panose="02020603050405020304" pitchFamily="18" charset="-78"/>
              </a:rPr>
              <a:t>يقول المؤرِّخ البريطانيّ (هربرت جورج ويلز) </a:t>
            </a:r>
            <a:r>
              <a:rPr lang="ar-YE" altLang="en-US" sz="1000" b="1">
                <a:solidFill>
                  <a:srgbClr val="FF0000"/>
                </a:solidFill>
                <a:latin typeface="Simplified Arabic" panose="02020603050405020304" pitchFamily="18" charset="-78"/>
                <a:cs typeface="Simplified Arabic" panose="02020603050405020304" pitchFamily="18" charset="-78"/>
              </a:rPr>
              <a:t>[1866-1946]</a:t>
            </a:r>
            <a:r>
              <a:rPr lang="ar-YE" altLang="en-US" sz="2000" b="1">
                <a:latin typeface="Simplified Arabic" panose="02020603050405020304" pitchFamily="18" charset="-78"/>
                <a:cs typeface="Simplified Arabic" panose="02020603050405020304" pitchFamily="18" charset="-78"/>
              </a:rPr>
              <a:t>:</a:t>
            </a:r>
          </a:p>
          <a:p>
            <a:pPr algn="justLow" eaLnBrk="1" hangingPunct="1">
              <a:buFont typeface="Wingdings 2" panose="05020102010507070707" pitchFamily="18" charset="2"/>
              <a:buNone/>
            </a:pPr>
            <a:r>
              <a:rPr lang="ar-YE" altLang="en-US" sz="3600" b="1">
                <a:latin typeface="Simplified Arabic" panose="02020603050405020304" pitchFamily="18" charset="-78"/>
                <a:cs typeface="Simplified Arabic" panose="02020603050405020304" pitchFamily="18" charset="-78"/>
              </a:rPr>
              <a:t>	</a:t>
            </a:r>
            <a:endParaRPr lang="ar-SA" altLang="en-US" sz="3600" b="1">
              <a:latin typeface="Simplified Arabic" panose="02020603050405020304" pitchFamily="18" charset="-78"/>
              <a:cs typeface="Simplified Arabic" panose="02020603050405020304" pitchFamily="18" charset="-78"/>
            </a:endParaRPr>
          </a:p>
          <a:p>
            <a:pPr algn="justLow" eaLnBrk="1" hangingPunct="1">
              <a:buFont typeface="Wingdings 2" panose="05020102010507070707" pitchFamily="18" charset="2"/>
              <a:buNone/>
            </a:pPr>
            <a:r>
              <a:rPr lang="ar-SA" altLang="en-US" sz="3600" b="1">
                <a:latin typeface="Simplified Arabic" panose="02020603050405020304" pitchFamily="18" charset="-78"/>
                <a:cs typeface="Simplified Arabic" panose="02020603050405020304" pitchFamily="18" charset="-78"/>
              </a:rPr>
              <a:t>	</a:t>
            </a:r>
            <a:r>
              <a:rPr lang="ar-YE" altLang="en-US" sz="3600" b="1">
                <a:latin typeface="Simplified Arabic" panose="02020603050405020304" pitchFamily="18" charset="-78"/>
                <a:cs typeface="Simplified Arabic" panose="02020603050405020304" pitchFamily="18" charset="-78"/>
              </a:rPr>
              <a:t>(كانت حياةُ العبرانيينَ في فلسطين تُشبه حياةَ رجلٍ يُصِرُّ على الإقامةَ وسطَ طريقٍ مزْدحمٍ، فتدوسُه الحَافلاَت والشَّاحنات باستمرارٍ (...)، ولم تكن مملكتهم سِوى حادثٍ طارئٍ في تاريخ المنطقة؛ ذلك التَّاريخ الذي هو أكبر وأعظم من تاريخهم). </a:t>
            </a:r>
            <a:r>
              <a:rPr lang="ar-YE" altLang="en-US" sz="1400" b="1">
                <a:solidFill>
                  <a:srgbClr val="FF0000"/>
                </a:solidFill>
                <a:latin typeface="Simplified Arabic" panose="02020603050405020304" pitchFamily="18" charset="-78"/>
                <a:cs typeface="Simplified Arabic" panose="02020603050405020304" pitchFamily="18" charset="-78"/>
              </a:rPr>
              <a:t>[بتصرف]</a:t>
            </a:r>
            <a:r>
              <a:rPr lang="ar-YE" altLang="en-US" sz="3600" b="1">
                <a:latin typeface="Simplified Arabic" panose="02020603050405020304" pitchFamily="18" charset="-78"/>
                <a:cs typeface="Simplified Arabic" panose="02020603050405020304" pitchFamily="18" charset="-78"/>
              </a:rPr>
              <a:t> </a:t>
            </a:r>
          </a:p>
        </p:txBody>
      </p:sp>
      <p:sp>
        <p:nvSpPr>
          <p:cNvPr id="38915" name="Rectangle 4"/>
          <p:cNvSpPr>
            <a:spLocks noChangeArrowheads="1"/>
          </p:cNvSpPr>
          <p:nvPr/>
        </p:nvSpPr>
        <p:spPr bwMode="auto">
          <a:xfrm>
            <a:off x="609600" y="4302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400">
                <a:cs typeface="Monotype Koufi" pitchFamily="2" charset="-78"/>
              </a:rPr>
              <a:t>شعارُ الحركة الصِّهيُونيّة</a:t>
            </a:r>
            <a:endParaRPr lang="en-US" altLang="ar-BH" sz="4400">
              <a:cs typeface="Monotype Koufi"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E5EDA2-449B-48E7-990A-B798811136C6}" type="slidenum">
              <a:rPr lang="ar-YE" altLang="ar-BH">
                <a:solidFill>
                  <a:srgbClr val="B5A788"/>
                </a:solidFill>
              </a:rPr>
              <a:pPr eaLnBrk="1" hangingPunct="1"/>
              <a:t>29</a:t>
            </a:fld>
            <a:endParaRPr lang="ar-YE" altLang="ar-BH">
              <a:solidFill>
                <a:srgbClr val="B5A788"/>
              </a:solidFill>
            </a:endParaRPr>
          </a:p>
        </p:txBody>
      </p:sp>
    </p:spTree>
    <p:extLst>
      <p:ext uri="{BB962C8B-B14F-4D97-AF65-F5344CB8AC3E}">
        <p14:creationId xmlns:p14="http://schemas.microsoft.com/office/powerpoint/2010/main" val="65918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r-YE" altLang="ar-BH" b="1">
                <a:solidFill>
                  <a:srgbClr val="00B050"/>
                </a:solidFill>
                <a:effectLst/>
                <a:latin typeface="Simplified Arabic" panose="02020603050405020304" pitchFamily="18" charset="-78"/>
                <a:cs typeface="Simplified Arabic" panose="02020603050405020304" pitchFamily="18" charset="-78"/>
              </a:rPr>
              <a:t>عَنَاصِرُ المُحَاضَرَة</a:t>
            </a:r>
          </a:p>
        </p:txBody>
      </p:sp>
      <p:sp>
        <p:nvSpPr>
          <p:cNvPr id="12291" name="عنصر نائب للمحتوى 2"/>
          <p:cNvSpPr>
            <a:spLocks noGrp="1"/>
          </p:cNvSpPr>
          <p:nvPr>
            <p:ph idx="1"/>
          </p:nvPr>
        </p:nvSpPr>
        <p:spPr>
          <a:xfrm>
            <a:off x="1116013" y="1412875"/>
            <a:ext cx="6911975" cy="4824413"/>
          </a:xfrm>
        </p:spPr>
        <p:txBody>
          <a:bodyPr/>
          <a:lstStyle/>
          <a:p>
            <a:pPr eaLnBrk="1" hangingPunct="1"/>
            <a:r>
              <a:rPr lang="ar-SA" altLang="ar-BH" sz="4000" b="1">
                <a:latin typeface="Simplified Arabic" panose="02020603050405020304" pitchFamily="18" charset="-78"/>
                <a:cs typeface="Simplified Arabic" panose="02020603050405020304" pitchFamily="18" charset="-78"/>
              </a:rPr>
              <a:t> </a:t>
            </a:r>
            <a:r>
              <a:rPr lang="ar-YE" altLang="ar-BH" sz="4000" b="1">
                <a:latin typeface="Simplified Arabic" panose="02020603050405020304" pitchFamily="18" charset="-78"/>
                <a:cs typeface="Simplified Arabic" panose="02020603050405020304" pitchFamily="18" charset="-78"/>
              </a:rPr>
              <a:t>مقدّمة</a:t>
            </a:r>
            <a:r>
              <a:rPr lang="ar-SA" altLang="ar-BH" sz="4000" b="1">
                <a:latin typeface="Simplified Arabic" panose="02020603050405020304" pitchFamily="18" charset="-78"/>
                <a:cs typeface="Simplified Arabic" panose="02020603050405020304" pitchFamily="18" charset="-78"/>
              </a:rPr>
              <a:t>.</a:t>
            </a:r>
            <a:endParaRPr lang="ar-YE" altLang="ar-BH" sz="4000" b="1">
              <a:latin typeface="Simplified Arabic" panose="02020603050405020304" pitchFamily="18" charset="-78"/>
              <a:cs typeface="Simplified Arabic" panose="02020603050405020304" pitchFamily="18" charset="-78"/>
            </a:endParaRPr>
          </a:p>
          <a:p>
            <a:pPr algn="justLow" eaLnBrk="1" hangingPunct="1"/>
            <a:r>
              <a:rPr lang="ar-SA" altLang="ar-BH" sz="4000" b="1">
                <a:latin typeface="Simplified Arabic" panose="02020603050405020304" pitchFamily="18" charset="-78"/>
                <a:cs typeface="Simplified Arabic" panose="02020603050405020304" pitchFamily="18" charset="-78"/>
              </a:rPr>
              <a:t> تعريف الصِّهيونيّة لغةً واصطلاحاً. </a:t>
            </a:r>
            <a:r>
              <a:rPr lang="ar-YE" altLang="ar-BH" sz="1600" b="1">
                <a:latin typeface="Simplified Arabic" panose="02020603050405020304" pitchFamily="18" charset="-78"/>
                <a:cs typeface="Simplified Arabic" panose="02020603050405020304" pitchFamily="18" charset="-78"/>
              </a:rPr>
              <a:t> </a:t>
            </a:r>
            <a:endParaRPr lang="ar-YE" altLang="ar-BH" sz="4000" b="1">
              <a:latin typeface="Simplified Arabic" panose="02020603050405020304" pitchFamily="18" charset="-78"/>
              <a:cs typeface="Simplified Arabic" panose="02020603050405020304" pitchFamily="18" charset="-78"/>
            </a:endParaRPr>
          </a:p>
          <a:p>
            <a:pPr eaLnBrk="1" hangingPunct="1"/>
            <a:r>
              <a:rPr lang="ar-SA" altLang="ar-BH" sz="4000" b="1">
                <a:latin typeface="Simplified Arabic" panose="02020603050405020304" pitchFamily="18" charset="-78"/>
                <a:cs typeface="Simplified Arabic" panose="02020603050405020304" pitchFamily="18" charset="-78"/>
              </a:rPr>
              <a:t> ظروف نشأة (الحركة الصِّهيونيّة). </a:t>
            </a:r>
            <a:r>
              <a:rPr lang="ar-YE" altLang="ar-BH" sz="4000" b="1">
                <a:latin typeface="Simplified Arabic" panose="02020603050405020304" pitchFamily="18" charset="-78"/>
                <a:cs typeface="Simplified Arabic" panose="02020603050405020304" pitchFamily="18" charset="-78"/>
              </a:rPr>
              <a:t> </a:t>
            </a:r>
            <a:endParaRPr lang="ar-SA" altLang="ar-BH" sz="4000" b="1">
              <a:latin typeface="Simplified Arabic" panose="02020603050405020304" pitchFamily="18" charset="-78"/>
              <a:cs typeface="Simplified Arabic" panose="02020603050405020304" pitchFamily="18" charset="-78"/>
            </a:endParaRPr>
          </a:p>
          <a:p>
            <a:pPr eaLnBrk="1" hangingPunct="1"/>
            <a:r>
              <a:rPr lang="ar-SA" altLang="ar-BH" sz="4000" b="1">
                <a:latin typeface="Simplified Arabic" panose="02020603050405020304" pitchFamily="18" charset="-78"/>
                <a:cs typeface="Simplified Arabic" panose="02020603050405020304" pitchFamily="18" charset="-78"/>
              </a:rPr>
              <a:t> </a:t>
            </a:r>
            <a:r>
              <a:rPr lang="ar-YE" altLang="ar-BH" sz="4000" b="1">
                <a:latin typeface="Simplified Arabic" panose="02020603050405020304" pitchFamily="18" charset="-78"/>
                <a:cs typeface="Simplified Arabic" panose="02020603050405020304" pitchFamily="18" charset="-78"/>
              </a:rPr>
              <a:t>ال</a:t>
            </a:r>
            <a:r>
              <a:rPr lang="ar-SA" altLang="ar-BH" sz="4000" b="1">
                <a:latin typeface="Simplified Arabic" panose="02020603050405020304" pitchFamily="18" charset="-78"/>
                <a:cs typeface="Simplified Arabic" panose="02020603050405020304" pitchFamily="18" charset="-78"/>
              </a:rPr>
              <a:t>أهداف العامَّة (للحركة الصِّهيونيّة).</a:t>
            </a:r>
          </a:p>
          <a:p>
            <a:pPr eaLnBrk="1" hangingPunct="1"/>
            <a:r>
              <a:rPr lang="ar-SA" altLang="ar-BH" sz="4000" b="1">
                <a:latin typeface="Simplified Arabic" panose="02020603050405020304" pitchFamily="18" charset="-78"/>
                <a:cs typeface="Simplified Arabic" panose="02020603050405020304" pitchFamily="18" charset="-78"/>
              </a:rPr>
              <a:t> الأصول الرَّئيسة للفكرة الصِّهيونيّة.</a:t>
            </a:r>
          </a:p>
          <a:p>
            <a:pPr eaLnBrk="1" hangingPunct="1"/>
            <a:r>
              <a:rPr lang="ar-SA" altLang="ar-BH" sz="4000" b="1">
                <a:latin typeface="Simplified Arabic" panose="02020603050405020304" pitchFamily="18" charset="-78"/>
                <a:cs typeface="Simplified Arabic" panose="02020603050405020304" pitchFamily="18" charset="-78"/>
              </a:rPr>
              <a:t> الخاتمة </a:t>
            </a:r>
            <a:r>
              <a:rPr lang="ar-SA" altLang="ar-BH" sz="2000" b="1">
                <a:latin typeface="Simplified Arabic" panose="02020603050405020304" pitchFamily="18" charset="-78"/>
                <a:cs typeface="Simplified Arabic" panose="02020603050405020304" pitchFamily="18" charset="-78"/>
              </a:rPr>
              <a:t>(واقع الحركة)</a:t>
            </a:r>
            <a:r>
              <a:rPr lang="ar-SA" altLang="ar-BH" sz="4000" b="1">
                <a:latin typeface="Simplified Arabic" panose="02020603050405020304" pitchFamily="18" charset="-78"/>
                <a:cs typeface="Simplified Arabic" panose="02020603050405020304" pitchFamily="18" charset="-78"/>
              </a:rPr>
              <a:t>. </a:t>
            </a:r>
            <a:endParaRPr lang="ar-YE" altLang="ar-BH" sz="4000" b="1">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5EE4E4-48F8-462C-A88C-73029C35C0C4}" type="slidenum">
              <a:rPr lang="ar-YE" altLang="ar-BH">
                <a:solidFill>
                  <a:srgbClr val="B5A788"/>
                </a:solidFill>
              </a:rPr>
              <a:pPr eaLnBrk="1" hangingPunct="1"/>
              <a:t>3</a:t>
            </a:fld>
            <a:endParaRPr lang="ar-YE" altLang="ar-BH">
              <a:solidFill>
                <a:srgbClr val="B5A788"/>
              </a:solidFill>
            </a:endParaRPr>
          </a:p>
        </p:txBody>
      </p:sp>
    </p:spTree>
    <p:extLst>
      <p:ext uri="{BB962C8B-B14F-4D97-AF65-F5344CB8AC3E}">
        <p14:creationId xmlns:p14="http://schemas.microsoft.com/office/powerpoint/2010/main" val="3710800965"/>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2816225"/>
            <a:ext cx="6400800" cy="1117600"/>
          </a:xfrm>
        </p:spPr>
        <p:txBody>
          <a:bodyPr/>
          <a:lstStyle/>
          <a:p>
            <a:pPr algn="ctr">
              <a:defRPr/>
            </a:pPr>
            <a:r>
              <a:rPr lang="ar-SA" sz="4800" dirty="0">
                <a:effectLst/>
                <a:latin typeface="Simplified Arabic" pitchFamily="18" charset="-78"/>
                <a:cs typeface="Simplified Arabic" pitchFamily="18" charset="-78"/>
              </a:rPr>
              <a:t>ظروفُ نشْأةِ الحركةِ الصِّهيُونيّة </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4E2246-9B75-4997-A327-EBD48ABCAC1F}" type="slidenum">
              <a:rPr lang="ar-YE" altLang="ar-BH">
                <a:solidFill>
                  <a:srgbClr val="B5A788"/>
                </a:solidFill>
              </a:rPr>
              <a:pPr eaLnBrk="1" hangingPunct="1"/>
              <a:t>30</a:t>
            </a:fld>
            <a:endParaRPr lang="ar-YE" altLang="ar-BH">
              <a:solidFill>
                <a:srgbClr val="B5A788"/>
              </a:solidFill>
            </a:endParaRPr>
          </a:p>
        </p:txBody>
      </p:sp>
    </p:spTree>
    <p:extLst>
      <p:ext uri="{BB962C8B-B14F-4D97-AF65-F5344CB8AC3E}">
        <p14:creationId xmlns:p14="http://schemas.microsoft.com/office/powerpoint/2010/main" val="402823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963"/>
            <a:ext cx="8229600" cy="1143000"/>
          </a:xfrm>
        </p:spPr>
        <p:txBody>
          <a:bodyPr/>
          <a:lstStyle/>
          <a:p>
            <a:pPr>
              <a:defRPr/>
            </a:pPr>
            <a:r>
              <a:rPr lang="ar-SA" dirty="0"/>
              <a:t>ظروفُ نشْأَةِ الحَركَةِ الصِّهْيُونيّة </a:t>
            </a:r>
          </a:p>
        </p:txBody>
      </p:sp>
      <p:sp>
        <p:nvSpPr>
          <p:cNvPr id="40963" name="Text Placeholder 2"/>
          <p:cNvSpPr>
            <a:spLocks noGrp="1"/>
          </p:cNvSpPr>
          <p:nvPr>
            <p:ph type="body" idx="1"/>
          </p:nvPr>
        </p:nvSpPr>
        <p:spPr>
          <a:xfrm>
            <a:off x="457200" y="328613"/>
            <a:ext cx="4022725" cy="639762"/>
          </a:xfrm>
          <a:ln>
            <a:headEnd/>
            <a:tailEnd/>
          </a:ln>
        </p:spPr>
        <p:txBody>
          <a:bodyPr/>
          <a:lstStyle/>
          <a:p>
            <a:pPr marL="63500" algn="ctr"/>
            <a:r>
              <a:rPr lang="ar-SA" altLang="ar-BH" sz="3600" b="1"/>
              <a:t>أسْباب غيْر مُباشِرَة </a:t>
            </a:r>
          </a:p>
        </p:txBody>
      </p:sp>
      <p:sp>
        <p:nvSpPr>
          <p:cNvPr id="40964" name="Text Placeholder 3"/>
          <p:cNvSpPr>
            <a:spLocks noGrp="1"/>
          </p:cNvSpPr>
          <p:nvPr>
            <p:ph type="body" sz="half" idx="3"/>
          </p:nvPr>
        </p:nvSpPr>
        <p:spPr>
          <a:xfrm>
            <a:off x="4643438" y="333375"/>
            <a:ext cx="4024312" cy="639763"/>
          </a:xfrm>
          <a:ln>
            <a:headEnd/>
            <a:tailEnd/>
          </a:ln>
        </p:spPr>
        <p:txBody>
          <a:bodyPr/>
          <a:lstStyle/>
          <a:p>
            <a:pPr marL="63500" algn="ctr"/>
            <a:r>
              <a:rPr lang="ar-SA" altLang="ar-BH" sz="3600" b="1"/>
              <a:t>أسْباب مباشرَة</a:t>
            </a:r>
          </a:p>
        </p:txBody>
      </p:sp>
      <p:sp>
        <p:nvSpPr>
          <p:cNvPr id="40965" name="Content Placeholder 4"/>
          <p:cNvSpPr>
            <a:spLocks noGrp="1"/>
          </p:cNvSpPr>
          <p:nvPr>
            <p:ph sz="quarter" idx="2"/>
          </p:nvPr>
        </p:nvSpPr>
        <p:spPr>
          <a:xfrm>
            <a:off x="457200" y="969963"/>
            <a:ext cx="4022725" cy="4114800"/>
          </a:xfrm>
          <a:ln>
            <a:solidFill>
              <a:schemeClr val="tx1"/>
            </a:solidFill>
            <a:prstDash val="solid"/>
            <a:headEnd/>
            <a:tailEnd/>
          </a:ln>
        </p:spPr>
        <p:txBody>
          <a:bodyPr/>
          <a:lstStyle/>
          <a:p>
            <a:pPr marL="117475" indent="0" algn="justLow">
              <a:buFont typeface="Wingdings 2" panose="05020102010507070707" pitchFamily="18" charset="2"/>
              <a:buNone/>
            </a:pPr>
            <a:r>
              <a:rPr lang="ar-SA" altLang="ar-BH" sz="4000" b="1">
                <a:latin typeface="Simplified Arabic" panose="02020603050405020304" pitchFamily="18" charset="-78"/>
                <a:cs typeface="Simplified Arabic" panose="02020603050405020304" pitchFamily="18" charset="-78"/>
              </a:rPr>
              <a:t>* ظهور «حركة الإصلاح الدِّيني».</a:t>
            </a:r>
          </a:p>
          <a:p>
            <a:pPr marL="117475" indent="0" algn="justLow">
              <a:buFont typeface="Wingdings 2" panose="05020102010507070707" pitchFamily="18" charset="2"/>
              <a:buNone/>
            </a:pPr>
            <a:r>
              <a:rPr lang="ar-SA" altLang="ar-BH" sz="4000" b="1">
                <a:latin typeface="Simplified Arabic" panose="02020603050405020304" pitchFamily="18" charset="-78"/>
                <a:cs typeface="Simplified Arabic" panose="02020603050405020304" pitchFamily="18" charset="-78"/>
              </a:rPr>
              <a:t>* تشكّل الدَّوْلة الأوروبية الحديثة (الدَّوْلة القَوْميّة).</a:t>
            </a:r>
          </a:p>
          <a:p>
            <a:pPr marL="117475" indent="0" algn="justLow">
              <a:buFont typeface="Wingdings 2" panose="05020102010507070707" pitchFamily="18" charset="2"/>
              <a:buNone/>
            </a:pPr>
            <a:endParaRPr lang="ar-SA" altLang="ar-BH" sz="4000" b="1">
              <a:latin typeface="Simplified Arabic" panose="02020603050405020304" pitchFamily="18" charset="-78"/>
              <a:cs typeface="Simplified Arabic" panose="02020603050405020304" pitchFamily="18" charset="-78"/>
            </a:endParaRPr>
          </a:p>
        </p:txBody>
      </p:sp>
      <p:sp>
        <p:nvSpPr>
          <p:cNvPr id="40966" name="Content Placeholder 5"/>
          <p:cNvSpPr>
            <a:spLocks noGrp="1"/>
          </p:cNvSpPr>
          <p:nvPr>
            <p:ph sz="quarter" idx="4"/>
          </p:nvPr>
        </p:nvSpPr>
        <p:spPr>
          <a:xfrm>
            <a:off x="4664075" y="969963"/>
            <a:ext cx="4022725" cy="4114800"/>
          </a:xfrm>
          <a:ln>
            <a:solidFill>
              <a:schemeClr val="tx1"/>
            </a:solidFill>
            <a:prstDash val="solid"/>
            <a:headEnd/>
            <a:tailEnd/>
          </a:ln>
        </p:spPr>
        <p:txBody>
          <a:bodyPr/>
          <a:lstStyle/>
          <a:p>
            <a:pPr marL="117475" indent="0" algn="justLow">
              <a:buFont typeface="Wingdings 2" panose="05020102010507070707" pitchFamily="18" charset="2"/>
              <a:buNone/>
            </a:pPr>
            <a:r>
              <a:rPr lang="ar-SA" altLang="ar-BH" sz="3200" b="1"/>
              <a:t>* انتشار «ظاهرة اللاَّساميّة».</a:t>
            </a:r>
          </a:p>
          <a:p>
            <a:pPr marL="117475" indent="0" algn="justLow">
              <a:buFont typeface="Wingdings 2" panose="05020102010507070707" pitchFamily="18" charset="2"/>
              <a:buNone/>
            </a:pPr>
            <a:r>
              <a:rPr lang="ar-SA" altLang="ar-BH" sz="3200" b="1"/>
              <a:t>* التَّطورات الاقتصاديّة والاجتماعيّة على الصَّعيد الأوروبي.</a:t>
            </a:r>
          </a:p>
          <a:p>
            <a:pPr marL="117475" indent="0" algn="justLow">
              <a:buFont typeface="Wingdings 2" panose="05020102010507070707" pitchFamily="18" charset="2"/>
              <a:buNone/>
            </a:pPr>
            <a:r>
              <a:rPr lang="ar-SA" altLang="ar-BH" sz="3200" b="1"/>
              <a:t>* ظُهور (المَسْأَلة اليهوديّة).</a:t>
            </a:r>
          </a:p>
          <a:p>
            <a:pPr marL="117475" indent="0" algn="justLow">
              <a:buFont typeface="Wingdings 2" panose="05020102010507070707" pitchFamily="18" charset="2"/>
              <a:buNone/>
            </a:pPr>
            <a:r>
              <a:rPr lang="ar-SA" altLang="ar-BH" sz="3200" b="1"/>
              <a:t>* عداء الحكومة القيصرية لليهود.</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CFEDE7-1E1C-462B-AD88-8EFFC11ABD91}" type="slidenum">
              <a:rPr lang="ar-YE" altLang="ar-BH">
                <a:solidFill>
                  <a:srgbClr val="B5A788"/>
                </a:solidFill>
              </a:rPr>
              <a:pPr eaLnBrk="1" hangingPunct="1"/>
              <a:t>31</a:t>
            </a:fld>
            <a:endParaRPr lang="ar-YE" altLang="ar-BH">
              <a:solidFill>
                <a:srgbClr val="B5A788"/>
              </a:solidFill>
            </a:endParaRPr>
          </a:p>
        </p:txBody>
      </p:sp>
    </p:spTree>
    <p:extLst>
      <p:ext uri="{BB962C8B-B14F-4D97-AF65-F5344CB8AC3E}">
        <p14:creationId xmlns:p14="http://schemas.microsoft.com/office/powerpoint/2010/main" val="159053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لمحتوى 2"/>
          <p:cNvSpPr>
            <a:spLocks noGrp="1"/>
          </p:cNvSpPr>
          <p:nvPr>
            <p:ph idx="1"/>
          </p:nvPr>
        </p:nvSpPr>
        <p:spPr>
          <a:xfrm>
            <a:off x="1066800" y="2060575"/>
            <a:ext cx="7499350" cy="2282825"/>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غيْر المُباشِرة (</a:t>
            </a:r>
            <a:r>
              <a:rPr lang="en-US" altLang="ar-BH" sz="2800" b="1">
                <a:solidFill>
                  <a:srgbClr val="FF0000"/>
                </a:solidFill>
                <a:latin typeface="Simplified Arabic" panose="02020603050405020304" pitchFamily="18" charset="-78"/>
                <a:cs typeface="Simplified Arabic" panose="02020603050405020304" pitchFamily="18" charset="-78"/>
              </a:rPr>
              <a:t>1</a:t>
            </a:r>
            <a:r>
              <a:rPr lang="ar-SA" altLang="ar-BH" sz="2800" b="1">
                <a:solidFill>
                  <a:srgbClr val="FF0000"/>
                </a:solidFill>
                <a:latin typeface="Simplified Arabic" panose="02020603050405020304" pitchFamily="18" charset="-78"/>
                <a:cs typeface="Simplified Arabic" panose="02020603050405020304" pitchFamily="18" charset="-78"/>
              </a:rPr>
              <a:t>):</a:t>
            </a:r>
          </a:p>
          <a:p>
            <a:pPr algn="ctr" eaLnBrk="1" hangingPunct="1">
              <a:buFont typeface="Wingdings 2" panose="05020102010507070707" pitchFamily="18" charset="2"/>
              <a:buNone/>
            </a:pPr>
            <a:r>
              <a:rPr lang="ar-SA" altLang="ar-BH" sz="5400" b="1">
                <a:latin typeface="Simplified Arabic" panose="02020603050405020304" pitchFamily="18" charset="-78"/>
                <a:cs typeface="Simplified Arabic" panose="02020603050405020304" pitchFamily="18" charset="-78"/>
              </a:rPr>
              <a:t> </a:t>
            </a:r>
          </a:p>
          <a:p>
            <a:pPr algn="ctr" eaLnBrk="1" hangingPunct="1">
              <a:buFont typeface="Wingdings 2" panose="05020102010507070707" pitchFamily="18" charset="2"/>
              <a:buNone/>
            </a:pPr>
            <a:r>
              <a:rPr lang="ar-YE" altLang="ar-BH" sz="5400" b="1">
                <a:latin typeface="Simplified Arabic" panose="02020603050405020304" pitchFamily="18" charset="-78"/>
                <a:cs typeface="Simplified Arabic" panose="02020603050405020304" pitchFamily="18" charset="-78"/>
              </a:rPr>
              <a:t>ظ</a:t>
            </a:r>
            <a:r>
              <a:rPr lang="ar-SA" altLang="ar-BH" sz="5400" b="1">
                <a:latin typeface="Simplified Arabic" panose="02020603050405020304" pitchFamily="18" charset="-78"/>
                <a:cs typeface="Simplified Arabic" panose="02020603050405020304" pitchFamily="18" charset="-78"/>
              </a:rPr>
              <a:t>ُ</a:t>
            </a:r>
            <a:r>
              <a:rPr lang="ar-YE" altLang="ar-BH" sz="5400" b="1">
                <a:latin typeface="Simplified Arabic" panose="02020603050405020304" pitchFamily="18" charset="-78"/>
                <a:cs typeface="Simplified Arabic" panose="02020603050405020304" pitchFamily="18" charset="-78"/>
              </a:rPr>
              <a:t>هور</a:t>
            </a:r>
            <a:r>
              <a:rPr lang="ar-SA" altLang="ar-BH" sz="5400" b="1">
                <a:latin typeface="Simplified Arabic" panose="02020603050405020304" pitchFamily="18" charset="-78"/>
                <a:cs typeface="Simplified Arabic" panose="02020603050405020304" pitchFamily="18" charset="-78"/>
              </a:rPr>
              <a:t>ُ</a:t>
            </a:r>
            <a:r>
              <a:rPr lang="ar-YE" altLang="ar-BH" sz="5400" b="1">
                <a:latin typeface="Simplified Arabic" panose="02020603050405020304" pitchFamily="18" charset="-78"/>
                <a:cs typeface="Simplified Arabic" panose="02020603050405020304" pitchFamily="18" charset="-78"/>
              </a:rPr>
              <a:t> حركة</a:t>
            </a:r>
            <a:r>
              <a:rPr lang="ar-SA" altLang="ar-BH" sz="5400" b="1">
                <a:latin typeface="Simplified Arabic" panose="02020603050405020304" pitchFamily="18" charset="-78"/>
                <a:cs typeface="Simplified Arabic" panose="02020603050405020304" pitchFamily="18" charset="-78"/>
              </a:rPr>
              <a:t>ِ</a:t>
            </a:r>
            <a:r>
              <a:rPr lang="ar-YE" altLang="ar-BH" sz="5400" b="1">
                <a:latin typeface="Simplified Arabic" panose="02020603050405020304" pitchFamily="18" charset="-78"/>
                <a:cs typeface="Simplified Arabic" panose="02020603050405020304" pitchFamily="18" charset="-78"/>
              </a:rPr>
              <a:t> الإص</a:t>
            </a:r>
            <a:r>
              <a:rPr lang="ar-SA" altLang="ar-BH" sz="5400" b="1">
                <a:latin typeface="Simplified Arabic" panose="02020603050405020304" pitchFamily="18" charset="-78"/>
                <a:cs typeface="Simplified Arabic" panose="02020603050405020304" pitchFamily="18" charset="-78"/>
              </a:rPr>
              <a:t>ْ</a:t>
            </a:r>
            <a:r>
              <a:rPr lang="ar-YE" altLang="ar-BH" sz="5400" b="1">
                <a:latin typeface="Simplified Arabic" panose="02020603050405020304" pitchFamily="18" charset="-78"/>
                <a:cs typeface="Simplified Arabic" panose="02020603050405020304" pitchFamily="18" charset="-78"/>
              </a:rPr>
              <a:t>لاح الد</a:t>
            </a:r>
            <a:r>
              <a:rPr lang="ar-SA" altLang="ar-BH" sz="5400" b="1">
                <a:latin typeface="Simplified Arabic" panose="02020603050405020304" pitchFamily="18" charset="-78"/>
                <a:cs typeface="Simplified Arabic" panose="02020603050405020304" pitchFamily="18" charset="-78"/>
              </a:rPr>
              <a:t>ِّ</a:t>
            </a:r>
            <a:r>
              <a:rPr lang="ar-YE" altLang="ar-BH" sz="5400" b="1">
                <a:latin typeface="Simplified Arabic" panose="02020603050405020304" pitchFamily="18" charset="-78"/>
                <a:cs typeface="Simplified Arabic" panose="02020603050405020304" pitchFamily="18" charset="-78"/>
              </a:rPr>
              <a:t>يني</a:t>
            </a:r>
            <a:r>
              <a:rPr lang="ar-SA" altLang="ar-BH" sz="5400" b="1">
                <a:latin typeface="Simplified Arabic" panose="02020603050405020304" pitchFamily="18" charset="-78"/>
                <a:cs typeface="Simplified Arabic" panose="02020603050405020304" pitchFamily="18" charset="-78"/>
              </a:rPr>
              <a:t>ّ</a:t>
            </a:r>
            <a:endParaRPr lang="ar-YE" altLang="ar-BH" sz="5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5E6C05-7E57-4812-A55B-A51CC01C93AE}" type="slidenum">
              <a:rPr lang="ar-YE" altLang="ar-BH">
                <a:solidFill>
                  <a:srgbClr val="B5A788"/>
                </a:solidFill>
              </a:rPr>
              <a:pPr eaLnBrk="1" hangingPunct="1"/>
              <a:t>32</a:t>
            </a:fld>
            <a:endParaRPr lang="ar-YE" altLang="ar-BH">
              <a:solidFill>
                <a:srgbClr val="B5A788"/>
              </a:solidFill>
            </a:endParaRPr>
          </a:p>
        </p:txBody>
      </p:sp>
    </p:spTree>
    <p:extLst>
      <p:ext uri="{BB962C8B-B14F-4D97-AF65-F5344CB8AC3E}">
        <p14:creationId xmlns:p14="http://schemas.microsoft.com/office/powerpoint/2010/main" val="211120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غيْر المُباشِرة (</a:t>
            </a:r>
            <a:r>
              <a:rPr lang="en-US" altLang="ar-BH" sz="2800" b="1">
                <a:solidFill>
                  <a:srgbClr val="FF0000"/>
                </a:solidFill>
                <a:latin typeface="Simplified Arabic" panose="02020603050405020304" pitchFamily="18" charset="-78"/>
                <a:cs typeface="Simplified Arabic" panose="02020603050405020304" pitchFamily="18" charset="-78"/>
              </a:rPr>
              <a:t>2</a:t>
            </a:r>
            <a:r>
              <a:rPr lang="ar-SA" altLang="ar-BH" sz="2800" b="1">
                <a:solidFill>
                  <a:srgbClr val="FF0000"/>
                </a:solidFill>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panose="05000000000000000000" pitchFamily="2" charset="2"/>
              <a:buNone/>
            </a:pPr>
            <a:r>
              <a:rPr lang="ar-SA" altLang="ar-BH" sz="2800">
                <a:solidFill>
                  <a:srgbClr val="CC0099"/>
                </a:solidFill>
                <a:latin typeface="Simplified Arabic" panose="02020603050405020304" pitchFamily="18" charset="-78"/>
                <a:cs typeface="Simplified Arabic" panose="02020603050405020304" pitchFamily="18" charset="-78"/>
              </a:rPr>
              <a:t> 	</a:t>
            </a:r>
            <a:r>
              <a:rPr lang="ar-SA" altLang="ar-BH" b="1">
                <a:solidFill>
                  <a:srgbClr val="00B050"/>
                </a:solidFill>
                <a:latin typeface="Simplified Arabic" panose="02020603050405020304" pitchFamily="18" charset="-78"/>
                <a:cs typeface="Simplified Arabic" panose="02020603050405020304" pitchFamily="18" charset="-78"/>
              </a:rPr>
              <a:t>تشكّل الدَّوْلة الأُورُوبيّة الحديثة (الدَّوْلَة القَوْميّة)، </a:t>
            </a:r>
            <a:r>
              <a:rPr lang="ar-SA" altLang="ar-BH" b="1">
                <a:latin typeface="Simplified Arabic" panose="02020603050405020304" pitchFamily="18" charset="-78"/>
                <a:cs typeface="Simplified Arabic" panose="02020603050405020304" pitchFamily="18" charset="-78"/>
              </a:rPr>
              <a:t>وذلك بعد الثَّوْرة الفرنسيّة على الحكم الملكي (</a:t>
            </a:r>
            <a:r>
              <a:rPr lang="en-US" altLang="ar-BH" sz="2400" b="1">
                <a:solidFill>
                  <a:srgbClr val="FF0000"/>
                </a:solidFill>
                <a:latin typeface="Simplified Arabic" panose="02020603050405020304" pitchFamily="18" charset="-78"/>
                <a:cs typeface="Simplified Arabic" panose="02020603050405020304" pitchFamily="18" charset="-78"/>
              </a:rPr>
              <a:t>1789</a:t>
            </a:r>
            <a:r>
              <a:rPr lang="ar-SA" altLang="ar-BH" b="1">
                <a:solidFill>
                  <a:srgbClr val="FF0000"/>
                </a:solidFill>
                <a:latin typeface="Simplified Arabic" panose="02020603050405020304" pitchFamily="18" charset="-78"/>
                <a:cs typeface="Simplified Arabic" panose="02020603050405020304" pitchFamily="18" charset="-78"/>
              </a:rPr>
              <a:t>م</a:t>
            </a:r>
            <a:r>
              <a:rPr lang="ar-SA" altLang="ar-BH" b="1">
                <a:latin typeface="Simplified Arabic" panose="02020603050405020304" pitchFamily="18" charset="-78"/>
                <a:cs typeface="Simplified Arabic" panose="02020603050405020304" pitchFamily="18" charset="-78"/>
              </a:rPr>
              <a:t>)، وتقوم هذه الدولة على:</a:t>
            </a: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فكرة العلمانية </a:t>
            </a:r>
            <a:r>
              <a:rPr lang="ar-SA" altLang="ar-BH" sz="2000" b="1">
                <a:latin typeface="Simplified Arabic" panose="02020603050405020304" pitchFamily="18" charset="-78"/>
                <a:cs typeface="Simplified Arabic" panose="02020603050405020304" pitchFamily="18" charset="-78"/>
              </a:rPr>
              <a:t>(فصل الدين عن الدولة)</a:t>
            </a:r>
            <a:r>
              <a:rPr lang="ar-SA" altLang="ar-BH" b="1">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تهميش دور الكنيسة.</a:t>
            </a: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إعطاء اليهود كافة حقوق المواطنة.</a:t>
            </a: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a:t>
            </a:r>
            <a:r>
              <a:rPr lang="ar-SA" altLang="ar-BH" sz="2400" b="1">
                <a:latin typeface="Simplified Arabic" panose="02020603050405020304" pitchFamily="18" charset="-78"/>
                <a:cs typeface="Simplified Arabic" panose="02020603050405020304" pitchFamily="18" charset="-78"/>
              </a:rPr>
              <a:t>ممّا سهَّل على اليهود اختراق هذه المجتمعات والأنظمة، والارتقاء بمكانتهم السّياسيّة والاقتصاديّة والاجتماعيّة، وتحقيق مستويات أعلى من النُّفوذ في دوائر السياسة والاقتصاد والإعلام. </a:t>
            </a:r>
            <a:endParaRPr lang="en-US" altLang="ar-BH" sz="2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5806C3-47CD-4875-82FF-6926D0D52CBE}" type="slidenum">
              <a:rPr lang="ar-YE" altLang="ar-BH">
                <a:solidFill>
                  <a:srgbClr val="B5A788"/>
                </a:solidFill>
              </a:rPr>
              <a:pPr eaLnBrk="1" hangingPunct="1"/>
              <a:t>33</a:t>
            </a:fld>
            <a:endParaRPr lang="ar-YE" altLang="ar-BH">
              <a:solidFill>
                <a:srgbClr val="B5A788"/>
              </a:solidFill>
            </a:endParaRPr>
          </a:p>
        </p:txBody>
      </p:sp>
    </p:spTree>
    <p:extLst>
      <p:ext uri="{BB962C8B-B14F-4D97-AF65-F5344CB8AC3E}">
        <p14:creationId xmlns:p14="http://schemas.microsoft.com/office/powerpoint/2010/main" val="322623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المُباشِرة (</a:t>
            </a:r>
            <a:r>
              <a:rPr lang="en-US" altLang="ar-BH" sz="2800" b="1">
                <a:solidFill>
                  <a:srgbClr val="FF0000"/>
                </a:solidFill>
                <a:latin typeface="Simplified Arabic" panose="02020603050405020304" pitchFamily="18" charset="-78"/>
                <a:cs typeface="Simplified Arabic" panose="02020603050405020304" pitchFamily="18" charset="-78"/>
              </a:rPr>
              <a:t>1</a:t>
            </a:r>
            <a:r>
              <a:rPr lang="ar-SA" altLang="ar-BH" sz="2800" b="1">
                <a:solidFill>
                  <a:srgbClr val="FF0000"/>
                </a:solidFill>
                <a:latin typeface="Simplified Arabic" panose="02020603050405020304" pitchFamily="18" charset="-78"/>
                <a:cs typeface="Simplified Arabic" panose="02020603050405020304" pitchFamily="18" charset="-78"/>
              </a:rPr>
              <a:t>):</a:t>
            </a:r>
          </a:p>
          <a:p>
            <a:pPr eaLnBrk="1" hangingPunct="1">
              <a:lnSpc>
                <a:spcPct val="90000"/>
              </a:lnSpc>
              <a:buFont typeface="Wingdings 2" panose="05020102010507070707" pitchFamily="18" charset="2"/>
              <a:buNone/>
            </a:pPr>
            <a:r>
              <a:rPr lang="ar-SA" altLang="ar-BH" sz="2800">
                <a:solidFill>
                  <a:srgbClr val="00B050"/>
                </a:solidFill>
                <a:latin typeface="Simplified Arabic" panose="02020603050405020304" pitchFamily="18" charset="-78"/>
                <a:cs typeface="Simplified Arabic" panose="02020603050405020304" pitchFamily="18" charset="-78"/>
              </a:rPr>
              <a:t> 	</a:t>
            </a:r>
            <a:r>
              <a:rPr lang="ar-SA" altLang="ar-BH" b="1">
                <a:solidFill>
                  <a:srgbClr val="00B050"/>
                </a:solidFill>
                <a:latin typeface="Simplified Arabic" panose="02020603050405020304" pitchFamily="18" charset="-78"/>
                <a:cs typeface="Simplified Arabic" panose="02020603050405020304" pitchFamily="18" charset="-78"/>
              </a:rPr>
              <a:t>انتشار ظاهرة (اللاَّساميّة) أو (مُعاداة السَّاميّة) أو (ضِدّ السَّاميّة) (معاداة اليهود) «</a:t>
            </a:r>
            <a:r>
              <a:rPr lang="en-US" altLang="ar-BH" sz="2400" b="1">
                <a:solidFill>
                  <a:srgbClr val="00B050"/>
                </a:solidFill>
              </a:rPr>
              <a:t>Antisemitismus</a:t>
            </a:r>
            <a:r>
              <a:rPr lang="ar-SA" altLang="ar-BH" sz="2400" b="1">
                <a:solidFill>
                  <a:srgbClr val="00B050"/>
                </a:solidFill>
                <a:latin typeface="Simplified Arabic" panose="02020603050405020304" pitchFamily="18" charset="-78"/>
                <a:cs typeface="Simplified Arabic" panose="02020603050405020304" pitchFamily="18" charset="-78"/>
              </a:rPr>
              <a:t>»:</a:t>
            </a:r>
            <a:endParaRPr lang="ar-SA" altLang="ar-BH" b="1">
              <a:solidFill>
                <a:srgbClr val="00B050"/>
              </a:solidFill>
              <a:latin typeface="Simplified Arabic" panose="02020603050405020304" pitchFamily="18" charset="-78"/>
              <a:cs typeface="Simplified Arabic" panose="02020603050405020304" pitchFamily="18" charset="-78"/>
            </a:endParaRPr>
          </a:p>
          <a:p>
            <a:pPr algn="justLow" eaLnBrk="1" hangingPunct="1">
              <a:lnSpc>
                <a:spcPct val="90000"/>
              </a:lnSpc>
              <a:buFont typeface="Wingdings" panose="05000000000000000000" pitchFamily="2" charset="2"/>
              <a:buNone/>
            </a:pPr>
            <a:r>
              <a:rPr lang="ar-SA" altLang="ar-BH" b="1">
                <a:solidFill>
                  <a:srgbClr val="00B050"/>
                </a:solidFill>
                <a:latin typeface="Simplified Arabic" panose="02020603050405020304" pitchFamily="18" charset="-78"/>
                <a:cs typeface="Simplified Arabic" panose="02020603050405020304" pitchFamily="18" charset="-78"/>
              </a:rPr>
              <a:t>	</a:t>
            </a:r>
            <a:r>
              <a:rPr lang="ar-SA" altLang="ar-BH" b="1">
                <a:latin typeface="Simplified Arabic" panose="02020603050405020304" pitchFamily="18" charset="-78"/>
                <a:cs typeface="Simplified Arabic" panose="02020603050405020304" pitchFamily="18" charset="-78"/>
              </a:rPr>
              <a:t>* أكثر من قام باستغلاله </a:t>
            </a:r>
            <a:r>
              <a:rPr lang="ar-SA" altLang="ar-BH" sz="2000" b="1">
                <a:solidFill>
                  <a:srgbClr val="FF0000"/>
                </a:solidFill>
                <a:latin typeface="Simplified Arabic" panose="02020603050405020304" pitchFamily="18" charset="-78"/>
                <a:cs typeface="Simplified Arabic" panose="02020603050405020304" pitchFamily="18" charset="-78"/>
              </a:rPr>
              <a:t>(يهودالخزر)</a:t>
            </a:r>
            <a:r>
              <a:rPr lang="ar-SA" altLang="ar-BH" b="1">
                <a:latin typeface="Simplified Arabic" panose="02020603050405020304" pitchFamily="18" charset="-78"/>
                <a:cs typeface="Simplified Arabic" panose="02020603050405020304" pitchFamily="18" charset="-78"/>
              </a:rPr>
              <a:t> من نسل «يافث»، يشكِّلون (</a:t>
            </a:r>
            <a:r>
              <a:rPr lang="en-US" altLang="ar-BH" b="1">
                <a:latin typeface="Simplified Arabic" panose="02020603050405020304" pitchFamily="18" charset="-78"/>
                <a:cs typeface="Simplified Arabic" panose="02020603050405020304" pitchFamily="18" charset="-78"/>
              </a:rPr>
              <a:t>90%</a:t>
            </a:r>
            <a:r>
              <a:rPr lang="ar-SA" altLang="ar-BH" b="1">
                <a:latin typeface="Simplified Arabic" panose="02020603050405020304" pitchFamily="18" charset="-78"/>
                <a:cs typeface="Simplified Arabic" panose="02020603050405020304" pitchFamily="18" charset="-78"/>
              </a:rPr>
              <a:t>) من اليهود.</a:t>
            </a: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أول من سكّ هذا المصطلح الصحفي الألماني اليهودي </a:t>
            </a:r>
            <a:r>
              <a:rPr lang="ar-SA" altLang="ar-BH" sz="2400" b="1">
                <a:solidFill>
                  <a:srgbClr val="FF0000"/>
                </a:solidFill>
                <a:latin typeface="Simplified Arabic" panose="02020603050405020304" pitchFamily="18" charset="-78"/>
                <a:cs typeface="Simplified Arabic" panose="02020603050405020304" pitchFamily="18" charset="-78"/>
              </a:rPr>
              <a:t>(ولهلم مار </a:t>
            </a:r>
            <a:r>
              <a:rPr lang="ar-SA" altLang="ar-BH" sz="1600" b="1">
                <a:solidFill>
                  <a:srgbClr val="FF0000"/>
                </a:solidFill>
                <a:latin typeface="Simplified Arabic" panose="02020603050405020304" pitchFamily="18" charset="-78"/>
                <a:cs typeface="Simplified Arabic" panose="02020603050405020304" pitchFamily="18" charset="-78"/>
              </a:rPr>
              <a:t>[</a:t>
            </a:r>
            <a:r>
              <a:rPr lang="en-US" altLang="ar-BH" sz="1600" b="1">
                <a:solidFill>
                  <a:srgbClr val="FF0000"/>
                </a:solidFill>
                <a:latin typeface="Simplified Arabic" panose="02020603050405020304" pitchFamily="18" charset="-78"/>
                <a:cs typeface="Simplified Arabic" panose="02020603050405020304" pitchFamily="18" charset="-78"/>
              </a:rPr>
              <a:t>1879</a:t>
            </a:r>
            <a:r>
              <a:rPr lang="ar-SA" altLang="ar-BH" sz="1600" b="1">
                <a:solidFill>
                  <a:srgbClr val="FF0000"/>
                </a:solidFill>
                <a:latin typeface="Simplified Arabic" panose="02020603050405020304" pitchFamily="18" charset="-78"/>
                <a:cs typeface="Simplified Arabic" panose="02020603050405020304" pitchFamily="18" charset="-78"/>
              </a:rPr>
              <a:t>]</a:t>
            </a:r>
            <a:r>
              <a:rPr lang="ar-SA" altLang="ar-BH" sz="2400" b="1">
                <a:solidFill>
                  <a:srgbClr val="FF0000"/>
                </a:solidFill>
                <a:latin typeface="Simplified Arabic" panose="02020603050405020304" pitchFamily="18" charset="-78"/>
                <a:cs typeface="Simplified Arabic" panose="02020603050405020304" pitchFamily="18" charset="-78"/>
              </a:rPr>
              <a:t>)</a:t>
            </a:r>
            <a:endParaRPr lang="ar-SA" altLang="ar-BH"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90000"/>
              </a:lnSpc>
              <a:buFont typeface="Wingdings" panose="05000000000000000000" pitchFamily="2" charset="2"/>
              <a:buNone/>
            </a:pPr>
            <a:r>
              <a:rPr lang="ar-SA" altLang="ar-BH" b="1">
                <a:latin typeface="Simplified Arabic" panose="02020603050405020304" pitchFamily="18" charset="-78"/>
                <a:cs typeface="Simplified Arabic" panose="02020603050405020304" pitchFamily="18" charset="-78"/>
              </a:rPr>
              <a:t>	* ظهور بعض الأحداث أدت إلى انتشار الظاهرة: </a:t>
            </a:r>
            <a:r>
              <a:rPr lang="ar-SA" altLang="ar-BH" sz="2400" b="1">
                <a:solidFill>
                  <a:srgbClr val="FF0000"/>
                </a:solidFill>
                <a:latin typeface="Simplified Arabic" panose="02020603050405020304" pitchFamily="18" charset="-78"/>
                <a:cs typeface="Simplified Arabic" panose="02020603050405020304" pitchFamily="18" charset="-78"/>
              </a:rPr>
              <a:t>اغتيال القيصر الروسي، الضابط الفرنسي دريفوس ..</a:t>
            </a:r>
          </a:p>
          <a:p>
            <a:pPr algn="justLow" eaLnBrk="1" hangingPunct="1">
              <a:lnSpc>
                <a:spcPct val="90000"/>
              </a:lnSpc>
              <a:buFont typeface="Wingdings" panose="05000000000000000000" pitchFamily="2" charset="2"/>
              <a:buNone/>
            </a:pPr>
            <a:endParaRPr lang="en-US" altLang="ar-BH" sz="2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dirty="0"/>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A5D356-4F40-4DD4-A6DF-7B4295688095}" type="slidenum">
              <a:rPr lang="ar-YE" altLang="ar-BH">
                <a:solidFill>
                  <a:srgbClr val="B5A788"/>
                </a:solidFill>
              </a:rPr>
              <a:pPr eaLnBrk="1" hangingPunct="1"/>
              <a:t>34</a:t>
            </a:fld>
            <a:endParaRPr lang="ar-YE" altLang="ar-BH">
              <a:solidFill>
                <a:srgbClr val="B5A788"/>
              </a:solidFill>
            </a:endParaRPr>
          </a:p>
        </p:txBody>
      </p:sp>
    </p:spTree>
    <p:extLst>
      <p:ext uri="{BB962C8B-B14F-4D97-AF65-F5344CB8AC3E}">
        <p14:creationId xmlns:p14="http://schemas.microsoft.com/office/powerpoint/2010/main" val="6762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المُباشِرة (</a:t>
            </a:r>
            <a:r>
              <a:rPr lang="en-US" altLang="ar-BH" sz="2800" b="1">
                <a:solidFill>
                  <a:srgbClr val="FF0000"/>
                </a:solidFill>
                <a:latin typeface="Simplified Arabic" panose="02020603050405020304" pitchFamily="18" charset="-78"/>
                <a:cs typeface="Simplified Arabic" panose="02020603050405020304" pitchFamily="18" charset="-78"/>
              </a:rPr>
              <a:t>1</a:t>
            </a:r>
            <a:r>
              <a:rPr lang="ar-SA" altLang="ar-BH" sz="2800" b="1">
                <a:solidFill>
                  <a:srgbClr val="FF0000"/>
                </a:solidFill>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2" panose="05020102010507070707" pitchFamily="18" charset="2"/>
              <a:buNone/>
            </a:pPr>
            <a:r>
              <a:rPr lang="ar-SA" altLang="ar-BH" sz="2800">
                <a:solidFill>
                  <a:srgbClr val="00B050"/>
                </a:solidFill>
                <a:latin typeface="Simplified Arabic" panose="02020603050405020304" pitchFamily="18" charset="-78"/>
                <a:cs typeface="Simplified Arabic" panose="02020603050405020304" pitchFamily="18" charset="-78"/>
              </a:rPr>
              <a:t> 	</a:t>
            </a:r>
            <a:r>
              <a:rPr lang="ar-SA" altLang="ar-BH" b="1">
                <a:solidFill>
                  <a:srgbClr val="00B050"/>
                </a:solidFill>
                <a:latin typeface="Simplified Arabic" panose="02020603050405020304" pitchFamily="18" charset="-78"/>
                <a:cs typeface="Simplified Arabic" panose="02020603050405020304" pitchFamily="18" charset="-78"/>
              </a:rPr>
              <a:t>توظيف «ظاهرة اللاَّساميّة»:</a:t>
            </a:r>
            <a:endParaRPr lang="ar-SA" altLang="ar-BH" sz="2400"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90000"/>
              </a:lnSpc>
              <a:buFont typeface="Wingdings" panose="05000000000000000000" pitchFamily="2" charset="2"/>
              <a:buNone/>
            </a:pPr>
            <a:r>
              <a:rPr lang="ar-SA" altLang="ar-BH" sz="2400" b="1">
                <a:latin typeface="Simplified Arabic" panose="02020603050405020304" pitchFamily="18" charset="-78"/>
                <a:cs typeface="Simplified Arabic" panose="02020603050405020304" pitchFamily="18" charset="-78"/>
              </a:rPr>
              <a:t>	* </a:t>
            </a:r>
            <a:r>
              <a:rPr lang="ar-SA" altLang="ar-BH" sz="2800" b="1">
                <a:latin typeface="Simplified Arabic" panose="02020603050405020304" pitchFamily="18" charset="-78"/>
                <a:cs typeface="Simplified Arabic" panose="02020603050405020304" pitchFamily="18" charset="-78"/>
              </a:rPr>
              <a:t>(إن الأسباب العامة التي أدّت إلى «اللاَّسامية» كانت دائمة نتيجة خطأ اليهود أنفسهم وليس خطأ الذين عارضوهم).</a:t>
            </a:r>
          </a:p>
          <a:p>
            <a:pPr algn="justLow" eaLnBrk="1" hangingPunct="1">
              <a:lnSpc>
                <a:spcPct val="90000"/>
              </a:lnSpc>
              <a:buFont typeface="Wingdings" panose="05000000000000000000" pitchFamily="2" charset="2"/>
              <a:buNone/>
            </a:pPr>
            <a:r>
              <a:rPr lang="ar-SA" altLang="ar-BH" sz="2400" b="1">
                <a:latin typeface="Simplified Arabic" panose="02020603050405020304" pitchFamily="18" charset="-78"/>
                <a:cs typeface="Simplified Arabic" panose="02020603050405020304" pitchFamily="18" charset="-78"/>
              </a:rPr>
              <a:t>				***			</a:t>
            </a:r>
            <a:r>
              <a:rPr lang="ar-SA" altLang="ar-BH" sz="1200" b="1">
                <a:solidFill>
                  <a:srgbClr val="FF0000"/>
                </a:solidFill>
                <a:latin typeface="Simplified Arabic" panose="02020603050405020304" pitchFamily="18" charset="-78"/>
                <a:cs typeface="Simplified Arabic" panose="02020603050405020304" pitchFamily="18" charset="-78"/>
              </a:rPr>
              <a:t>المؤرخ اليهودي الفرنسي برنارد لازار</a:t>
            </a:r>
          </a:p>
          <a:p>
            <a:pPr algn="justLow" eaLnBrk="1" hangingPunct="1">
              <a:lnSpc>
                <a:spcPct val="90000"/>
              </a:lnSpc>
              <a:buFont typeface="Wingdings" panose="05000000000000000000" pitchFamily="2" charset="2"/>
              <a:buNone/>
            </a:pPr>
            <a:r>
              <a:rPr lang="ar-SA" altLang="ar-BH" sz="2400" b="1">
                <a:latin typeface="Simplified Arabic" panose="02020603050405020304" pitchFamily="18" charset="-78"/>
                <a:cs typeface="Simplified Arabic" panose="02020603050405020304" pitchFamily="18" charset="-78"/>
              </a:rPr>
              <a:t>	* </a:t>
            </a:r>
            <a:r>
              <a:rPr lang="ar-SA" altLang="ar-BH" sz="2800" b="1">
                <a:latin typeface="Simplified Arabic" panose="02020603050405020304" pitchFamily="18" charset="-78"/>
                <a:cs typeface="Simplified Arabic" panose="02020603050405020304" pitchFamily="18" charset="-78"/>
              </a:rPr>
              <a:t>(كان هدف الصهيونية في أصله أن تصل إلى حل </a:t>
            </a:r>
            <a:r>
              <a:rPr lang="ar-SA" altLang="ar-BH" sz="1800" b="1">
                <a:solidFill>
                  <a:srgbClr val="00B050"/>
                </a:solidFill>
                <a:latin typeface="Simplified Arabic" panose="02020603050405020304" pitchFamily="18" charset="-78"/>
                <a:cs typeface="Simplified Arabic" panose="02020603050405020304" pitchFamily="18" charset="-78"/>
              </a:rPr>
              <a:t>«المشكلة اللاّسامية»</a:t>
            </a:r>
            <a:r>
              <a:rPr lang="ar-SA" altLang="ar-BH" sz="2800" b="1">
                <a:latin typeface="Simplified Arabic" panose="02020603050405020304" pitchFamily="18" charset="-78"/>
                <a:cs typeface="Simplified Arabic" panose="02020603050405020304" pitchFamily="18" charset="-78"/>
              </a:rPr>
              <a:t> بواسطة إنشاء مركز قومي للشعب اليهودي في فلسطين).		***</a:t>
            </a:r>
          </a:p>
          <a:p>
            <a:pPr algn="justLow" eaLnBrk="1" hangingPunct="1">
              <a:lnSpc>
                <a:spcPct val="9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 (إن معاداة السَّاميّة قد تضم في ثناياها إرادةً سماويةً لخيرنا إذ أنها تضطرنا إلى ضم صفوفنا).                </a:t>
            </a:r>
            <a:r>
              <a:rPr lang="ar-SA" altLang="ar-BH" sz="1600" b="1">
                <a:solidFill>
                  <a:srgbClr val="FF0000"/>
                </a:solidFill>
                <a:latin typeface="Simplified Arabic" panose="02020603050405020304" pitchFamily="18" charset="-78"/>
                <a:cs typeface="Simplified Arabic" panose="02020603050405020304" pitchFamily="18" charset="-78"/>
              </a:rPr>
              <a:t>هرتزل</a:t>
            </a:r>
            <a:endParaRPr lang="ar-SA" altLang="ar-BH" sz="2800"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90000"/>
              </a:lnSpc>
              <a:buFont typeface="Wingdings" panose="05000000000000000000" pitchFamily="2" charset="2"/>
              <a:buNone/>
            </a:pPr>
            <a:r>
              <a:rPr lang="ar-SA" altLang="ar-BH" sz="2800" b="1">
                <a:latin typeface="Simplified Arabic" panose="02020603050405020304" pitchFamily="18" charset="-78"/>
                <a:cs typeface="Simplified Arabic" panose="02020603050405020304" pitchFamily="18" charset="-78"/>
              </a:rPr>
              <a:t>	* (إننا محتاجون إلى انفجاراتهم المعادية للسامية) </a:t>
            </a:r>
            <a:r>
              <a:rPr lang="ar-SA" altLang="ar-BH" sz="1600" b="1">
                <a:solidFill>
                  <a:srgbClr val="FF0000"/>
                </a:solidFill>
                <a:latin typeface="Simplified Arabic" panose="02020603050405020304" pitchFamily="18" charset="-78"/>
                <a:cs typeface="Simplified Arabic" panose="02020603050405020304" pitchFamily="18" charset="-78"/>
              </a:rPr>
              <a:t>[البروتوكولات]</a:t>
            </a:r>
            <a:endParaRPr lang="en-US" altLang="ar-BH" sz="1600" b="1">
              <a:solidFill>
                <a:srgbClr val="FF0000"/>
              </a:solidFill>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dirty="0"/>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7C321B-9D49-4D5F-832F-D7533C58E5CB}" type="slidenum">
              <a:rPr lang="ar-YE" altLang="ar-BH">
                <a:solidFill>
                  <a:srgbClr val="B5A788"/>
                </a:solidFill>
              </a:rPr>
              <a:pPr eaLnBrk="1" hangingPunct="1"/>
              <a:t>35</a:t>
            </a:fld>
            <a:endParaRPr lang="ar-YE" altLang="ar-BH">
              <a:solidFill>
                <a:srgbClr val="B5A788"/>
              </a:solidFill>
            </a:endParaRPr>
          </a:p>
        </p:txBody>
      </p:sp>
    </p:spTree>
    <p:extLst>
      <p:ext uri="{BB962C8B-B14F-4D97-AF65-F5344CB8AC3E}">
        <p14:creationId xmlns:p14="http://schemas.microsoft.com/office/powerpoint/2010/main" val="125991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المُباشِرة (</a:t>
            </a:r>
            <a:r>
              <a:rPr lang="en-US" altLang="ar-BH" sz="2800" b="1">
                <a:solidFill>
                  <a:srgbClr val="FF0000"/>
                </a:solidFill>
                <a:latin typeface="Simplified Arabic" panose="02020603050405020304" pitchFamily="18" charset="-78"/>
                <a:cs typeface="Simplified Arabic" panose="02020603050405020304" pitchFamily="18" charset="-78"/>
              </a:rPr>
              <a:t>2</a:t>
            </a:r>
            <a:r>
              <a:rPr lang="ar-SA" altLang="ar-BH" sz="2800" b="1">
                <a:solidFill>
                  <a:srgbClr val="FF0000"/>
                </a:solidFill>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2" panose="05020102010507070707" pitchFamily="18" charset="2"/>
              <a:buNone/>
            </a:pPr>
            <a:r>
              <a:rPr lang="ar-SA" altLang="ar-BH" sz="2800">
                <a:solidFill>
                  <a:srgbClr val="CC0099"/>
                </a:solidFill>
                <a:latin typeface="Simplified Arabic" panose="02020603050405020304" pitchFamily="18" charset="-78"/>
                <a:cs typeface="Simplified Arabic" panose="02020603050405020304" pitchFamily="18" charset="-78"/>
              </a:rPr>
              <a:t> 	</a:t>
            </a:r>
            <a:r>
              <a:rPr lang="ar-SA" altLang="ar-BH" sz="2800" b="1">
                <a:solidFill>
                  <a:srgbClr val="00B050"/>
                </a:solidFill>
              </a:rPr>
              <a:t>التَّطورات الاقتصاديّة والاجتماعيّة على الصَّعيد الأوروبي.</a:t>
            </a:r>
          </a:p>
          <a:p>
            <a:pPr algn="justLow" eaLnBrk="1" hangingPunct="1">
              <a:lnSpc>
                <a:spcPct val="90000"/>
              </a:lnSpc>
              <a:buFont typeface="Wingdings 2" panose="05020102010507070707" pitchFamily="18" charset="2"/>
              <a:buNone/>
            </a:pPr>
            <a:r>
              <a:rPr lang="ar-SA" altLang="ar-BH" sz="2800" b="1">
                <a:solidFill>
                  <a:srgbClr val="00B050"/>
                </a:solidFill>
              </a:rPr>
              <a:t>	</a:t>
            </a:r>
            <a:r>
              <a:rPr lang="ar-SA" altLang="ar-BH" b="1">
                <a:solidFill>
                  <a:srgbClr val="00B050"/>
                </a:solidFill>
              </a:rPr>
              <a:t>* </a:t>
            </a:r>
            <a:r>
              <a:rPr lang="ar-SA" altLang="ar-BH" sz="3600" b="1"/>
              <a:t>تحوّل النِّظام الاقتصاديّ إلى نظام رأسمالي ممَّا أدّى إلى تهميش اليهود، الذي كان دورهم يقوم على الوساطة والتِّجارة والأعمال الحرَفيّة والرّبَا</a:t>
            </a:r>
          </a:p>
          <a:p>
            <a:pPr algn="justLow" eaLnBrk="1" hangingPunct="1">
              <a:lnSpc>
                <a:spcPct val="90000"/>
              </a:lnSpc>
              <a:buFont typeface="Wingdings 2" panose="05020102010507070707" pitchFamily="18" charset="2"/>
              <a:buNone/>
            </a:pPr>
            <a:r>
              <a:rPr lang="ar-SA" altLang="ar-BH" sz="3600" b="1"/>
              <a:t>	* البحث عن الموارد والأسواق خارج القارة العجوز.    		</a:t>
            </a:r>
            <a:r>
              <a:rPr lang="ar-SA" altLang="ar-BH" sz="1600" b="1">
                <a:solidFill>
                  <a:srgbClr val="FF0000"/>
                </a:solidFill>
              </a:rPr>
              <a:t>[الايديولوجيا الصهيونية، المسيري، </a:t>
            </a:r>
            <a:r>
              <a:rPr lang="en-US" altLang="ar-BH" sz="1600" b="1">
                <a:solidFill>
                  <a:srgbClr val="FF0000"/>
                </a:solidFill>
              </a:rPr>
              <a:t>1</a:t>
            </a:r>
            <a:r>
              <a:rPr lang="ar-SA" altLang="ar-BH" sz="1600" b="1">
                <a:solidFill>
                  <a:srgbClr val="FF0000"/>
                </a:solidFill>
              </a:rPr>
              <a:t> و</a:t>
            </a:r>
            <a:r>
              <a:rPr lang="en-US" altLang="ar-BH" sz="1600" b="1">
                <a:solidFill>
                  <a:srgbClr val="FF0000"/>
                </a:solidFill>
              </a:rPr>
              <a:t>2</a:t>
            </a:r>
            <a:r>
              <a:rPr lang="ar-SA" altLang="ar-BH" sz="1600" b="1">
                <a:solidFill>
                  <a:srgbClr val="FF0000"/>
                </a:solidFill>
              </a:rPr>
              <a:t>]</a:t>
            </a:r>
            <a:endParaRPr lang="ar-SA" altLang="ar-BH" sz="2400" b="1">
              <a:solidFill>
                <a:srgbClr val="FF0000"/>
              </a:solidFill>
            </a:endParaRPr>
          </a:p>
          <a:p>
            <a:pPr algn="justLow" eaLnBrk="1" hangingPunct="1">
              <a:lnSpc>
                <a:spcPct val="90000"/>
              </a:lnSpc>
              <a:buFont typeface="Wingdings" panose="05000000000000000000" pitchFamily="2" charset="2"/>
              <a:buNone/>
            </a:pPr>
            <a:endParaRPr lang="en-US" altLang="ar-BH" sz="2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DF404B-11E3-46A8-848C-88746A9F6356}" type="slidenum">
              <a:rPr lang="ar-YE" altLang="ar-BH">
                <a:solidFill>
                  <a:srgbClr val="B5A788"/>
                </a:solidFill>
              </a:rPr>
              <a:pPr eaLnBrk="1" hangingPunct="1"/>
              <a:t>36</a:t>
            </a:fld>
            <a:endParaRPr lang="ar-YE" altLang="ar-BH">
              <a:solidFill>
                <a:srgbClr val="B5A788"/>
              </a:solidFill>
            </a:endParaRPr>
          </a:p>
        </p:txBody>
      </p:sp>
    </p:spTree>
    <p:extLst>
      <p:ext uri="{BB962C8B-B14F-4D97-AF65-F5344CB8AC3E}">
        <p14:creationId xmlns:p14="http://schemas.microsoft.com/office/powerpoint/2010/main" val="4226721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المُباشِرة (</a:t>
            </a:r>
            <a:r>
              <a:rPr lang="en-US" altLang="ar-BH" sz="2800" b="1">
                <a:solidFill>
                  <a:srgbClr val="FF0000"/>
                </a:solidFill>
                <a:latin typeface="Simplified Arabic" panose="02020603050405020304" pitchFamily="18" charset="-78"/>
                <a:cs typeface="Simplified Arabic" panose="02020603050405020304" pitchFamily="18" charset="-78"/>
              </a:rPr>
              <a:t>3</a:t>
            </a:r>
            <a:r>
              <a:rPr lang="ar-SA" altLang="ar-BH" sz="2800" b="1">
                <a:solidFill>
                  <a:srgbClr val="FF0000"/>
                </a:solidFill>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2" panose="05020102010507070707" pitchFamily="18" charset="2"/>
              <a:buNone/>
            </a:pPr>
            <a:r>
              <a:rPr lang="ar-SA" altLang="ar-BH" sz="2800">
                <a:solidFill>
                  <a:srgbClr val="CC0099"/>
                </a:solidFill>
                <a:latin typeface="Simplified Arabic" panose="02020603050405020304" pitchFamily="18" charset="-78"/>
                <a:cs typeface="Simplified Arabic" panose="02020603050405020304" pitchFamily="18" charset="-78"/>
              </a:rPr>
              <a:t> 	</a:t>
            </a:r>
            <a:r>
              <a:rPr lang="ar-SA" altLang="ar-BH" b="1">
                <a:solidFill>
                  <a:srgbClr val="00B050"/>
                </a:solidFill>
              </a:rPr>
              <a:t>عداء الحكومة القيصرية لليهود.</a:t>
            </a:r>
          </a:p>
          <a:p>
            <a:pPr algn="justLow" eaLnBrk="1" hangingPunct="1">
              <a:lnSpc>
                <a:spcPct val="90000"/>
              </a:lnSpc>
              <a:buFont typeface="Wingdings 2" panose="05020102010507070707" pitchFamily="18" charset="2"/>
              <a:buNone/>
            </a:pPr>
            <a:r>
              <a:rPr lang="ar-SA" altLang="ar-BH" sz="2400" b="1">
                <a:cs typeface="Simplified Arabic" panose="02020603050405020304" pitchFamily="18" charset="-78"/>
              </a:rPr>
              <a:t>	</a:t>
            </a:r>
            <a:r>
              <a:rPr lang="ar-SA" altLang="ar-BH" b="1">
                <a:cs typeface="Simplified Arabic" panose="02020603050405020304" pitchFamily="18" charset="-78"/>
              </a:rPr>
              <a:t>مشاركة اليهود في الحركات الثَّوريّة اليساريّة وخاصة بعد اغتيال قيصر روسيا (ألسكندر الثاني ) 1881م، والذي اتهم به اليهود، وبدأت موجة من الاجراءات العنيفة القاسية ضدهم سميت ”اللاسامية</a:t>
            </a:r>
            <a:r>
              <a:rPr lang="ar-SA" altLang="ar-BH" b="1">
                <a:latin typeface="Arial" panose="020B0604020202020204" pitchFamily="34" charset="0"/>
                <a:cs typeface="Simplified Arabic" panose="02020603050405020304" pitchFamily="18" charset="-78"/>
              </a:rPr>
              <a:t>“ (</a:t>
            </a:r>
            <a:r>
              <a:rPr lang="en-US" altLang="ar-BH" sz="2400" b="1">
                <a:cs typeface="Simplified Arabic" panose="02020603050405020304" pitchFamily="18" charset="-78"/>
              </a:rPr>
              <a:t>ANTI-SEMITISM</a:t>
            </a:r>
            <a:r>
              <a:rPr lang="ar-SA" altLang="ar-BH" b="1">
                <a:cs typeface="Simplified Arabic" panose="02020603050405020304" pitchFamily="18" charset="-78"/>
              </a:rPr>
              <a:t>)، وبذلك بدأت أعداد هائلة منهم في الهجرة إلى أوروبا الغربية وأمريكا الشمالية والجنوبية.</a:t>
            </a:r>
            <a:endParaRPr lang="en-US" altLang="ar-BH" b="1">
              <a:cs typeface="Simplified Arabic" panose="02020603050405020304" pitchFamily="18" charset="-78"/>
            </a:endParaRPr>
          </a:p>
          <a:p>
            <a:pPr algn="justLow" eaLnBrk="1" hangingPunct="1">
              <a:lnSpc>
                <a:spcPct val="90000"/>
              </a:lnSpc>
              <a:buFont typeface="Wingdings" panose="05000000000000000000" pitchFamily="2" charset="2"/>
              <a:buNone/>
            </a:pPr>
            <a:endParaRPr lang="en-US" altLang="ar-BH" sz="2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FD9B6D-276D-44D7-A8FD-6BF39C9E2692}" type="slidenum">
              <a:rPr lang="ar-YE" altLang="ar-BH">
                <a:solidFill>
                  <a:srgbClr val="B5A788"/>
                </a:solidFill>
              </a:rPr>
              <a:pPr eaLnBrk="1" hangingPunct="1"/>
              <a:t>37</a:t>
            </a:fld>
            <a:endParaRPr lang="ar-YE" altLang="ar-BH">
              <a:solidFill>
                <a:srgbClr val="B5A788"/>
              </a:solidFill>
            </a:endParaRPr>
          </a:p>
        </p:txBody>
      </p:sp>
    </p:spTree>
    <p:extLst>
      <p:ext uri="{BB962C8B-B14F-4D97-AF65-F5344CB8AC3E}">
        <p14:creationId xmlns:p14="http://schemas.microsoft.com/office/powerpoint/2010/main" val="216822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لمحتوى 2"/>
          <p:cNvSpPr>
            <a:spLocks noGrp="1"/>
          </p:cNvSpPr>
          <p:nvPr>
            <p:ph idx="1"/>
          </p:nvPr>
        </p:nvSpPr>
        <p:spPr>
          <a:xfrm>
            <a:off x="1066800" y="1412875"/>
            <a:ext cx="7499350" cy="5040313"/>
          </a:xfrm>
        </p:spPr>
        <p:txBody>
          <a:bodyPr/>
          <a:lstStyle/>
          <a:p>
            <a:pPr eaLnBrk="1" hangingPunct="1">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الأسْبَاب المُباشِرة (</a:t>
            </a:r>
            <a:r>
              <a:rPr lang="en-US" altLang="ar-BH" sz="2800" b="1">
                <a:solidFill>
                  <a:srgbClr val="FF0000"/>
                </a:solidFill>
                <a:latin typeface="Simplified Arabic" panose="02020603050405020304" pitchFamily="18" charset="-78"/>
                <a:cs typeface="Simplified Arabic" panose="02020603050405020304" pitchFamily="18" charset="-78"/>
              </a:rPr>
              <a:t>4</a:t>
            </a:r>
            <a:r>
              <a:rPr lang="ar-SA" altLang="ar-BH" sz="2800" b="1">
                <a:solidFill>
                  <a:srgbClr val="FF0000"/>
                </a:solidFill>
                <a:latin typeface="Simplified Arabic" panose="02020603050405020304" pitchFamily="18" charset="-78"/>
                <a:cs typeface="Simplified Arabic" panose="02020603050405020304" pitchFamily="18" charset="-78"/>
              </a:rPr>
              <a:t>):</a:t>
            </a:r>
          </a:p>
          <a:p>
            <a:pPr algn="justLow" eaLnBrk="1" hangingPunct="1">
              <a:lnSpc>
                <a:spcPct val="90000"/>
              </a:lnSpc>
              <a:buFont typeface="Wingdings 2" panose="05020102010507070707" pitchFamily="18" charset="2"/>
              <a:buNone/>
            </a:pPr>
            <a:r>
              <a:rPr lang="ar-SA" altLang="ar-BH" sz="2800">
                <a:solidFill>
                  <a:srgbClr val="CC0099"/>
                </a:solidFill>
                <a:latin typeface="Simplified Arabic" panose="02020603050405020304" pitchFamily="18" charset="-78"/>
                <a:cs typeface="Simplified Arabic" panose="02020603050405020304" pitchFamily="18" charset="-78"/>
              </a:rPr>
              <a:t> 	</a:t>
            </a:r>
            <a:r>
              <a:rPr lang="ar-SA" altLang="ar-BH" b="1">
                <a:solidFill>
                  <a:srgbClr val="00B050"/>
                </a:solidFill>
              </a:rPr>
              <a:t>ظُهور (المَسْأَلة اليهوديّة).</a:t>
            </a:r>
          </a:p>
          <a:p>
            <a:pPr algn="justLow" eaLnBrk="1" hangingPunct="1">
              <a:lnSpc>
                <a:spcPct val="90000"/>
              </a:lnSpc>
              <a:buFont typeface="Wingdings 2" panose="05020102010507070707" pitchFamily="18" charset="2"/>
              <a:buNone/>
            </a:pPr>
            <a:r>
              <a:rPr lang="ar-SA" altLang="ar-BH" b="1">
                <a:solidFill>
                  <a:srgbClr val="00B050"/>
                </a:solidFill>
              </a:rPr>
              <a:t>	</a:t>
            </a:r>
            <a:r>
              <a:rPr lang="ar-SA" altLang="ar-BH" b="1">
                <a:latin typeface="Simplified Arabic" panose="02020603050405020304" pitchFamily="18" charset="-78"/>
                <a:cs typeface="Simplified Arabic" panose="02020603050405020304" pitchFamily="18" charset="-78"/>
              </a:rPr>
              <a:t>هي نتيجة طبيعية لتفاعل العوامل المختلفة: الاقتصاديّة والاجتماعيّة والسِّياسيّة والدِّينيّة ...</a:t>
            </a:r>
          </a:p>
          <a:p>
            <a:pPr algn="justLow" eaLnBrk="1" hangingPunct="1">
              <a:lnSpc>
                <a:spcPct val="90000"/>
              </a:lnSpc>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p>
          <a:p>
            <a:pPr algn="justLow" eaLnBrk="1" hangingPunct="1">
              <a:lnSpc>
                <a:spcPct val="90000"/>
              </a:lnSpc>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التحرر وإقامة وطن قومي.  </a:t>
            </a:r>
          </a:p>
          <a:p>
            <a:pPr algn="justLow" eaLnBrk="1" hangingPunct="1">
              <a:lnSpc>
                <a:spcPct val="90000"/>
              </a:lnSpc>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ar-SA" altLang="ar-BH" sz="1400" b="1">
                <a:solidFill>
                  <a:srgbClr val="FF0000"/>
                </a:solidFill>
                <a:latin typeface="Simplified Arabic" panose="02020603050405020304" pitchFamily="18" charset="-78"/>
                <a:cs typeface="Simplified Arabic" panose="02020603050405020304" pitchFamily="18" charset="-78"/>
              </a:rPr>
              <a:t>من المراجع المهمة:</a:t>
            </a:r>
            <a:endParaRPr lang="ar-SA" altLang="ar-BH" b="1">
              <a:solidFill>
                <a:srgbClr val="FF0000"/>
              </a:solidFill>
              <a:latin typeface="Simplified Arabic" panose="02020603050405020304" pitchFamily="18" charset="-78"/>
              <a:cs typeface="Simplified Arabic" panose="02020603050405020304" pitchFamily="18" charset="-78"/>
            </a:endParaRPr>
          </a:p>
          <a:p>
            <a:pPr algn="justLow" eaLnBrk="1" hangingPunct="1">
              <a:lnSpc>
                <a:spcPct val="90000"/>
              </a:lnSpc>
              <a:buFont typeface="Wingdings 2" panose="05020102010507070707" pitchFamily="18" charset="2"/>
              <a:buNone/>
            </a:pPr>
            <a:r>
              <a:rPr lang="ar-SA" altLang="ar-BH" b="1"/>
              <a:t>	</a:t>
            </a:r>
            <a:r>
              <a:rPr lang="ar-SA" altLang="ar-BH" sz="1800" b="1"/>
              <a:t>مالك بن نبي، وجهة العالم الإسلامي (المسألة اليهودية).</a:t>
            </a:r>
          </a:p>
          <a:p>
            <a:pPr algn="justLow" eaLnBrk="1" hangingPunct="1">
              <a:lnSpc>
                <a:spcPct val="90000"/>
              </a:lnSpc>
              <a:buFont typeface="Wingdings 2" panose="05020102010507070707" pitchFamily="18" charset="2"/>
              <a:buNone/>
            </a:pPr>
            <a:r>
              <a:rPr lang="ar-SA" altLang="ar-BH" sz="1800" b="1"/>
              <a:t>	كارل ماركس، حول المسألة اليهودية.</a:t>
            </a:r>
          </a:p>
          <a:p>
            <a:pPr algn="justLow" eaLnBrk="1" hangingPunct="1">
              <a:lnSpc>
                <a:spcPct val="90000"/>
              </a:lnSpc>
              <a:buFont typeface="Wingdings 2" panose="05020102010507070707" pitchFamily="18" charset="2"/>
              <a:buNone/>
            </a:pPr>
            <a:endParaRPr lang="ar-SA" altLang="ar-BH" b="1"/>
          </a:p>
          <a:p>
            <a:pPr algn="justLow" eaLnBrk="1" hangingPunct="1">
              <a:lnSpc>
                <a:spcPct val="90000"/>
              </a:lnSpc>
              <a:buFont typeface="Wingdings" panose="05000000000000000000" pitchFamily="2" charset="2"/>
              <a:buNone/>
            </a:pPr>
            <a:endParaRPr lang="en-US" altLang="ar-BH" sz="2400" b="1">
              <a:latin typeface="Simplified Arabic" panose="02020603050405020304" pitchFamily="18" charset="-78"/>
              <a:cs typeface="Simplified Arabic" panose="02020603050405020304" pitchFamily="18" charset="-78"/>
            </a:endParaRPr>
          </a:p>
        </p:txBody>
      </p:sp>
      <p:sp>
        <p:nvSpPr>
          <p:cNvPr id="4" name="عنوان 1"/>
          <p:cNvSpPr txBox="1">
            <a:spLocks/>
          </p:cNvSpPr>
          <p:nvPr/>
        </p:nvSpPr>
        <p:spPr>
          <a:xfrm>
            <a:off x="1116013" y="427038"/>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ظروفُ نشْأَةِ الحَركَةِ </a:t>
            </a:r>
            <a:r>
              <a:rPr lang="ar-SA" sz="4400" b="1" dirty="0">
                <a:solidFill>
                  <a:schemeClr val="accent3"/>
                </a:solidFill>
                <a:latin typeface="Simplified Arabic" pitchFamily="18" charset="-78"/>
                <a:cs typeface="Simplified Arabic" pitchFamily="18" charset="-78"/>
              </a:rPr>
              <a:t>الصِّهْيُونيّة</a:t>
            </a:r>
            <a:r>
              <a:rPr lang="ar-SA" sz="4400" b="1" dirty="0">
                <a:solidFill>
                  <a:schemeClr val="accent3"/>
                </a:solidFill>
              </a:rPr>
              <a:t>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E8D561-8BA8-4257-A6D7-A73DFF58DD3A}" type="slidenum">
              <a:rPr lang="ar-YE" altLang="ar-BH">
                <a:solidFill>
                  <a:srgbClr val="B5A788"/>
                </a:solidFill>
              </a:rPr>
              <a:pPr eaLnBrk="1" hangingPunct="1"/>
              <a:t>38</a:t>
            </a:fld>
            <a:endParaRPr lang="ar-YE" altLang="ar-BH">
              <a:solidFill>
                <a:srgbClr val="B5A788"/>
              </a:solidFill>
            </a:endParaRPr>
          </a:p>
        </p:txBody>
      </p:sp>
      <p:sp>
        <p:nvSpPr>
          <p:cNvPr id="5" name="Left Arrow 4"/>
          <p:cNvSpPr/>
          <p:nvPr/>
        </p:nvSpPr>
        <p:spPr>
          <a:xfrm>
            <a:off x="6948488" y="4005263"/>
            <a:ext cx="1079500" cy="360362"/>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extLst>
      <p:ext uri="{BB962C8B-B14F-4D97-AF65-F5344CB8AC3E}">
        <p14:creationId xmlns:p14="http://schemas.microsoft.com/office/powerpoint/2010/main" val="4060992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95513" y="2816225"/>
            <a:ext cx="6400800" cy="1117600"/>
          </a:xfrm>
          <a:prstGeom prst="rect">
            <a:avLst/>
          </a:prstGeom>
        </p:spPr>
        <p:txBody>
          <a:bodyPr>
            <a:normAutofit fontScale="92500"/>
          </a:bodyPr>
          <a:lstStyle>
            <a:lvl1pPr algn="l" rtl="1" eaLnBrk="0" fontAlgn="base" hangingPunct="0">
              <a:lnSpc>
                <a:spcPts val="4500"/>
              </a:lnSpc>
              <a:spcBef>
                <a:spcPct val="0"/>
              </a:spcBef>
              <a:spcAft>
                <a:spcPct val="0"/>
              </a:spcAft>
              <a:buNone/>
              <a:defRPr sz="4000" b="1" kern="1200" cap="all">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800" dirty="0">
                <a:effectLst/>
                <a:latin typeface="Simplified Arabic" pitchFamily="18" charset="-78"/>
                <a:cs typeface="Simplified Arabic" pitchFamily="18" charset="-78"/>
              </a:rPr>
              <a:t>الأُصُول الرَّئيسَة للفكْرَة الصِّهيُونيّة </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6A72F8-2506-4ECC-98C1-06AB7C5FAA28}" type="slidenum">
              <a:rPr lang="ar-YE" altLang="ar-BH">
                <a:solidFill>
                  <a:srgbClr val="B5A788"/>
                </a:solidFill>
              </a:rPr>
              <a:pPr eaLnBrk="1" hangingPunct="1"/>
              <a:t>39</a:t>
            </a:fld>
            <a:endParaRPr lang="ar-YE" altLang="ar-BH">
              <a:solidFill>
                <a:srgbClr val="B5A788"/>
              </a:solidFill>
            </a:endParaRPr>
          </a:p>
        </p:txBody>
      </p:sp>
    </p:spTree>
    <p:extLst>
      <p:ext uri="{BB962C8B-B14F-4D97-AF65-F5344CB8AC3E}">
        <p14:creationId xmlns:p14="http://schemas.microsoft.com/office/powerpoint/2010/main" val="115053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31925" y="2684463"/>
            <a:ext cx="7407275" cy="1752600"/>
          </a:xfrm>
        </p:spPr>
        <p:txBody>
          <a:bodyPr>
            <a:normAutofit/>
          </a:bodyPr>
          <a:lstStyle/>
          <a:p>
            <a:pPr algn="ctr" eaLnBrk="1" fontAlgn="auto" hangingPunct="1">
              <a:spcAft>
                <a:spcPts val="0"/>
              </a:spcAft>
              <a:buFont typeface="Wingdings 2"/>
              <a:buNone/>
              <a:defRPr/>
            </a:pPr>
            <a:r>
              <a:rPr lang="ar-YE" sz="6000" b="1" dirty="0">
                <a:solidFill>
                  <a:srgbClr val="FF0000"/>
                </a:solidFill>
                <a:latin typeface="Simplified Arabic" pitchFamily="18" charset="-78"/>
                <a:ea typeface="+mn-ea"/>
                <a:cs typeface="Simplified Arabic" pitchFamily="18" charset="-78"/>
              </a:rPr>
              <a:t>أَوَّلاً: </a:t>
            </a:r>
            <a:r>
              <a:rPr lang="ar-YE" sz="6000" b="1" dirty="0">
                <a:latin typeface="Simplified Arabic" pitchFamily="18" charset="-78"/>
                <a:ea typeface="+mn-ea"/>
                <a:cs typeface="Simplified Arabic" pitchFamily="18" charset="-78"/>
              </a:rPr>
              <a:t>مقدّمة</a:t>
            </a:r>
          </a:p>
        </p:txBody>
      </p:sp>
      <p:sp>
        <p:nvSpPr>
          <p:cNvPr id="2" name="Footer Placeholder 1"/>
          <p:cNvSpPr>
            <a:spLocks noGrp="1"/>
          </p:cNvSpPr>
          <p:nvPr>
            <p:ph type="ftr" sz="quarter" idx="11"/>
          </p:nvPr>
        </p:nvSpPr>
        <p:spPr/>
        <p:txBody>
          <a:bodyPr/>
          <a:lstStyle/>
          <a:p>
            <a:pPr>
              <a:defRPr/>
            </a:pPr>
            <a:endParaRPr lang="ar-YE"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BA6126-C2C8-4247-8020-B19F8900483C}" type="slidenum">
              <a:rPr lang="ar-YE" altLang="ar-BH">
                <a:solidFill>
                  <a:srgbClr val="B5A788"/>
                </a:solidFill>
              </a:rPr>
              <a:pPr eaLnBrk="1" hangingPunct="1"/>
              <a:t>4</a:t>
            </a:fld>
            <a:endParaRPr lang="ar-YE" altLang="ar-BH" dirty="0">
              <a:solidFill>
                <a:srgbClr val="B5A788"/>
              </a:solidFill>
            </a:endParaRPr>
          </a:p>
        </p:txBody>
      </p:sp>
    </p:spTree>
    <p:extLst>
      <p:ext uri="{BB962C8B-B14F-4D97-AF65-F5344CB8AC3E}">
        <p14:creationId xmlns:p14="http://schemas.microsoft.com/office/powerpoint/2010/main" val="288612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981075"/>
            <a:ext cx="7497762" cy="1143000"/>
          </a:xfrm>
        </p:spPr>
        <p:txBody>
          <a:bodyPr>
            <a:normAutofit fontScale="90000"/>
          </a:bodyPr>
          <a:lstStyle/>
          <a:p>
            <a:pPr algn="ctr">
              <a:defRPr/>
            </a:pPr>
            <a:r>
              <a:rPr lang="ar-SA" b="1" dirty="0">
                <a:solidFill>
                  <a:srgbClr val="FF0000"/>
                </a:solidFill>
                <a:effectLst/>
              </a:rPr>
              <a:t>تقوم الفكرة الصّهيونيّة على أصْليْن رئِيسيين:</a:t>
            </a:r>
          </a:p>
        </p:txBody>
      </p:sp>
      <p:sp>
        <p:nvSpPr>
          <p:cNvPr id="47107" name="Content Placeholder 2"/>
          <p:cNvSpPr>
            <a:spLocks noGrp="1"/>
          </p:cNvSpPr>
          <p:nvPr>
            <p:ph sz="half" idx="1"/>
          </p:nvPr>
        </p:nvSpPr>
        <p:spPr>
          <a:xfrm>
            <a:off x="1435100" y="2532063"/>
            <a:ext cx="3657600" cy="3921125"/>
          </a:xfrm>
          <a:ln>
            <a:solidFill>
              <a:schemeClr val="tx1"/>
            </a:solidFill>
            <a:miter lim="800000"/>
            <a:headEnd/>
            <a:tailEnd/>
          </a:ln>
        </p:spPr>
        <p:txBody>
          <a:bodyPr/>
          <a:lstStyle/>
          <a:p>
            <a:pPr marL="82550" indent="0" algn="justLow">
              <a:buFont typeface="Wingdings 2" panose="05020102010507070707" pitchFamily="18" charset="2"/>
              <a:buNone/>
              <a:defRPr/>
            </a:pPr>
            <a:r>
              <a:rPr lang="ar-SA" sz="3200" b="1" dirty="0">
                <a:solidFill>
                  <a:srgbClr val="00B050"/>
                </a:solidFill>
              </a:rPr>
              <a:t>أُصولٌ مُعاصرَة: </a:t>
            </a:r>
          </a:p>
          <a:p>
            <a:pPr marL="82550" indent="0" algn="justLow">
              <a:buFont typeface="Wingdings 2" panose="05020102010507070707" pitchFamily="18" charset="2"/>
              <a:buNone/>
              <a:defRPr/>
            </a:pPr>
            <a:r>
              <a:rPr lang="en-US" sz="3200" b="1" dirty="0">
                <a:solidFill>
                  <a:srgbClr val="FF0000"/>
                </a:solidFill>
                <a:cs typeface="Majalla UI"/>
              </a:rPr>
              <a:t>1</a:t>
            </a:r>
            <a:r>
              <a:rPr lang="ar-SA" sz="3200" b="1" dirty="0">
                <a:solidFill>
                  <a:srgbClr val="FF0000"/>
                </a:solidFill>
              </a:rPr>
              <a:t>- </a:t>
            </a:r>
            <a:r>
              <a:rPr lang="ar-SA" sz="3200" b="1" dirty="0"/>
              <a:t>المشكلة اليهودية.</a:t>
            </a:r>
          </a:p>
          <a:p>
            <a:pPr marL="82550" indent="0" algn="justLow">
              <a:buFont typeface="Wingdings 2" panose="05020102010507070707" pitchFamily="18" charset="2"/>
              <a:buNone/>
              <a:defRPr/>
            </a:pPr>
            <a:r>
              <a:rPr lang="en-US" sz="3200" b="1" dirty="0">
                <a:solidFill>
                  <a:srgbClr val="FF0000"/>
                </a:solidFill>
                <a:effectLst>
                  <a:outerShdw blurRad="38100" dist="38100" dir="2700000" algn="tl">
                    <a:srgbClr val="000000">
                      <a:alpha val="43137"/>
                    </a:srgbClr>
                  </a:outerShdw>
                </a:effectLst>
                <a:cs typeface="Majalla UI"/>
              </a:rPr>
              <a:t>2</a:t>
            </a:r>
            <a:r>
              <a:rPr lang="ar-SA" sz="3200" b="1" dirty="0">
                <a:solidFill>
                  <a:srgbClr val="FF0000"/>
                </a:solidFill>
                <a:effectLst>
                  <a:outerShdw blurRad="38100" dist="38100" dir="2700000" algn="tl">
                    <a:srgbClr val="000000">
                      <a:alpha val="43137"/>
                    </a:srgbClr>
                  </a:outerShdw>
                </a:effectLst>
              </a:rPr>
              <a:t>- </a:t>
            </a:r>
            <a:r>
              <a:rPr lang="ar-SA" sz="3200" b="1" dirty="0">
                <a:effectLst>
                  <a:outerShdw blurRad="38100" dist="38100" dir="2700000" algn="tl">
                    <a:srgbClr val="000000">
                      <a:alpha val="43137"/>
                    </a:srgbClr>
                  </a:outerShdw>
                </a:effectLst>
              </a:rPr>
              <a:t>معاداة السامية. </a:t>
            </a:r>
            <a:r>
              <a:rPr lang="ar-SA" sz="1600" b="1" dirty="0">
                <a:solidFill>
                  <a:srgbClr val="00B050"/>
                </a:solidFill>
              </a:rPr>
              <a:t>«سام بن نوح»</a:t>
            </a:r>
            <a:endParaRPr lang="ar-SA" sz="3200" b="1" dirty="0">
              <a:solidFill>
                <a:srgbClr val="00B050"/>
              </a:solidFill>
            </a:endParaRPr>
          </a:p>
          <a:p>
            <a:pPr marL="82550" indent="0" algn="justLow">
              <a:buFont typeface="Wingdings 2" panose="05020102010507070707" pitchFamily="18" charset="2"/>
              <a:buNone/>
              <a:defRPr/>
            </a:pPr>
            <a:r>
              <a:rPr lang="en-US" sz="3200" b="1" dirty="0">
                <a:solidFill>
                  <a:srgbClr val="FF0000"/>
                </a:solidFill>
                <a:cs typeface="Majalla UI"/>
              </a:rPr>
              <a:t>3</a:t>
            </a:r>
            <a:r>
              <a:rPr lang="ar-SA" sz="3200" b="1" dirty="0">
                <a:solidFill>
                  <a:srgbClr val="FF0000"/>
                </a:solidFill>
              </a:rPr>
              <a:t>- </a:t>
            </a:r>
            <a:r>
              <a:rPr lang="ar-SA" sz="3200" b="1" dirty="0"/>
              <a:t>الخلاص من الاضطهاد.</a:t>
            </a:r>
          </a:p>
        </p:txBody>
      </p:sp>
      <p:sp>
        <p:nvSpPr>
          <p:cNvPr id="47108" name="Content Placeholder 3"/>
          <p:cNvSpPr>
            <a:spLocks noGrp="1"/>
          </p:cNvSpPr>
          <p:nvPr>
            <p:ph sz="half" idx="2"/>
          </p:nvPr>
        </p:nvSpPr>
        <p:spPr>
          <a:xfrm>
            <a:off x="5148263" y="2532063"/>
            <a:ext cx="3657600" cy="3921125"/>
          </a:xfrm>
          <a:ln w="12700">
            <a:solidFill>
              <a:schemeClr val="tx1"/>
            </a:solidFill>
            <a:miter lim="800000"/>
            <a:headEnd/>
            <a:tailEnd/>
          </a:ln>
        </p:spPr>
        <p:txBody>
          <a:bodyPr/>
          <a:lstStyle/>
          <a:p>
            <a:pPr marL="82550" indent="0" algn="justLow">
              <a:buFont typeface="Wingdings 2" panose="05020102010507070707" pitchFamily="18" charset="2"/>
              <a:buNone/>
              <a:defRPr/>
            </a:pPr>
            <a:r>
              <a:rPr lang="ar-SA" b="1" dirty="0">
                <a:solidFill>
                  <a:srgbClr val="00B050"/>
                </a:solidFill>
              </a:rPr>
              <a:t>الأصْلُ التَّاريخيّ والدّينيّ:</a:t>
            </a:r>
          </a:p>
          <a:p>
            <a:pPr marL="82550" indent="0" algn="justLow">
              <a:buFont typeface="Wingdings 2" panose="05020102010507070707" pitchFamily="18" charset="2"/>
              <a:buNone/>
              <a:defRPr/>
            </a:pPr>
            <a:r>
              <a:rPr lang="en-US" b="1" dirty="0">
                <a:solidFill>
                  <a:srgbClr val="FF0000"/>
                </a:solidFill>
                <a:effectLst>
                  <a:outerShdw blurRad="38100" dist="38100" dir="2700000" algn="tl">
                    <a:srgbClr val="000000">
                      <a:alpha val="43137"/>
                    </a:srgbClr>
                  </a:outerShdw>
                </a:effectLst>
                <a:cs typeface="Majalla UI"/>
              </a:rPr>
              <a:t>1</a:t>
            </a:r>
            <a:r>
              <a:rPr lang="ar-SA" b="1" dirty="0">
                <a:solidFill>
                  <a:srgbClr val="FF0000"/>
                </a:solidFill>
                <a:effectLst>
                  <a:outerShdw blurRad="38100" dist="38100" dir="2700000" algn="tl">
                    <a:srgbClr val="000000">
                      <a:alpha val="43137"/>
                    </a:srgbClr>
                  </a:outerShdw>
                </a:effectLst>
              </a:rPr>
              <a:t>- </a:t>
            </a:r>
            <a:r>
              <a:rPr lang="ar-SA" b="1" dirty="0">
                <a:effectLst>
                  <a:outerShdw blurRad="38100" dist="38100" dir="2700000" algn="tl">
                    <a:srgbClr val="000000">
                      <a:alpha val="43137"/>
                    </a:srgbClr>
                  </a:outerShdw>
                </a:effectLst>
              </a:rPr>
              <a:t>زعم القومية اليهودية.</a:t>
            </a:r>
          </a:p>
          <a:p>
            <a:pPr marL="82550" indent="0" algn="justLow">
              <a:buFont typeface="Wingdings 2" panose="05020102010507070707" pitchFamily="18" charset="2"/>
              <a:buNone/>
              <a:defRPr/>
            </a:pPr>
            <a:r>
              <a:rPr lang="ar-SA" b="1" dirty="0"/>
              <a:t>* النقاء الجنسي للعرق اليهودي. </a:t>
            </a:r>
            <a:r>
              <a:rPr lang="ar-SA" sz="1600" b="1" dirty="0"/>
              <a:t>«شعب الله المختار» «غوييم»</a:t>
            </a:r>
          </a:p>
          <a:p>
            <a:pPr marL="82550" indent="0" algn="justLow">
              <a:buFont typeface="Wingdings 2" panose="05020102010507070707" pitchFamily="18" charset="2"/>
              <a:buNone/>
              <a:defRPr/>
            </a:pPr>
            <a:r>
              <a:rPr lang="ar-SA" b="1" dirty="0"/>
              <a:t>* التفوق النوعي للجنس اليهودي. </a:t>
            </a:r>
            <a:r>
              <a:rPr lang="ar-SA" sz="1800" b="1" dirty="0"/>
              <a:t>«التفوق العقلي»</a:t>
            </a:r>
            <a:endParaRPr lang="ar-SA" b="1" dirty="0"/>
          </a:p>
          <a:p>
            <a:pPr marL="82550" indent="0" algn="justLow">
              <a:buFont typeface="Wingdings 2" panose="05020102010507070707" pitchFamily="18" charset="2"/>
              <a:buNone/>
              <a:defRPr/>
            </a:pPr>
            <a:r>
              <a:rPr lang="en-US" sz="2400" b="1" dirty="0">
                <a:solidFill>
                  <a:srgbClr val="FF0000"/>
                </a:solidFill>
                <a:effectLst>
                  <a:outerShdw blurRad="38100" dist="38100" dir="2700000" algn="tl">
                    <a:srgbClr val="000000">
                      <a:alpha val="43137"/>
                    </a:srgbClr>
                  </a:outerShdw>
                </a:effectLst>
                <a:cs typeface="Majalla UI"/>
              </a:rPr>
              <a:t>2</a:t>
            </a:r>
            <a:r>
              <a:rPr lang="ar-SA" sz="2400" b="1" dirty="0">
                <a:solidFill>
                  <a:srgbClr val="FF0000"/>
                </a:solidFill>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أرض الميعاد.</a:t>
            </a:r>
            <a:r>
              <a:rPr lang="ar-SA" b="1" dirty="0">
                <a:effectLst>
                  <a:outerShdw blurRad="38100" dist="38100" dir="2700000" algn="tl">
                    <a:srgbClr val="000000">
                      <a:alpha val="43137"/>
                    </a:srgbClr>
                  </a:outerShdw>
                </a:effectLst>
              </a:rPr>
              <a:t> </a:t>
            </a:r>
            <a:r>
              <a:rPr lang="ar-SA" sz="1200" b="1" dirty="0">
                <a:effectLst>
                  <a:outerShdw blurRad="38100" dist="38100" dir="2700000" algn="tl">
                    <a:srgbClr val="000000">
                      <a:alpha val="43137"/>
                    </a:srgbClr>
                  </a:outerShdw>
                </a:effectLst>
              </a:rPr>
              <a:t>«أرض مختارة لشعب مختار»</a:t>
            </a:r>
            <a:endParaRPr lang="ar-SA" b="1" dirty="0">
              <a:effectLst>
                <a:outerShdw blurRad="38100" dist="38100" dir="2700000" algn="tl">
                  <a:srgbClr val="000000">
                    <a:alpha val="43137"/>
                  </a:srgbClr>
                </a:outerShdw>
              </a:effectLst>
            </a:endParaRPr>
          </a:p>
          <a:p>
            <a:pPr marL="82550" indent="0" algn="justLow">
              <a:buFont typeface="Wingdings 2" panose="05020102010507070707" pitchFamily="18" charset="2"/>
              <a:buNone/>
              <a:defRPr/>
            </a:pPr>
            <a:r>
              <a:rPr lang="en-US" b="1" dirty="0">
                <a:solidFill>
                  <a:srgbClr val="FF0000"/>
                </a:solidFill>
                <a:effectLst>
                  <a:outerShdw blurRad="38100" dist="38100" dir="2700000" algn="tl">
                    <a:srgbClr val="000000">
                      <a:alpha val="43137"/>
                    </a:srgbClr>
                  </a:outerShdw>
                </a:effectLst>
                <a:cs typeface="Majalla UI"/>
              </a:rPr>
              <a:t>3</a:t>
            </a:r>
            <a:r>
              <a:rPr lang="ar-SA" b="1" dirty="0">
                <a:solidFill>
                  <a:srgbClr val="FF0000"/>
                </a:solidFill>
                <a:effectLst>
                  <a:outerShdw blurRad="38100" dist="38100" dir="2700000" algn="tl">
                    <a:srgbClr val="000000">
                      <a:alpha val="43137"/>
                    </a:srgbClr>
                  </a:outerShdw>
                </a:effectLst>
              </a:rPr>
              <a:t>- </a:t>
            </a:r>
            <a:r>
              <a:rPr lang="ar-SA" b="1" dirty="0">
                <a:effectLst>
                  <a:outerShdw blurRad="38100" dist="38100" dir="2700000" algn="tl">
                    <a:srgbClr val="000000">
                      <a:alpha val="43137"/>
                    </a:srgbClr>
                  </a:outerShdw>
                </a:effectLst>
              </a:rPr>
              <a:t>الحق التاريخي.</a:t>
            </a:r>
          </a:p>
        </p:txBody>
      </p:sp>
      <p:sp>
        <p:nvSpPr>
          <p:cNvPr id="5" name="عنوان 1"/>
          <p:cNvSpPr txBox="1">
            <a:spLocks/>
          </p:cNvSpPr>
          <p:nvPr/>
        </p:nvSpPr>
        <p:spPr>
          <a:xfrm>
            <a:off x="1116013" y="188913"/>
            <a:ext cx="7499350" cy="1143000"/>
          </a:xfrm>
          <a:prstGeom prst="rect">
            <a:avLst/>
          </a:prstGeom>
        </p:spPr>
        <p:txBody>
          <a:bodyPr anchor="ctr">
            <a:normAutofit/>
          </a:bodyPr>
          <a:lstStyle/>
          <a:p>
            <a:pPr algn="ctr" fontAlgn="auto">
              <a:spcBef>
                <a:spcPts val="0"/>
              </a:spcBef>
              <a:spcAft>
                <a:spcPts val="0"/>
              </a:spcAft>
              <a:defRPr/>
            </a:pPr>
            <a:r>
              <a:rPr lang="ar-SA" sz="4400" b="1" dirty="0">
                <a:solidFill>
                  <a:schemeClr val="accent3"/>
                </a:solidFill>
              </a:rPr>
              <a:t>الأصُول الرَّئيسة للفكْرة الصِّهْيُونيّة </a:t>
            </a:r>
            <a:endParaRPr lang="ar-YE" sz="4300" b="1" dirty="0">
              <a:solidFill>
                <a:schemeClr val="accent3"/>
              </a:solidFill>
              <a:effectLst>
                <a:outerShdw blurRad="50000" dist="30000" dir="5400000" algn="tl" rotWithShape="0">
                  <a:srgbClr val="000000">
                    <a:alpha val="30000"/>
                  </a:srgbClr>
                </a:outerShdw>
              </a:effectLst>
              <a:latin typeface="+mj-lt"/>
              <a:ea typeface="Majalla UI"/>
              <a:cs typeface="AL-Mateen" pitchFamily="2" charset="-78"/>
            </a:endParaRP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E3298B-2BB4-46B5-9001-D594E4409487}" type="slidenum">
              <a:rPr lang="ar-YE" altLang="ar-BH">
                <a:solidFill>
                  <a:srgbClr val="B5A788"/>
                </a:solidFill>
              </a:rPr>
              <a:pPr eaLnBrk="1" hangingPunct="1"/>
              <a:t>40</a:t>
            </a:fld>
            <a:endParaRPr lang="ar-YE" altLang="ar-BH">
              <a:solidFill>
                <a:srgbClr val="B5A788"/>
              </a:solidFill>
            </a:endParaRPr>
          </a:p>
        </p:txBody>
      </p:sp>
    </p:spTree>
    <p:extLst>
      <p:ext uri="{BB962C8B-B14F-4D97-AF65-F5344CB8AC3E}">
        <p14:creationId xmlns:p14="http://schemas.microsoft.com/office/powerpoint/2010/main" val="4237799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2816225"/>
            <a:ext cx="6400800" cy="1117600"/>
          </a:xfrm>
        </p:spPr>
        <p:txBody>
          <a:bodyPr/>
          <a:lstStyle/>
          <a:p>
            <a:pPr algn="ctr">
              <a:defRPr/>
            </a:pPr>
            <a:r>
              <a:rPr lang="ar-SA" sz="4800" dirty="0">
                <a:effectLst/>
              </a:rPr>
              <a:t>المُنظَّمة الصِّهيُونيّة العالميّة </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F1315A-45C5-45D3-AF04-BE7D79E5BC22}" type="slidenum">
              <a:rPr lang="ar-YE" altLang="ar-BH">
                <a:solidFill>
                  <a:srgbClr val="B5A788"/>
                </a:solidFill>
              </a:rPr>
              <a:pPr eaLnBrk="1" hangingPunct="1"/>
              <a:t>41</a:t>
            </a:fld>
            <a:endParaRPr lang="ar-YE" altLang="ar-BH">
              <a:solidFill>
                <a:srgbClr val="B5A788"/>
              </a:solidFill>
            </a:endParaRPr>
          </a:p>
        </p:txBody>
      </p:sp>
    </p:spTree>
    <p:extLst>
      <p:ext uri="{BB962C8B-B14F-4D97-AF65-F5344CB8AC3E}">
        <p14:creationId xmlns:p14="http://schemas.microsoft.com/office/powerpoint/2010/main" val="326579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2816225"/>
            <a:ext cx="6400800" cy="1117600"/>
          </a:xfrm>
        </p:spPr>
        <p:txBody>
          <a:bodyPr/>
          <a:lstStyle/>
          <a:p>
            <a:pPr algn="ctr">
              <a:defRPr/>
            </a:pPr>
            <a:r>
              <a:rPr lang="ar-SA" sz="4800" dirty="0">
                <a:effectLst/>
              </a:rPr>
              <a:t>التَّعريف بشخصيّة المُؤسّس</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FB0E23-172C-46E9-A83F-ED8A2351A5D2}" type="slidenum">
              <a:rPr lang="ar-YE" altLang="ar-BH">
                <a:solidFill>
                  <a:srgbClr val="B5A788"/>
                </a:solidFill>
              </a:rPr>
              <a:pPr eaLnBrk="1" hangingPunct="1"/>
              <a:t>42</a:t>
            </a:fld>
            <a:endParaRPr lang="ar-YE" altLang="ar-BH">
              <a:solidFill>
                <a:srgbClr val="B5A788"/>
              </a:solidFill>
            </a:endParaRPr>
          </a:p>
        </p:txBody>
      </p:sp>
    </p:spTree>
    <p:extLst>
      <p:ext uri="{BB962C8B-B14F-4D97-AF65-F5344CB8AC3E}">
        <p14:creationId xmlns:p14="http://schemas.microsoft.com/office/powerpoint/2010/main" val="2094346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6076950" y="1125538"/>
            <a:ext cx="2743200" cy="4606925"/>
          </a:xfrm>
        </p:spPr>
        <p:txBody>
          <a:bodyPr vert="horz" wrap="square" lIns="91440" tIns="45720" rIns="91440" bIns="45720" numCol="1" anchorCtr="0" compatLnSpc="1">
            <a:prstTxWarp prst="textNoShape">
              <a:avLst/>
            </a:prstTxWarp>
          </a:bodyPr>
          <a:lstStyle/>
          <a:p>
            <a:pPr algn="r"/>
            <a:r>
              <a:rPr lang="ar-SA" altLang="ar-BH" sz="2800"/>
              <a:t>صحفي يهودي نمساوي مَجَرِيُّ، مؤسس الصهيونيّة السّياسية المعاصرة. ولد في (بودبست) بالمجر وتوفي في (إدلاخ) بالنمسا.</a:t>
            </a:r>
            <a:br>
              <a:rPr lang="ar-SA" altLang="ar-BH" sz="2800"/>
            </a:br>
            <a:r>
              <a:rPr lang="ar-SA" altLang="ar-BH" sz="2800"/>
              <a:t>ولد عام (مايو </a:t>
            </a:r>
            <a:r>
              <a:rPr lang="en-US" altLang="ar-BH" sz="2800"/>
              <a:t>1860</a:t>
            </a:r>
            <a:r>
              <a:rPr lang="ar-SA" altLang="ar-BH" sz="2800"/>
              <a:t>).</a:t>
            </a:r>
            <a:br>
              <a:rPr lang="ar-SA" altLang="ar-BH" sz="2800"/>
            </a:br>
            <a:r>
              <a:rPr lang="ar-SA" altLang="ar-BH" sz="2800"/>
              <a:t>وتوفي عام (يوليو </a:t>
            </a:r>
            <a:r>
              <a:rPr lang="en-US" altLang="ar-BH" sz="2800"/>
              <a:t>1904</a:t>
            </a:r>
            <a:r>
              <a:rPr lang="ar-SA" altLang="ar-BH" sz="2800"/>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846" r="2846"/>
          <a:stretch>
            <a:fillRect/>
          </a:stretch>
        </p:blipFill>
        <p:spPr/>
      </p:pic>
      <p:sp>
        <p:nvSpPr>
          <p:cNvPr id="53252" name="Text Placeholder 3"/>
          <p:cNvSpPr>
            <a:spLocks noGrp="1"/>
          </p:cNvSpPr>
          <p:nvPr>
            <p:ph type="body" sz="half" idx="2"/>
          </p:nvPr>
        </p:nvSpPr>
        <p:spPr>
          <a:xfrm>
            <a:off x="800100" y="4652963"/>
            <a:ext cx="4419600" cy="936625"/>
          </a:xfrm>
        </p:spPr>
        <p:txBody>
          <a:bodyPr/>
          <a:lstStyle/>
          <a:p>
            <a:pPr algn="ctr">
              <a:spcBef>
                <a:spcPct val="0"/>
              </a:spcBef>
            </a:pPr>
            <a:r>
              <a:rPr lang="ar-SA" altLang="ar-BH" sz="3200" b="1">
                <a:solidFill>
                  <a:schemeClr val="tx1"/>
                </a:solidFill>
                <a:latin typeface="Simplified Arabic" panose="02020603050405020304" pitchFamily="18" charset="-78"/>
                <a:cs typeface="Simplified Arabic" panose="02020603050405020304" pitchFamily="18" charset="-78"/>
              </a:rPr>
              <a:t>تيودور هرتزل </a:t>
            </a:r>
            <a:r>
              <a:rPr lang="en-US" altLang="ar-BH" sz="2000">
                <a:solidFill>
                  <a:schemeClr val="tx1"/>
                </a:solidFill>
                <a:cs typeface="Monotype Koufi" pitchFamily="2" charset="-78"/>
              </a:rPr>
              <a:t>(theodor hertzl)</a:t>
            </a:r>
            <a:endParaRPr lang="ar-SA" altLang="ar-BH" sz="3200" b="1">
              <a:solidFill>
                <a:schemeClr val="tx1"/>
              </a:solidFill>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D3A5EB-9AA3-4A17-9764-73C790B6A811}" type="slidenum">
              <a:rPr lang="ar-YE" altLang="ar-BH">
                <a:solidFill>
                  <a:srgbClr val="B5A788"/>
                </a:solidFill>
              </a:rPr>
              <a:pPr eaLnBrk="1" hangingPunct="1"/>
              <a:t>43</a:t>
            </a:fld>
            <a:endParaRPr lang="ar-YE" altLang="ar-BH">
              <a:solidFill>
                <a:srgbClr val="B5A788"/>
              </a:solidFill>
            </a:endParaRPr>
          </a:p>
        </p:txBody>
      </p:sp>
    </p:spTree>
    <p:extLst>
      <p:ext uri="{BB962C8B-B14F-4D97-AF65-F5344CB8AC3E}">
        <p14:creationId xmlns:p14="http://schemas.microsoft.com/office/powerpoint/2010/main" val="3173704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3810000" cy="1162050"/>
          </a:xfrm>
        </p:spPr>
        <p:txBody>
          <a:bodyPr/>
          <a:lstStyle/>
          <a:p>
            <a:pPr>
              <a:defRPr/>
            </a:pPr>
            <a:r>
              <a:rPr lang="ar-SA" sz="2800" dirty="0">
                <a:effectLst/>
              </a:rPr>
              <a:t>نبي الحركة الصهيونية المنتظر </a:t>
            </a:r>
          </a:p>
        </p:txBody>
      </p:sp>
      <p:sp>
        <p:nvSpPr>
          <p:cNvPr id="54275" name="Content Placeholder 3"/>
          <p:cNvSpPr>
            <a:spLocks noGrp="1"/>
          </p:cNvSpPr>
          <p:nvPr>
            <p:ph sz="half" idx="1"/>
          </p:nvPr>
        </p:nvSpPr>
        <p:spPr>
          <a:xfrm>
            <a:off x="539750" y="1125538"/>
            <a:ext cx="8153400" cy="3992562"/>
          </a:xfrm>
        </p:spPr>
        <p:txBody>
          <a:bodyPr/>
          <a:lstStyle/>
          <a:p>
            <a:pPr marL="82550" indent="0" algn="justLow">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حلم «هرتزل»:</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رأى «هرتزل» في منامه الحلم التَّالي: </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(ظهر لي المسيح الملك على صورة رجل في عظمته وجلاله فطوَّقني بذراعيه، وحملني بعيداً على أجنحة الرّيح والتقينا على إحدى النجوم القزحية بصورة موسى ... فالتفت إلى موسى مخاطباً إياه: </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«من أجل هذا الصبيّ كنت أصلّي» إلى أن قال لي: 	«اذهب وأعلن لليهود أني سوف آتي عما قريب 	لاجتراح المعجزات الكبيرة وأبدي الأعمال العظيمة 	لشعبي	وللعالم بأسره».</a:t>
            </a:r>
            <a:endParaRPr lang="en-US" altLang="ar-BH" b="1">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r>
              <a:rPr lang="en-US" altLang="ar-BH" b="1">
                <a:latin typeface="Simplified Arabic" panose="02020603050405020304" pitchFamily="18" charset="-78"/>
                <a:cs typeface="Simplified Arabic" panose="02020603050405020304" pitchFamily="18" charset="-78"/>
              </a:rPr>
              <a:t/>
            </a:r>
            <a:br>
              <a:rPr lang="en-US" altLang="ar-BH" b="1">
                <a:latin typeface="Simplified Arabic" panose="02020603050405020304" pitchFamily="18" charset="-78"/>
                <a:cs typeface="Simplified Arabic" panose="02020603050405020304" pitchFamily="18" charset="-78"/>
              </a:rPr>
            </a:br>
            <a:endParaRPr lang="ar-SA" altLang="ar-BH">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3CA21-0178-4721-9BCD-E08D74788FE0}" type="slidenum">
              <a:rPr lang="ar-YE" altLang="ar-BH">
                <a:solidFill>
                  <a:srgbClr val="B5A788"/>
                </a:solidFill>
              </a:rPr>
              <a:pPr eaLnBrk="1" hangingPunct="1"/>
              <a:t>44</a:t>
            </a:fld>
            <a:endParaRPr lang="ar-YE" altLang="ar-BH">
              <a:solidFill>
                <a:srgbClr val="B5A788"/>
              </a:solidFill>
            </a:endParaRPr>
          </a:p>
        </p:txBody>
      </p:sp>
    </p:spTree>
    <p:extLst>
      <p:ext uri="{BB962C8B-B14F-4D97-AF65-F5344CB8AC3E}">
        <p14:creationId xmlns:p14="http://schemas.microsoft.com/office/powerpoint/2010/main" val="4143498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lipArt Placeholder 2"/>
          <p:cNvSpPr>
            <a:spLocks noGrp="1" noTextEdit="1"/>
          </p:cNvSpPr>
          <p:nvPr>
            <p:ph type="clipArt" sz="half" idx="1"/>
          </p:nvPr>
        </p:nvSpPr>
        <p:spPr/>
      </p:sp>
      <p:sp>
        <p:nvSpPr>
          <p:cNvPr id="55299" name="Text Placeholder 3"/>
          <p:cNvSpPr>
            <a:spLocks noGrp="1"/>
          </p:cNvSpPr>
          <p:nvPr>
            <p:ph type="body" sz="half" idx="2"/>
          </p:nvPr>
        </p:nvSpPr>
        <p:spPr>
          <a:xfrm>
            <a:off x="4648200" y="1417638"/>
            <a:ext cx="4038600" cy="4713287"/>
          </a:xfrm>
        </p:spPr>
        <p:txBody>
          <a:bodyPr/>
          <a:lstStyle/>
          <a:p>
            <a:pPr marL="82550" indent="0">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صدر الكتاب عام (</a:t>
            </a:r>
            <a:r>
              <a:rPr lang="en-US" altLang="ar-BH" sz="2800" b="1">
                <a:latin typeface="Simplified Arabic" panose="02020603050405020304" pitchFamily="18" charset="-78"/>
                <a:cs typeface="Simplified Arabic" panose="02020603050405020304" pitchFamily="18" charset="-78"/>
              </a:rPr>
              <a:t>1895</a:t>
            </a:r>
            <a:r>
              <a:rPr lang="ar-SA" altLang="ar-BH" sz="2800" b="1">
                <a:latin typeface="Simplified Arabic" panose="02020603050405020304" pitchFamily="18" charset="-78"/>
                <a:cs typeface="Simplified Arabic" panose="02020603050405020304" pitchFamily="18" charset="-78"/>
              </a:rPr>
              <a:t>م) قبل المؤتمر الأول بسنتين.</a:t>
            </a:r>
          </a:p>
        </p:txBody>
      </p:sp>
      <p:pic>
        <p:nvPicPr>
          <p:cNvPr id="5" name="Picture 2" descr="http://d.gr-assets.com/books/1368283502l/6238493.jpg"/>
          <p:cNvPicPr>
            <a:picLocks noChangeAspect="1" noChangeArrowheads="1"/>
          </p:cNvPicPr>
          <p:nvPr/>
        </p:nvPicPr>
        <p:blipFill>
          <a:blip r:embed="rId2"/>
          <a:srcRect/>
          <a:stretch>
            <a:fillRect/>
          </a:stretch>
        </p:blipFill>
        <p:spPr bwMode="auto">
          <a:xfrm>
            <a:off x="1116013" y="1628775"/>
            <a:ext cx="3240087" cy="442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35100" y="274638"/>
            <a:ext cx="7499350" cy="1143000"/>
          </a:xfrm>
          <a:prstGeom prst="rect">
            <a:avLst/>
          </a:prstGeom>
        </p:spPr>
        <p:txBody>
          <a:bodyPr anchor="ctr">
            <a:normAutofit/>
          </a:bodyPr>
          <a:lst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dirty="0"/>
              <a:t>المُؤسّسُ</a:t>
            </a:r>
          </a:p>
        </p:txBody>
      </p:sp>
      <p:sp>
        <p:nvSpPr>
          <p:cNvPr id="2" name="Footer Placeholder 1"/>
          <p:cNvSpPr>
            <a:spLocks noGrp="1"/>
          </p:cNvSpPr>
          <p:nvPr>
            <p:ph type="ftr" sz="quarter" idx="11"/>
          </p:nvPr>
        </p:nvSpPr>
        <p:spPr/>
        <p:txBody>
          <a:bodyPr/>
          <a:lstStyle/>
          <a:p>
            <a:pPr>
              <a:defRPr/>
            </a:pPr>
            <a:r>
              <a:rPr lang="ar-SA"/>
              <a:t>الصهيونية</a:t>
            </a:r>
            <a:endParaRPr lang="en-US"/>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95B63F-54AA-4F16-85A0-9B4FAD5B7A79}" type="slidenum">
              <a:rPr lang="ar-SA" altLang="ar-BH">
                <a:solidFill>
                  <a:srgbClr val="B5A788"/>
                </a:solidFill>
              </a:rPr>
              <a:pPr eaLnBrk="1" hangingPunct="1"/>
              <a:t>45</a:t>
            </a:fld>
            <a:endParaRPr lang="en-US" altLang="ar-BH">
              <a:solidFill>
                <a:srgbClr val="B5A788"/>
              </a:solidFill>
            </a:endParaRPr>
          </a:p>
        </p:txBody>
      </p:sp>
    </p:spTree>
    <p:extLst>
      <p:ext uri="{BB962C8B-B14F-4D97-AF65-F5344CB8AC3E}">
        <p14:creationId xmlns:p14="http://schemas.microsoft.com/office/powerpoint/2010/main" val="4151716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SA" b="1" dirty="0">
                <a:latin typeface="Simplified Arabic" pitchFamily="18" charset="-78"/>
                <a:cs typeface="Simplified Arabic" pitchFamily="18" charset="-78"/>
              </a:rPr>
              <a:t>كتاب الدَّوْلة اليهوديَّة</a:t>
            </a:r>
          </a:p>
        </p:txBody>
      </p:sp>
      <p:sp>
        <p:nvSpPr>
          <p:cNvPr id="56323" name="Content Placeholder 2"/>
          <p:cNvSpPr>
            <a:spLocks noGrp="1"/>
          </p:cNvSpPr>
          <p:nvPr>
            <p:ph idx="1"/>
          </p:nvPr>
        </p:nvSpPr>
        <p:spPr/>
        <p:txBody>
          <a:bodyPr/>
          <a:lstStyle/>
          <a:p>
            <a:pPr marL="82550" indent="0">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تكمن أهمية الكتاب فيما يأتي:</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*رفَضَ فكرة الإندماج «هَسْكَالاَه» </a:t>
            </a:r>
            <a:r>
              <a:rPr lang="ar-SA" altLang="ar-BH" b="1">
                <a:solidFill>
                  <a:srgbClr val="00B050"/>
                </a:solidFill>
                <a:latin typeface="Simplified Arabic" panose="02020603050405020304" pitchFamily="18" charset="-78"/>
                <a:cs typeface="Simplified Arabic" panose="02020603050405020304" pitchFamily="18" charset="-78"/>
              </a:rPr>
              <a:t>«</a:t>
            </a:r>
            <a:r>
              <a:rPr lang="en-US" altLang="ar-BH" sz="1800" b="1">
                <a:solidFill>
                  <a:srgbClr val="00B050"/>
                </a:solidFill>
                <a:latin typeface="Simplified Arabic" panose="02020603050405020304" pitchFamily="18" charset="-78"/>
                <a:cs typeface="Simplified Arabic" panose="02020603050405020304" pitchFamily="18" charset="-78"/>
              </a:rPr>
              <a:t>Haskalah</a:t>
            </a:r>
            <a:r>
              <a:rPr lang="ar-SA" altLang="ar-BH" b="1">
                <a:solidFill>
                  <a:srgbClr val="00B050"/>
                </a:solidFill>
                <a:latin typeface="Simplified Arabic" panose="02020603050405020304" pitchFamily="18" charset="-78"/>
                <a:cs typeface="Simplified Arabic" panose="02020603050405020304" pitchFamily="18" charset="-78"/>
              </a:rPr>
              <a:t>» 	</a:t>
            </a:r>
            <a:r>
              <a:rPr lang="ar-SA" altLang="ar-BH" b="1">
                <a:latin typeface="Simplified Arabic" panose="02020603050405020304" pitchFamily="18" charset="-78"/>
                <a:cs typeface="Simplified Arabic" panose="02020603050405020304" pitchFamily="18" charset="-78"/>
              </a:rPr>
              <a:t>«التَّنْوير/الاستنارة» / </a:t>
            </a:r>
            <a:r>
              <a:rPr lang="ar-SA" altLang="ar-BH" sz="2400" b="1">
                <a:latin typeface="Simplified Arabic" panose="02020603050405020304" pitchFamily="18" charset="-78"/>
                <a:cs typeface="Simplified Arabic" panose="02020603050405020304" pitchFamily="18" charset="-78"/>
              </a:rPr>
              <a:t>(اليهودية الإصلاحية)</a:t>
            </a:r>
            <a:r>
              <a:rPr lang="ar-SA" altLang="ar-BH" b="1">
                <a:latin typeface="Simplified Arabic" panose="02020603050405020304" pitchFamily="18" charset="-78"/>
                <a:cs typeface="Simplified Arabic" panose="02020603050405020304" pitchFamily="18" charset="-78"/>
              </a:rPr>
              <a:t>.</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شعارهم: </a:t>
            </a:r>
            <a:r>
              <a:rPr lang="ar-SA" altLang="ar-BH" sz="2800" b="1">
                <a:solidFill>
                  <a:srgbClr val="00B050"/>
                </a:solidFill>
                <a:latin typeface="Simplified Arabic" panose="02020603050405020304" pitchFamily="18" charset="-78"/>
                <a:cs typeface="Simplified Arabic" panose="02020603050405020304" pitchFamily="18" charset="-78"/>
              </a:rPr>
              <a:t>«كُن يهوديًّا في بيتك.. إنسانًا خارج بيتك»</a:t>
            </a:r>
            <a:endParaRPr lang="ar-SA" altLang="ar-BH" b="1">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ar-SA" altLang="ar-BH" sz="1400" b="1">
                <a:solidFill>
                  <a:srgbClr val="FF0000"/>
                </a:solidFill>
                <a:latin typeface="Simplified Arabic" panose="02020603050405020304" pitchFamily="18" charset="-78"/>
                <a:cs typeface="Simplified Arabic" panose="02020603050405020304" pitchFamily="18" charset="-78"/>
              </a:rPr>
              <a:t>من قصيدة: استيقظ يا شعب للشاعر/ يهودا ليفْ جُوردُون</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(اليهوديّة) ليست جنسية ولا عرق، وإنَّما هي 	عقيدةٌ ودينٌ فقط.</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كان مصيرها الفشل ...</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F1BFB1-D42A-4605-950B-515D96E35640}" type="slidenum">
              <a:rPr lang="ar-YE" altLang="ar-BH">
                <a:solidFill>
                  <a:srgbClr val="B5A788"/>
                </a:solidFill>
              </a:rPr>
              <a:pPr eaLnBrk="1" hangingPunct="1"/>
              <a:t>46</a:t>
            </a:fld>
            <a:endParaRPr lang="ar-YE" altLang="ar-BH">
              <a:solidFill>
                <a:srgbClr val="B5A788"/>
              </a:solidFill>
            </a:endParaRPr>
          </a:p>
        </p:txBody>
      </p:sp>
    </p:spTree>
    <p:extLst>
      <p:ext uri="{BB962C8B-B14F-4D97-AF65-F5344CB8AC3E}">
        <p14:creationId xmlns:p14="http://schemas.microsoft.com/office/powerpoint/2010/main" val="3915937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550" indent="0" algn="justLow">
              <a:buFont typeface="Wingdings 2" panose="05020102010507070707" pitchFamily="18" charset="2"/>
              <a:buNone/>
              <a:defRPr/>
            </a:pPr>
            <a:r>
              <a:rPr lang="ar-SA" sz="3600" b="1" dirty="0">
                <a:latin typeface="Simplified Arabic" pitchFamily="18" charset="-78"/>
                <a:cs typeface="Simplified Arabic" pitchFamily="18" charset="-78"/>
              </a:rPr>
              <a:t>	* أنه حوَّل </a:t>
            </a:r>
            <a:r>
              <a:rPr lang="ar-SA" b="1" dirty="0">
                <a:effectLst>
                  <a:outerShdw blurRad="38100" dist="38100" dir="2700000" algn="tl">
                    <a:srgbClr val="000000">
                      <a:alpha val="43137"/>
                    </a:srgbClr>
                  </a:outerShdw>
                </a:effectLst>
                <a:latin typeface="Simplified Arabic" pitchFamily="18" charset="-78"/>
                <a:cs typeface="Simplified Arabic" pitchFamily="18" charset="-78"/>
              </a:rPr>
              <a:t>(المَسألة اليهودية) </a:t>
            </a:r>
            <a:r>
              <a:rPr lang="ar-SA" sz="3600" b="1" dirty="0">
                <a:latin typeface="Simplified Arabic" pitchFamily="18" charset="-78"/>
                <a:cs typeface="Simplified Arabic" pitchFamily="18" charset="-78"/>
              </a:rPr>
              <a:t>من مسألة 	خاصّة إلي قضية سياسيّة اهتمت بها 	دول العالم.</a:t>
            </a:r>
          </a:p>
          <a:p>
            <a:pPr marL="82550" indent="0" algn="justLow">
              <a:buFont typeface="Wingdings 2" panose="05020102010507070707" pitchFamily="18" charset="2"/>
              <a:buNone/>
              <a:defRPr/>
            </a:pPr>
            <a:r>
              <a:rPr lang="ar-SA" sz="3600" b="1" dirty="0">
                <a:latin typeface="Simplified Arabic" pitchFamily="18" charset="-78"/>
                <a:cs typeface="Simplified Arabic" pitchFamily="18" charset="-78"/>
              </a:rPr>
              <a:t>	* حول قضية اليهود من جماعات منعزلة 	ومنطوية إلى قضية شعب كامل.</a:t>
            </a:r>
          </a:p>
          <a:p>
            <a:pPr marL="82550" indent="0" algn="justLow">
              <a:buFont typeface="Wingdings 2" panose="05020102010507070707" pitchFamily="18" charset="2"/>
              <a:buNone/>
              <a:defRPr/>
            </a:pPr>
            <a:r>
              <a:rPr lang="ar-SA" sz="3600"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 يعدّ الكتاب بمثابة دليل عملي للحركة 	الصهيونية التي تمكنت من تنفيذ المشروع 	بعد موت (هرتزل) بسنوات.</a:t>
            </a:r>
            <a:endParaRPr lang="ar-SA" sz="3600" dirty="0"/>
          </a:p>
          <a:p>
            <a:pPr algn="justLow">
              <a:defRPr/>
            </a:pPr>
            <a:endParaRPr lang="ar-SA" sz="3600" dirty="0"/>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b="1">
                <a:latin typeface="Simplified Arabic" pitchFamily="18" charset="-78"/>
                <a:cs typeface="Simplified Arabic" pitchFamily="18" charset="-78"/>
              </a:rPr>
              <a:t>كتاب الدَّوْلة اليهوديَّة</a:t>
            </a:r>
            <a:endParaRPr lang="ar-SA" b="1" dirty="0">
              <a:latin typeface="Simplified Arabic" pitchFamily="18" charset="-78"/>
              <a:cs typeface="Simplified Arabic"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2F0ADE-8ED1-4EA5-ABE6-358D57A19E01}" type="slidenum">
              <a:rPr lang="ar-YE" altLang="ar-BH">
                <a:solidFill>
                  <a:srgbClr val="B5A788"/>
                </a:solidFill>
              </a:rPr>
              <a:pPr eaLnBrk="1" hangingPunct="1"/>
              <a:t>47</a:t>
            </a:fld>
            <a:endParaRPr lang="ar-YE" altLang="ar-BH">
              <a:solidFill>
                <a:srgbClr val="B5A788"/>
              </a:solidFill>
            </a:endParaRPr>
          </a:p>
        </p:txBody>
      </p:sp>
    </p:spTree>
    <p:extLst>
      <p:ext uri="{BB962C8B-B14F-4D97-AF65-F5344CB8AC3E}">
        <p14:creationId xmlns:p14="http://schemas.microsoft.com/office/powerpoint/2010/main" val="3478041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2816225"/>
            <a:ext cx="6400800" cy="1117600"/>
          </a:xfrm>
        </p:spPr>
        <p:txBody>
          <a:bodyPr/>
          <a:lstStyle/>
          <a:p>
            <a:pPr algn="ctr">
              <a:defRPr/>
            </a:pPr>
            <a:r>
              <a:rPr lang="ar-SA" sz="4800" dirty="0">
                <a:effectLst/>
              </a:rPr>
              <a:t>مراحلُ نشْأةِ الحركَةِ الصِّهْيُونيّة </a:t>
            </a: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AF5186-B3E4-4436-95CF-571CE39DB024}" type="slidenum">
              <a:rPr lang="ar-YE" altLang="ar-BH">
                <a:solidFill>
                  <a:srgbClr val="B5A788"/>
                </a:solidFill>
              </a:rPr>
              <a:pPr eaLnBrk="1" hangingPunct="1"/>
              <a:t>48</a:t>
            </a:fld>
            <a:endParaRPr lang="ar-YE" altLang="ar-BH">
              <a:solidFill>
                <a:srgbClr val="B5A788"/>
              </a:solidFill>
            </a:endParaRPr>
          </a:p>
        </p:txBody>
      </p:sp>
    </p:spTree>
    <p:extLst>
      <p:ext uri="{BB962C8B-B14F-4D97-AF65-F5344CB8AC3E}">
        <p14:creationId xmlns:p14="http://schemas.microsoft.com/office/powerpoint/2010/main" val="1935364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r-SA" altLang="ar-BH" b="1">
                <a:effectLst/>
                <a:latin typeface="Monotype Koufi" pitchFamily="2" charset="-78"/>
                <a:cs typeface="Monotype Koufi" pitchFamily="2" charset="-78"/>
              </a:rPr>
              <a:t>مراحل النَّشْأة </a:t>
            </a:r>
          </a:p>
        </p:txBody>
      </p:sp>
      <p:sp>
        <p:nvSpPr>
          <p:cNvPr id="59395" name="Content Placeholder 2"/>
          <p:cNvSpPr>
            <a:spLocks noGrp="1"/>
          </p:cNvSpPr>
          <p:nvPr>
            <p:ph idx="1"/>
          </p:nvPr>
        </p:nvSpPr>
        <p:spPr/>
        <p:txBody>
          <a:bodyPr/>
          <a:lstStyle/>
          <a:p>
            <a:pPr marL="82550" indent="0" algn="just">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lgn="just">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en-US" altLang="ar-BH" b="1">
                <a:latin typeface="Simplified Arabic" panose="02020603050405020304" pitchFamily="18" charset="-78"/>
                <a:cs typeface="Simplified Arabic" panose="02020603050405020304" pitchFamily="18" charset="-78"/>
              </a:rPr>
              <a:t>1</a:t>
            </a:r>
            <a:r>
              <a:rPr lang="ar-SA" altLang="ar-BH" b="1">
                <a:latin typeface="Simplified Arabic" panose="02020603050405020304" pitchFamily="18" charset="-78"/>
                <a:cs typeface="Simplified Arabic" panose="02020603050405020304" pitchFamily="18" charset="-78"/>
              </a:rPr>
              <a:t>- مرحلة ما قبل مؤتمر «بازل».</a:t>
            </a:r>
          </a:p>
          <a:p>
            <a:pPr marL="82550" indent="0" algn="just">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lgn="just">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en-US" altLang="ar-BH" b="1">
                <a:latin typeface="Simplified Arabic" panose="02020603050405020304" pitchFamily="18" charset="-78"/>
                <a:cs typeface="Simplified Arabic" panose="02020603050405020304" pitchFamily="18" charset="-78"/>
              </a:rPr>
              <a:t>2</a:t>
            </a:r>
            <a:r>
              <a:rPr lang="ar-SA" altLang="ar-BH" b="1">
                <a:latin typeface="Simplified Arabic" panose="02020603050405020304" pitchFamily="18" charset="-78"/>
                <a:cs typeface="Simplified Arabic" panose="02020603050405020304" pitchFamily="18" charset="-78"/>
              </a:rPr>
              <a:t>- مرحلة المؤتمر التأسيسي للحركة 			الصهيونية.</a:t>
            </a:r>
          </a:p>
          <a:p>
            <a:pPr marL="82550" indent="0" algn="just">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lgn="just">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en-US" altLang="ar-BH" b="1">
                <a:latin typeface="Simplified Arabic" panose="02020603050405020304" pitchFamily="18" charset="-78"/>
                <a:cs typeface="Simplified Arabic" panose="02020603050405020304" pitchFamily="18" charset="-78"/>
              </a:rPr>
              <a:t>3</a:t>
            </a:r>
            <a:r>
              <a:rPr lang="ar-SA" altLang="ar-BH" b="1">
                <a:latin typeface="Simplified Arabic" panose="02020603050405020304" pitchFamily="18" charset="-78"/>
                <a:cs typeface="Simplified Arabic" panose="02020603050405020304" pitchFamily="18" charset="-78"/>
              </a:rPr>
              <a:t>- مرحلة ما بعد المؤتمر التأسيسي.</a:t>
            </a:r>
            <a:endParaRPr lang="ar-SA" altLang="ar-BH">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72141C-6451-46DB-900B-E211AB289853}" type="slidenum">
              <a:rPr lang="ar-YE" altLang="ar-BH">
                <a:solidFill>
                  <a:srgbClr val="B5A788"/>
                </a:solidFill>
              </a:rPr>
              <a:pPr eaLnBrk="1" hangingPunct="1"/>
              <a:t>49</a:t>
            </a:fld>
            <a:endParaRPr lang="ar-YE" altLang="ar-BH">
              <a:solidFill>
                <a:srgbClr val="B5A788"/>
              </a:solidFill>
            </a:endParaRPr>
          </a:p>
        </p:txBody>
      </p:sp>
    </p:spTree>
    <p:extLst>
      <p:ext uri="{BB962C8B-B14F-4D97-AF65-F5344CB8AC3E}">
        <p14:creationId xmlns:p14="http://schemas.microsoft.com/office/powerpoint/2010/main" val="247442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ar-YE" altLang="ar-BH" b="1">
                <a:effectLst/>
                <a:latin typeface="Simplified Arabic" panose="02020603050405020304" pitchFamily="18" charset="-78"/>
                <a:cs typeface="Simplified Arabic" panose="02020603050405020304" pitchFamily="18" charset="-78"/>
              </a:rPr>
              <a:t>مقدمة</a:t>
            </a:r>
          </a:p>
        </p:txBody>
      </p:sp>
      <p:sp>
        <p:nvSpPr>
          <p:cNvPr id="14339" name="عنصر نائب للمحتوى 2"/>
          <p:cNvSpPr>
            <a:spLocks noGrp="1"/>
          </p:cNvSpPr>
          <p:nvPr>
            <p:ph idx="1"/>
          </p:nvPr>
        </p:nvSpPr>
        <p:spPr/>
        <p:txBody>
          <a:bodyPr/>
          <a:lstStyle/>
          <a:p>
            <a:pPr eaLnBrk="1" hangingPunct="1"/>
            <a:r>
              <a:rPr lang="ar-YE" altLang="ar-BH" b="1">
                <a:solidFill>
                  <a:srgbClr val="FF0000"/>
                </a:solidFill>
                <a:latin typeface="Simplified Arabic" panose="02020603050405020304" pitchFamily="18" charset="-78"/>
                <a:cs typeface="Simplified Arabic" panose="02020603050405020304" pitchFamily="18" charset="-78"/>
              </a:rPr>
              <a:t>أهميّة دراسة </a:t>
            </a:r>
            <a:r>
              <a:rPr lang="ar-SA" altLang="ar-BH" b="1">
                <a:solidFill>
                  <a:srgbClr val="FF0000"/>
                </a:solidFill>
                <a:latin typeface="Simplified Arabic" panose="02020603050405020304" pitchFamily="18" charset="-78"/>
                <a:cs typeface="Simplified Arabic" panose="02020603050405020304" pitchFamily="18" charset="-78"/>
              </a:rPr>
              <a:t>(الحركة الصِّهيونيّة):</a:t>
            </a:r>
            <a:endParaRPr lang="ar-YE" altLang="ar-BH" b="1">
              <a:solidFill>
                <a:srgbClr val="FF0000"/>
              </a:solidFill>
              <a:latin typeface="Simplified Arabic" panose="02020603050405020304" pitchFamily="18" charset="-78"/>
              <a:cs typeface="Simplified Arabic" panose="02020603050405020304" pitchFamily="18" charset="-78"/>
            </a:endParaRPr>
          </a:p>
          <a:p>
            <a:pPr lvl="1" algn="justLow" eaLnBrk="1" hangingPunct="1"/>
            <a:r>
              <a:rPr lang="ar-SA" altLang="ar-BH" b="1">
                <a:latin typeface="Simplified Arabic" panose="02020603050405020304" pitchFamily="18" charset="-78"/>
                <a:cs typeface="Simplified Arabic" panose="02020603050405020304" pitchFamily="18" charset="-78"/>
              </a:rPr>
              <a:t>خُطُورة الصِّهيونيّة .</a:t>
            </a:r>
            <a:r>
              <a:rPr lang="ar-YE" altLang="ar-BH" b="1">
                <a:latin typeface="Simplified Arabic" panose="02020603050405020304" pitchFamily="18" charset="-78"/>
                <a:cs typeface="Simplified Arabic" panose="02020603050405020304" pitchFamily="18" charset="-78"/>
              </a:rPr>
              <a:t>..</a:t>
            </a:r>
          </a:p>
          <a:p>
            <a:pPr lvl="1" algn="justLow" eaLnBrk="1" hangingPunct="1"/>
            <a:r>
              <a:rPr lang="ar-SA" altLang="ar-BH" b="1">
                <a:latin typeface="Simplified Arabic" panose="02020603050405020304" pitchFamily="18" charset="-78"/>
                <a:cs typeface="Simplified Arabic" panose="02020603050405020304" pitchFamily="18" charset="-78"/>
              </a:rPr>
              <a:t>نظرية (السّبب الواحد) والطَّبيعة المركَّبة للصّهيونيّة وتعدّد زوايا النَّظر.</a:t>
            </a:r>
          </a:p>
          <a:p>
            <a:pPr lvl="3" algn="justLow" eaLnBrk="1" hangingPunct="1"/>
            <a:r>
              <a:rPr lang="ar-SA" altLang="ar-BH" b="1">
                <a:latin typeface="Simplified Arabic" panose="02020603050405020304" pitchFamily="18" charset="-78"/>
                <a:cs typeface="Simplified Arabic" panose="02020603050405020304" pitchFamily="18" charset="-78"/>
              </a:rPr>
              <a:t>من إفرازات الاستعمار الغربي.</a:t>
            </a:r>
          </a:p>
          <a:p>
            <a:pPr lvl="3" algn="justLow" eaLnBrk="1" hangingPunct="1"/>
            <a:r>
              <a:rPr lang="ar-SA" altLang="ar-BH" b="1">
                <a:latin typeface="Simplified Arabic" panose="02020603050405020304" pitchFamily="18" charset="-78"/>
                <a:cs typeface="Simplified Arabic" panose="02020603050405020304" pitchFamily="18" charset="-78"/>
              </a:rPr>
              <a:t>وسيلة لحل المشكلة اليهودية في العالم المسيحي.</a:t>
            </a:r>
          </a:p>
          <a:p>
            <a:pPr lvl="3" algn="justLow" eaLnBrk="1" hangingPunct="1"/>
            <a:r>
              <a:rPr lang="ar-SA" altLang="ar-BH" b="1">
                <a:latin typeface="Simplified Arabic" panose="02020603050405020304" pitchFamily="18" charset="-78"/>
                <a:cs typeface="Simplified Arabic" panose="02020603050405020304" pitchFamily="18" charset="-78"/>
              </a:rPr>
              <a:t>أماني دينية وقومية يهودية.</a:t>
            </a:r>
          </a:p>
          <a:p>
            <a:pPr lvl="3" algn="justLow" eaLnBrk="1" hangingPunct="1"/>
            <a:r>
              <a:rPr lang="ar-SA" altLang="ar-BH" b="1">
                <a:latin typeface="Simplified Arabic" panose="02020603050405020304" pitchFamily="18" charset="-78"/>
                <a:cs typeface="Simplified Arabic" panose="02020603050405020304" pitchFamily="18" charset="-78"/>
              </a:rPr>
              <a:t>مشروع ديني.</a:t>
            </a:r>
          </a:p>
          <a:p>
            <a:pPr lvl="1" algn="justLow" eaLnBrk="1" hangingPunct="1"/>
            <a:r>
              <a:rPr lang="ar-SA" altLang="ar-BH" b="1">
                <a:latin typeface="Simplified Arabic" panose="02020603050405020304" pitchFamily="18" charset="-78"/>
                <a:cs typeface="Simplified Arabic" panose="02020603050405020304" pitchFamily="18" charset="-78"/>
              </a:rPr>
              <a:t>المنهج الشّمولي الاستيعابي.</a:t>
            </a:r>
          </a:p>
          <a:p>
            <a:pPr lvl="1" algn="justLow" eaLnBrk="1" hangingPunct="1"/>
            <a:r>
              <a:rPr lang="ar-SA" altLang="ar-BH" b="1">
                <a:latin typeface="Simplified Arabic" panose="02020603050405020304" pitchFamily="18" charset="-78"/>
                <a:cs typeface="Simplified Arabic" panose="02020603050405020304" pitchFamily="18" charset="-78"/>
              </a:rPr>
              <a:t>التعقيد والمجال الدَّلالي والسّياق.</a:t>
            </a:r>
          </a:p>
          <a:p>
            <a:pPr lvl="1" algn="justLow" eaLnBrk="1" hangingPunct="1"/>
            <a:endParaRPr lang="ar-YE" altLang="ar-BH" b="1">
              <a:latin typeface="Simplified Arabic" panose="02020603050405020304" pitchFamily="18" charset="-78"/>
              <a:cs typeface="Simplified Arabic" panose="02020603050405020304" pitchFamily="18" charset="-78"/>
            </a:endParaRPr>
          </a:p>
          <a:p>
            <a:pPr lvl="1" eaLnBrk="1" hangingPunct="1"/>
            <a:endParaRPr lang="ar-YE" altLang="ar-BH" b="1">
              <a:latin typeface="Simplified Arabic" panose="02020603050405020304" pitchFamily="18" charset="-78"/>
              <a:cs typeface="Simplified Arabic" panose="02020603050405020304" pitchFamily="18" charset="-78"/>
            </a:endParaRPr>
          </a:p>
          <a:p>
            <a:pPr lvl="1" eaLnBrk="1" hangingPunct="1">
              <a:buFont typeface="Verdana" panose="020B0604030504040204" pitchFamily="34" charset="0"/>
              <a:buNone/>
            </a:pPr>
            <a:endParaRPr lang="ar-YE" altLang="ar-BH" sz="3200" b="1">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15AE4A-6C6E-4D34-B581-102577DE2478}" type="slidenum">
              <a:rPr lang="ar-YE" altLang="ar-BH">
                <a:solidFill>
                  <a:srgbClr val="B5A788"/>
                </a:solidFill>
              </a:rPr>
              <a:pPr eaLnBrk="1" hangingPunct="1"/>
              <a:t>5</a:t>
            </a:fld>
            <a:endParaRPr lang="ar-YE" altLang="ar-BH">
              <a:solidFill>
                <a:srgbClr val="B5A788"/>
              </a:solidFill>
            </a:endParaRPr>
          </a:p>
        </p:txBody>
      </p:sp>
    </p:spTree>
    <p:extLst>
      <p:ext uri="{BB962C8B-B14F-4D97-AF65-F5344CB8AC3E}">
        <p14:creationId xmlns:p14="http://schemas.microsoft.com/office/powerpoint/2010/main" val="1130432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5886450" y="1196975"/>
            <a:ext cx="2743200" cy="4392613"/>
          </a:xfrm>
        </p:spPr>
        <p:txBody>
          <a:bodyPr vert="horz" wrap="square" lIns="91440" tIns="45720" rIns="91440" bIns="45720" numCol="1" anchorCtr="0" compatLnSpc="1">
            <a:prstTxWarp prst="textNoShape">
              <a:avLst/>
            </a:prstTxWarp>
          </a:bodyPr>
          <a:lstStyle/>
          <a:p>
            <a:pPr marL="82550" algn="r"/>
            <a:r>
              <a:rPr lang="ar-SA" altLang="ar-BH" sz="2400">
                <a:solidFill>
                  <a:srgbClr val="FF0000"/>
                </a:solidFill>
                <a:latin typeface="Simplified Arabic" panose="02020603050405020304" pitchFamily="18" charset="-78"/>
                <a:cs typeface="Simplified Arabic" panose="02020603050405020304" pitchFamily="18" charset="-78"/>
              </a:rPr>
              <a:t>* التنظير للفكرة الصهيونية من خلال بعض المفكرين من أمثال: </a:t>
            </a:r>
            <a:br>
              <a:rPr lang="ar-SA" altLang="ar-BH" sz="2400">
                <a:solidFill>
                  <a:srgbClr val="FF0000"/>
                </a:solidFill>
                <a:latin typeface="Simplified Arabic" panose="02020603050405020304" pitchFamily="18" charset="-78"/>
                <a:cs typeface="Simplified Arabic" panose="02020603050405020304" pitchFamily="18" charset="-78"/>
              </a:rPr>
            </a:br>
            <a:r>
              <a:rPr lang="ar-SA" altLang="ar-BH" sz="2400">
                <a:solidFill>
                  <a:srgbClr val="00B050"/>
                </a:solidFill>
                <a:latin typeface="Simplified Arabic" panose="02020603050405020304" pitchFamily="18" charset="-78"/>
                <a:cs typeface="Simplified Arabic" panose="02020603050405020304" pitchFamily="18" charset="-78"/>
              </a:rPr>
              <a:t>موسى هس: </a:t>
            </a:r>
            <a:r>
              <a:rPr lang="ar-SA" altLang="ar-BH" sz="2400">
                <a:latin typeface="Simplified Arabic" panose="02020603050405020304" pitchFamily="18" charset="-78"/>
                <a:cs typeface="Simplified Arabic" panose="02020603050405020304" pitchFamily="18" charset="-78"/>
              </a:rPr>
              <a:t>رائد الصهيونية السياسية العنصري.</a:t>
            </a:r>
            <a:br>
              <a:rPr lang="ar-SA" altLang="ar-BH" sz="2400">
                <a:latin typeface="Simplified Arabic" panose="02020603050405020304" pitchFamily="18" charset="-78"/>
                <a:cs typeface="Simplified Arabic" panose="02020603050405020304" pitchFamily="18" charset="-78"/>
              </a:rPr>
            </a:br>
            <a:r>
              <a:rPr lang="ar-SA" altLang="ar-BH" sz="2400">
                <a:latin typeface="Simplified Arabic" panose="02020603050405020304" pitchFamily="18" charset="-78"/>
                <a:cs typeface="Simplified Arabic" panose="02020603050405020304" pitchFamily="18" charset="-78"/>
              </a:rPr>
              <a:t>والداعية الأول للصهيونية السياسية و«القومية اليهودية» الشوفينية العرقية.</a:t>
            </a:r>
            <a:endParaRPr lang="ar-SA" altLang="ar-BH"/>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484" b="8484"/>
          <a:stretch>
            <a:fillRect/>
          </a:stretch>
        </p:blipFill>
        <p:spPr/>
      </p:pic>
      <p:sp>
        <p:nvSpPr>
          <p:cNvPr id="60420" name="Text Placeholder 3"/>
          <p:cNvSpPr>
            <a:spLocks noGrp="1"/>
          </p:cNvSpPr>
          <p:nvPr>
            <p:ph type="body" sz="half" idx="2"/>
          </p:nvPr>
        </p:nvSpPr>
        <p:spPr/>
        <p:txBody>
          <a:bodyPr/>
          <a:lstStyle/>
          <a:p>
            <a:pPr algn="ctr">
              <a:spcBef>
                <a:spcPct val="0"/>
              </a:spcBef>
            </a:pPr>
            <a:r>
              <a:rPr lang="ar-SA" altLang="ar-BH" sz="1800" b="1">
                <a:solidFill>
                  <a:schemeClr val="tx1"/>
                </a:solidFill>
              </a:rPr>
              <a:t>موسى هس (</a:t>
            </a:r>
            <a:r>
              <a:rPr lang="en-US" altLang="ar-BH" sz="1800" b="1">
                <a:solidFill>
                  <a:schemeClr val="tx1"/>
                </a:solidFill>
              </a:rPr>
              <a:t>1811</a:t>
            </a:r>
            <a:r>
              <a:rPr lang="ar-SA" altLang="ar-BH" sz="1800" b="1">
                <a:solidFill>
                  <a:schemeClr val="tx1"/>
                </a:solidFill>
              </a:rPr>
              <a:t>-</a:t>
            </a:r>
            <a:r>
              <a:rPr lang="en-US" altLang="ar-BH" sz="1800" b="1">
                <a:solidFill>
                  <a:schemeClr val="tx1"/>
                </a:solidFill>
              </a:rPr>
              <a:t>1875</a:t>
            </a:r>
            <a:r>
              <a:rPr lang="ar-SA" altLang="ar-BH" sz="1800" b="1">
                <a:solidFill>
                  <a:schemeClr val="tx1"/>
                </a:solidFill>
              </a:rPr>
              <a:t>)</a:t>
            </a:r>
          </a:p>
        </p:txBody>
      </p:sp>
      <p:sp>
        <p:nvSpPr>
          <p:cNvPr id="8" name="Title 1"/>
          <p:cNvSpPr txBox="1">
            <a:spLocks/>
          </p:cNvSpPr>
          <p:nvPr/>
        </p:nvSpPr>
        <p:spPr>
          <a:xfrm>
            <a:off x="4776788" y="130175"/>
            <a:ext cx="4259262" cy="777875"/>
          </a:xfrm>
          <a:prstGeom prst="rect">
            <a:avLst/>
          </a:prstGeom>
          <a:ln>
            <a:noFill/>
          </a:ln>
        </p:spPr>
        <p:txBody>
          <a:bodyPr anchor="b">
            <a:normAutofit/>
          </a:bodyPr>
          <a:lstStyle>
            <a:lvl1pPr algn="l" rtl="1" eaLnBrk="0" fontAlgn="base" hangingPunct="0">
              <a:lnSpc>
                <a:spcPts val="2000"/>
              </a:lnSpc>
              <a:spcBef>
                <a:spcPct val="0"/>
              </a:spcBef>
              <a:spcAft>
                <a:spcPct val="0"/>
              </a:spcAft>
              <a:buNone/>
              <a:defRPr sz="2200" b="1" kern="1200" cap="all" baseline="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400" dirty="0">
                <a:effectLst/>
                <a:latin typeface="Monotype Koufi" pitchFamily="2" charset="-78"/>
                <a:ea typeface="Monotype Koufi" pitchFamily="2" charset="-78"/>
                <a:cs typeface="Monotype Koufi" pitchFamily="2" charset="-78"/>
              </a:rPr>
              <a:t>مراحل النَّشْأة </a:t>
            </a:r>
          </a:p>
        </p:txBody>
      </p:sp>
      <p:sp>
        <p:nvSpPr>
          <p:cNvPr id="60422" name="Text Placeholder 2"/>
          <p:cNvSpPr txBox="1">
            <a:spLocks/>
          </p:cNvSpPr>
          <p:nvPr/>
        </p:nvSpPr>
        <p:spPr bwMode="auto">
          <a:xfrm>
            <a:off x="452438" y="282575"/>
            <a:ext cx="41195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ts val="1600"/>
              </a:lnSpc>
              <a:buClr>
                <a:schemeClr val="accent1"/>
              </a:buClr>
              <a:buSzPct val="80000"/>
              <a:buFont typeface="Wingdings 2" panose="05020102010507070707" pitchFamily="18" charset="2"/>
              <a:buNone/>
            </a:pPr>
            <a:r>
              <a:rPr lang="en-US" altLang="ar-BH" sz="2800" b="1">
                <a:solidFill>
                  <a:srgbClr val="FF0000"/>
                </a:solidFill>
                <a:latin typeface="Simplified Arabic" panose="02020603050405020304" pitchFamily="18" charset="-78"/>
                <a:ea typeface="Majalla UI"/>
                <a:cs typeface="Simplified Arabic" panose="02020603050405020304" pitchFamily="18" charset="-78"/>
              </a:rPr>
              <a:t>1</a:t>
            </a:r>
            <a:r>
              <a:rPr lang="ar-SA" altLang="ar-BH" sz="2800" b="1">
                <a:solidFill>
                  <a:srgbClr val="FF0000"/>
                </a:solidFill>
                <a:latin typeface="Simplified Arabic" panose="02020603050405020304" pitchFamily="18" charset="-78"/>
                <a:ea typeface="Majalla UI"/>
                <a:cs typeface="Simplified Arabic" panose="02020603050405020304" pitchFamily="18" charset="-78"/>
              </a:rPr>
              <a:t>- مرحلة ما قبل مؤتمر «بازل».</a:t>
            </a:r>
            <a:endParaRPr lang="ar-SA" altLang="ar-BH" sz="2800">
              <a:solidFill>
                <a:srgbClr val="FF0000"/>
              </a:solidFill>
              <a:latin typeface="Gill Sans MT" panose="020B0502020104020203" pitchFamily="34" charset="0"/>
              <a:ea typeface="Majalla UI"/>
              <a:cs typeface="Majalla UI"/>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50C468-E905-4C0C-95BF-3FFD50FAB35F}" type="slidenum">
              <a:rPr lang="ar-YE" altLang="ar-BH">
                <a:solidFill>
                  <a:srgbClr val="B5A788"/>
                </a:solidFill>
              </a:rPr>
              <a:pPr eaLnBrk="1" hangingPunct="1"/>
              <a:t>50</a:t>
            </a:fld>
            <a:endParaRPr lang="ar-YE" altLang="ar-BH">
              <a:solidFill>
                <a:srgbClr val="B5A788"/>
              </a:solidFill>
            </a:endParaRPr>
          </a:p>
        </p:txBody>
      </p:sp>
    </p:spTree>
    <p:extLst>
      <p:ext uri="{BB962C8B-B14F-4D97-AF65-F5344CB8AC3E}">
        <p14:creationId xmlns:p14="http://schemas.microsoft.com/office/powerpoint/2010/main" val="4223474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550" indent="0">
              <a:buFont typeface="Wingdings 2" panose="05020102010507070707" pitchFamily="18" charset="2"/>
              <a:buNone/>
              <a:defRPr/>
            </a:pPr>
            <a:r>
              <a:rPr lang="ar-SA" sz="2400" b="1" dirty="0">
                <a:latin typeface="Simplified Arabic" pitchFamily="18" charset="-78"/>
                <a:cs typeface="Simplified Arabic" pitchFamily="18" charset="-78"/>
              </a:rPr>
              <a:t>	</a:t>
            </a:r>
            <a:r>
              <a:rPr lang="ar-SA" sz="2400" b="1" dirty="0">
                <a:solidFill>
                  <a:srgbClr val="FF0000"/>
                </a:solidFill>
                <a:latin typeface="Simplified Arabic" pitchFamily="18" charset="-78"/>
                <a:cs typeface="Simplified Arabic" pitchFamily="18" charset="-78"/>
              </a:rPr>
              <a:t>له كتاب بعنوان: (روما والقدس)، من أهم أفكاره:</a:t>
            </a:r>
          </a:p>
          <a:p>
            <a:pPr marL="82550" indent="0">
              <a:buFont typeface="Wingdings 2" panose="05020102010507070707" pitchFamily="18" charset="2"/>
              <a:buNone/>
              <a:defRPr/>
            </a:pPr>
            <a:r>
              <a:rPr lang="ar-SA" sz="2400" b="1" dirty="0">
                <a:latin typeface="Simplified Arabic" pitchFamily="18" charset="-78"/>
                <a:cs typeface="Simplified Arabic" pitchFamily="18" charset="-78"/>
              </a:rPr>
              <a:t>	* نقاء العِرق اليهودي.</a:t>
            </a:r>
          </a:p>
          <a:p>
            <a:pPr marL="82550" indent="0" algn="justLow">
              <a:buFont typeface="Wingdings 2" panose="05020102010507070707" pitchFamily="18" charset="2"/>
              <a:buNone/>
              <a:defRPr/>
            </a:pPr>
            <a:r>
              <a:rPr lang="ar-SA" sz="2400" b="1" dirty="0">
                <a:latin typeface="Simplified Arabic" pitchFamily="18" charset="-78"/>
                <a:cs typeface="Simplified Arabic" pitchFamily="18" charset="-78"/>
              </a:rPr>
              <a:t>	* روما المقدسة كانت على الدوام هي مصدر كل الشرور لليهود, 	وبالقضاء على مصدر الشر 	الذي يستمد منه أعداء السامية 	المسيحيون كل حججهم, ينمحي العداء للسامية.</a:t>
            </a:r>
          </a:p>
          <a:p>
            <a:pPr marL="82550" indent="0">
              <a:buFont typeface="Wingdings 2" panose="05020102010507070707" pitchFamily="18" charset="2"/>
              <a:buNone/>
              <a:defRPr/>
            </a:pPr>
            <a:r>
              <a:rPr lang="ar-SA" sz="2400" b="1" dirty="0">
                <a:latin typeface="Simplified Arabic" pitchFamily="18" charset="-78"/>
                <a:cs typeface="Simplified Arabic" pitchFamily="18" charset="-78"/>
              </a:rPr>
              <a:t>	* يرفض فكرة الإندماج.</a:t>
            </a:r>
          </a:p>
          <a:p>
            <a:pPr marL="82550" indent="0" algn="justLow">
              <a:buFont typeface="Wingdings 2" panose="05020102010507070707" pitchFamily="18" charset="2"/>
              <a:buNone/>
              <a:defRPr/>
            </a:pPr>
            <a:r>
              <a:rPr lang="ar-SA" sz="2400" b="1" dirty="0">
                <a:latin typeface="Simplified Arabic" pitchFamily="18" charset="-78"/>
                <a:cs typeface="Simplified Arabic" pitchFamily="18" charset="-78"/>
              </a:rPr>
              <a:t>	 الشعب اليهودي هو الوحيد الذي له دين قومي وعالمي معا, 	وبفضل اليهودية أصبح تاريخ الانسانية تاريخا مقدسا.</a:t>
            </a:r>
          </a:p>
          <a:p>
            <a:pPr marL="82550" indent="0" algn="justLow">
              <a:buFont typeface="Wingdings 2" panose="05020102010507070707" pitchFamily="18" charset="2"/>
              <a:buNone/>
              <a:defRPr/>
            </a:pPr>
            <a:r>
              <a:rPr lang="ar-SA" sz="2400" b="1" dirty="0">
                <a:latin typeface="Simplified Arabic" pitchFamily="18" charset="-78"/>
                <a:cs typeface="Simplified Arabic" pitchFamily="18" charset="-78"/>
              </a:rPr>
              <a:t>	علَّق (هرتزل) على كتاب (روما والقدس)، فقال: </a:t>
            </a:r>
            <a:r>
              <a:rPr lang="ar-SA" sz="2400" b="1" dirty="0">
                <a:solidFill>
                  <a:srgbClr val="FF0000"/>
                </a:solidFill>
                <a:latin typeface="Simplified Arabic" pitchFamily="18" charset="-78"/>
                <a:cs typeface="Simplified Arabic" pitchFamily="18" charset="-78"/>
              </a:rPr>
              <a:t>[كل شيء 	حاولناه يمكن العثور عليه في آثاره: «هس»]</a:t>
            </a:r>
            <a:r>
              <a:rPr lang="ar-SA" sz="2400" b="1" dirty="0">
                <a:latin typeface="Simplified Arabic" pitchFamily="18" charset="-78"/>
                <a:cs typeface="Simplified Arabic" pitchFamily="18" charset="-78"/>
              </a:rPr>
              <a:t>. </a:t>
            </a:r>
          </a:p>
          <a:p>
            <a:pPr>
              <a:defRPr/>
            </a:pPr>
            <a:endParaRPr lang="ar-SA" sz="2400" b="1" dirty="0">
              <a:latin typeface="Simplified Arabic" pitchFamily="18" charset="-78"/>
              <a:cs typeface="Simplified Arabic" pitchFamily="18" charset="-78"/>
            </a:endParaRPr>
          </a:p>
        </p:txBody>
      </p:sp>
      <p:sp>
        <p:nvSpPr>
          <p:cNvPr id="4" name="Title 1"/>
          <p:cNvSpPr txBox="1">
            <a:spLocks/>
          </p:cNvSpPr>
          <p:nvPr/>
        </p:nvSpPr>
        <p:spPr>
          <a:xfrm>
            <a:off x="827088" y="274638"/>
            <a:ext cx="7499350" cy="1143000"/>
          </a:xfrm>
          <a:prstGeom prst="rect">
            <a:avLst/>
          </a:prstGeom>
          <a:ln>
            <a:noFill/>
          </a:ln>
        </p:spPr>
        <p:txBody>
          <a:bodyPr anchor="b">
            <a:normAutofit/>
          </a:bodyPr>
          <a:lstStyle>
            <a:lvl1pPr algn="l" rtl="1" eaLnBrk="0" fontAlgn="base" hangingPunct="0">
              <a:lnSpc>
                <a:spcPts val="2000"/>
              </a:lnSpc>
              <a:spcBef>
                <a:spcPct val="0"/>
              </a:spcBef>
              <a:spcAft>
                <a:spcPct val="0"/>
              </a:spcAft>
              <a:buNone/>
              <a:defRPr sz="2200" b="1" kern="1200" cap="all" baseline="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400" dirty="0">
                <a:effectLst/>
                <a:latin typeface="Monotype Koufi" pitchFamily="2" charset="-78"/>
                <a:ea typeface="Monotype Koufi" pitchFamily="2" charset="-78"/>
                <a:cs typeface="Monotype Koufi" pitchFamily="2" charset="-78"/>
              </a:rPr>
              <a:t>مراحل النَّشْأة </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E5253-BDB0-40FF-A272-49B961FF0E1C}" type="slidenum">
              <a:rPr lang="ar-YE" altLang="ar-BH">
                <a:solidFill>
                  <a:srgbClr val="B5A788"/>
                </a:solidFill>
              </a:rPr>
              <a:pPr eaLnBrk="1" hangingPunct="1"/>
              <a:t>51</a:t>
            </a:fld>
            <a:endParaRPr lang="ar-YE" altLang="ar-BH">
              <a:solidFill>
                <a:srgbClr val="B5A788"/>
              </a:solidFill>
            </a:endParaRPr>
          </a:p>
        </p:txBody>
      </p:sp>
    </p:spTree>
    <p:extLst>
      <p:ext uri="{BB962C8B-B14F-4D97-AF65-F5344CB8AC3E}">
        <p14:creationId xmlns:p14="http://schemas.microsoft.com/office/powerpoint/2010/main" val="1830803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5886450" y="1557338"/>
            <a:ext cx="2743200" cy="4392612"/>
          </a:xfrm>
        </p:spPr>
        <p:txBody>
          <a:bodyPr vert="horz" wrap="square" lIns="91440" tIns="45720" rIns="91440" bIns="45720" numCol="1" anchorCtr="0" compatLnSpc="1">
            <a:prstTxWarp prst="textNoShape">
              <a:avLst/>
            </a:prstTxWarp>
          </a:bodyPr>
          <a:lstStyle/>
          <a:p>
            <a:pPr marL="82550" algn="r"/>
            <a:r>
              <a:rPr lang="ar-SA" altLang="ar-BH" sz="2400">
                <a:solidFill>
                  <a:srgbClr val="00B050"/>
                </a:solidFill>
                <a:latin typeface="Simplified Arabic" panose="02020603050405020304" pitchFamily="18" charset="-78"/>
                <a:cs typeface="Simplified Arabic" panose="02020603050405020304" pitchFamily="18" charset="-78"/>
              </a:rPr>
              <a:t>الحاخام (زِفِي هيرش كاليشر) </a:t>
            </a:r>
            <a:r>
              <a:rPr lang="en-US" altLang="ar-BH" sz="1600">
                <a:solidFill>
                  <a:srgbClr val="00B050"/>
                </a:solidFill>
                <a:latin typeface="Simplified Arabic" panose="02020603050405020304" pitchFamily="18" charset="-78"/>
                <a:cs typeface="Simplified Arabic" panose="02020603050405020304" pitchFamily="18" charset="-78"/>
              </a:rPr>
              <a:t>Zevi H. Kalischer</a:t>
            </a:r>
            <a:r>
              <a:rPr lang="ar-SA" altLang="ar-BH" sz="1600">
                <a:solidFill>
                  <a:srgbClr val="00B050"/>
                </a:solidFill>
                <a:latin typeface="Simplified Arabic" panose="02020603050405020304" pitchFamily="18" charset="-78"/>
                <a:cs typeface="Simplified Arabic" panose="02020603050405020304" pitchFamily="18" charset="-78"/>
              </a:rPr>
              <a:t>:</a:t>
            </a:r>
            <a:r>
              <a:rPr lang="ar-SA" altLang="ar-BH" sz="2400">
                <a:solidFill>
                  <a:srgbClr val="00B050"/>
                </a:solidFill>
                <a:latin typeface="Simplified Arabic" panose="02020603050405020304" pitchFamily="18" charset="-78"/>
                <a:cs typeface="Simplified Arabic" panose="02020603050405020304" pitchFamily="18" charset="-78"/>
              </a:rPr>
              <a:t> </a:t>
            </a:r>
            <a:r>
              <a:rPr lang="ar-SA" altLang="ar-BH" sz="2400">
                <a:latin typeface="Simplified Arabic" panose="02020603050405020304" pitchFamily="18" charset="-78"/>
                <a:cs typeface="Simplified Arabic" panose="02020603050405020304" pitchFamily="18" charset="-78"/>
              </a:rPr>
              <a:t>أحد الرواد الصهاينة الكبار، عاش في «بروسيا»، له كتاب بعنوان «</a:t>
            </a:r>
            <a:r>
              <a:rPr lang="ar-SA" altLang="ar-BH" sz="2400">
                <a:solidFill>
                  <a:srgbClr val="FF0000"/>
                </a:solidFill>
                <a:latin typeface="Simplified Arabic" panose="02020603050405020304" pitchFamily="18" charset="-78"/>
                <a:cs typeface="Simplified Arabic" panose="02020603050405020304" pitchFamily="18" charset="-78"/>
              </a:rPr>
              <a:t>البحث عن صهيون</a:t>
            </a:r>
            <a:r>
              <a:rPr lang="ar-SA" altLang="ar-BH" sz="2400">
                <a:latin typeface="Simplified Arabic" panose="02020603050405020304" pitchFamily="18" charset="-78"/>
                <a:cs typeface="Simplified Arabic" panose="02020603050405020304" pitchFamily="18" charset="-78"/>
              </a:rPr>
              <a:t>»، وهو أول كتاب يتحدث عن الاستيطان الزراعي اليهودي في فلسطين.</a:t>
            </a:r>
            <a:br>
              <a:rPr lang="ar-SA" altLang="ar-BH" sz="2400">
                <a:latin typeface="Simplified Arabic" panose="02020603050405020304" pitchFamily="18" charset="-78"/>
                <a:cs typeface="Simplified Arabic" panose="02020603050405020304" pitchFamily="18" charset="-78"/>
              </a:rPr>
            </a:br>
            <a:endParaRPr lang="ar-SA" altLang="ar-BH"/>
          </a:p>
        </p:txBody>
      </p:sp>
      <p:sp>
        <p:nvSpPr>
          <p:cNvPr id="8" name="Title 1"/>
          <p:cNvSpPr txBox="1">
            <a:spLocks/>
          </p:cNvSpPr>
          <p:nvPr/>
        </p:nvSpPr>
        <p:spPr>
          <a:xfrm>
            <a:off x="4776788" y="130175"/>
            <a:ext cx="4259262" cy="777875"/>
          </a:xfrm>
          <a:prstGeom prst="rect">
            <a:avLst/>
          </a:prstGeom>
          <a:ln>
            <a:noFill/>
          </a:ln>
        </p:spPr>
        <p:txBody>
          <a:bodyPr anchor="b">
            <a:normAutofit/>
          </a:bodyPr>
          <a:lstStyle>
            <a:lvl1pPr algn="l" rtl="1" eaLnBrk="0" fontAlgn="base" hangingPunct="0">
              <a:lnSpc>
                <a:spcPts val="2000"/>
              </a:lnSpc>
              <a:spcBef>
                <a:spcPct val="0"/>
              </a:spcBef>
              <a:spcAft>
                <a:spcPct val="0"/>
              </a:spcAft>
              <a:buNone/>
              <a:defRPr sz="2200" b="1" kern="1200" cap="all" baseline="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400" dirty="0">
                <a:effectLst/>
                <a:latin typeface="Monotype Koufi" pitchFamily="2" charset="-78"/>
                <a:ea typeface="Monotype Koufi" pitchFamily="2" charset="-78"/>
                <a:cs typeface="Monotype Koufi" pitchFamily="2" charset="-78"/>
              </a:rPr>
              <a:t>مراحل النَّشْأة </a:t>
            </a:r>
          </a:p>
        </p:txBody>
      </p:sp>
      <p:sp>
        <p:nvSpPr>
          <p:cNvPr id="62468" name="Text Placeholder 2"/>
          <p:cNvSpPr txBox="1">
            <a:spLocks/>
          </p:cNvSpPr>
          <p:nvPr/>
        </p:nvSpPr>
        <p:spPr bwMode="auto">
          <a:xfrm>
            <a:off x="452438" y="282575"/>
            <a:ext cx="41195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ts val="1600"/>
              </a:lnSpc>
              <a:buClr>
                <a:schemeClr val="accent1"/>
              </a:buClr>
              <a:buSzPct val="80000"/>
              <a:buFont typeface="Wingdings 2" panose="05020102010507070707" pitchFamily="18" charset="2"/>
              <a:buNone/>
            </a:pPr>
            <a:r>
              <a:rPr lang="en-US" altLang="ar-BH" sz="2800" b="1">
                <a:solidFill>
                  <a:srgbClr val="FF0000"/>
                </a:solidFill>
                <a:latin typeface="Simplified Arabic" panose="02020603050405020304" pitchFamily="18" charset="-78"/>
                <a:ea typeface="Majalla UI"/>
                <a:cs typeface="Simplified Arabic" panose="02020603050405020304" pitchFamily="18" charset="-78"/>
              </a:rPr>
              <a:t>1</a:t>
            </a:r>
            <a:r>
              <a:rPr lang="ar-SA" altLang="ar-BH" sz="2800" b="1">
                <a:solidFill>
                  <a:srgbClr val="FF0000"/>
                </a:solidFill>
                <a:latin typeface="Simplified Arabic" panose="02020603050405020304" pitchFamily="18" charset="-78"/>
                <a:ea typeface="Majalla UI"/>
                <a:cs typeface="Simplified Arabic" panose="02020603050405020304" pitchFamily="18" charset="-78"/>
              </a:rPr>
              <a:t>- مرحلة ما قبل مؤتمر «بازل».</a:t>
            </a:r>
            <a:endParaRPr lang="ar-SA" altLang="ar-BH" sz="2800">
              <a:solidFill>
                <a:srgbClr val="FF0000"/>
              </a:solidFill>
              <a:latin typeface="Gill Sans MT" panose="020B0502020104020203" pitchFamily="34" charset="0"/>
              <a:ea typeface="Majalla UI"/>
              <a:cs typeface="Majalla UI"/>
            </a:endParaRPr>
          </a:p>
        </p:txBody>
      </p:sp>
      <p:sp>
        <p:nvSpPr>
          <p:cNvPr id="62469" name="Picture Placeholder 6"/>
          <p:cNvSpPr>
            <a:spLocks noGrp="1" noTextEdit="1"/>
          </p:cNvSpPr>
          <p:nvPr>
            <p:ph type="pic" idx="1"/>
          </p:nvPr>
        </p:nvSpPr>
        <p:spPr>
          <a:xfrm>
            <a:off x="838200" y="1143000"/>
            <a:ext cx="4419600" cy="3514725"/>
          </a:xfrm>
          <a:prstGeom prst="roundRect">
            <a:avLst>
              <a:gd name="adj" fmla="val 782"/>
            </a:avLst>
          </a:prstGeom>
          <a:ln w="9525"/>
          <a:extLst>
            <a:ext uri="{91240B29-F687-4F45-9708-019B960494DF}">
              <a14:hiddenLine xmlns:a14="http://schemas.microsoft.com/office/drawing/2010/main" w="127000">
                <a:solidFill>
                  <a:srgbClr val="000000"/>
                </a:solidFill>
                <a:miter lim="800000"/>
                <a:headEnd/>
                <a:tailEnd/>
              </a14:hiddenLine>
            </a:ext>
          </a:extLst>
        </p:spPr>
      </p:sp>
      <p:pic>
        <p:nvPicPr>
          <p:cNvPr id="62470" name="Picture 2" descr="C:\Users\goal\Desktop\2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46799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Placeholder 9"/>
          <p:cNvSpPr>
            <a:spLocks noGrp="1"/>
          </p:cNvSpPr>
          <p:nvPr>
            <p:ph type="body" sz="half" idx="2"/>
          </p:nvPr>
        </p:nvSpPr>
        <p:spPr>
          <a:xfrm>
            <a:off x="838200" y="5403850"/>
            <a:ext cx="4419600" cy="762000"/>
          </a:xfrm>
          <a:solidFill>
            <a:schemeClr val="bg1"/>
          </a:solidFill>
        </p:spPr>
        <p:txBody>
          <a:bodyPr/>
          <a:lstStyle/>
          <a:p>
            <a:pPr algn="ctr">
              <a:spcBef>
                <a:spcPct val="0"/>
              </a:spcBef>
            </a:pPr>
            <a:r>
              <a:rPr lang="ar-SA" altLang="ar-BH" sz="2400" b="1">
                <a:solidFill>
                  <a:schemeClr val="tx1"/>
                </a:solidFill>
                <a:latin typeface="Simplified Arabic" panose="02020603050405020304" pitchFamily="18" charset="-78"/>
                <a:cs typeface="Simplified Arabic" panose="02020603050405020304" pitchFamily="18" charset="-78"/>
              </a:rPr>
              <a:t>زفي هيرش كاليشر</a:t>
            </a:r>
            <a:r>
              <a:rPr lang="ar-SA" altLang="ar-BH" sz="3600" b="1">
                <a:solidFill>
                  <a:schemeClr val="tx1"/>
                </a:solidFill>
                <a:latin typeface="Simplified Arabic" panose="02020603050405020304" pitchFamily="18" charset="-78"/>
                <a:cs typeface="Simplified Arabic" panose="02020603050405020304" pitchFamily="18" charset="-78"/>
              </a:rPr>
              <a:t> </a:t>
            </a:r>
            <a:r>
              <a:rPr lang="ar-SA" altLang="ar-BH" sz="1600" b="1">
                <a:solidFill>
                  <a:schemeClr val="tx1"/>
                </a:solidFill>
                <a:latin typeface="Simplified Arabic" panose="02020603050405020304" pitchFamily="18" charset="-78"/>
                <a:cs typeface="Simplified Arabic" panose="02020603050405020304" pitchFamily="18" charset="-78"/>
              </a:rPr>
              <a:t>(</a:t>
            </a:r>
            <a:r>
              <a:rPr lang="en-US" altLang="ar-BH" sz="1600" b="1">
                <a:solidFill>
                  <a:schemeClr val="tx1"/>
                </a:solidFill>
                <a:latin typeface="Simplified Arabic" panose="02020603050405020304" pitchFamily="18" charset="-78"/>
                <a:cs typeface="Simplified Arabic" panose="02020603050405020304" pitchFamily="18" charset="-78"/>
              </a:rPr>
              <a:t>1795</a:t>
            </a:r>
            <a:r>
              <a:rPr lang="ar-SA" altLang="ar-BH" sz="1600" b="1">
                <a:solidFill>
                  <a:schemeClr val="tx1"/>
                </a:solidFill>
                <a:latin typeface="Simplified Arabic" panose="02020603050405020304" pitchFamily="18" charset="-78"/>
                <a:cs typeface="Simplified Arabic" panose="02020603050405020304" pitchFamily="18" charset="-78"/>
              </a:rPr>
              <a:t>-</a:t>
            </a:r>
            <a:r>
              <a:rPr lang="en-US" altLang="ar-BH" sz="1600" b="1">
                <a:solidFill>
                  <a:schemeClr val="tx1"/>
                </a:solidFill>
                <a:latin typeface="Simplified Arabic" panose="02020603050405020304" pitchFamily="18" charset="-78"/>
                <a:cs typeface="Simplified Arabic" panose="02020603050405020304" pitchFamily="18" charset="-78"/>
              </a:rPr>
              <a:t>1874</a:t>
            </a:r>
            <a:r>
              <a:rPr lang="ar-SA" altLang="ar-BH" sz="1600" b="1">
                <a:solidFill>
                  <a:schemeClr val="tx1"/>
                </a:solidFill>
                <a:latin typeface="Simplified Arabic" panose="02020603050405020304" pitchFamily="18" charset="-78"/>
                <a:cs typeface="Simplified Arabic" panose="02020603050405020304" pitchFamily="18" charset="-78"/>
              </a:rPr>
              <a:t>)</a:t>
            </a:r>
            <a:endParaRPr lang="ar-SA" altLang="ar-BH" sz="3600" b="1">
              <a:solidFill>
                <a:schemeClr val="tx1"/>
              </a:solidFill>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B99C89-B8AF-4CC0-8A4C-3DE8BDE4F268}" type="slidenum">
              <a:rPr lang="ar-YE" altLang="ar-BH">
                <a:solidFill>
                  <a:srgbClr val="B5A788"/>
                </a:solidFill>
              </a:rPr>
              <a:pPr eaLnBrk="1" hangingPunct="1"/>
              <a:t>52</a:t>
            </a:fld>
            <a:endParaRPr lang="ar-YE" altLang="ar-BH">
              <a:solidFill>
                <a:srgbClr val="B5A788"/>
              </a:solidFill>
            </a:endParaRPr>
          </a:p>
        </p:txBody>
      </p:sp>
    </p:spTree>
    <p:extLst>
      <p:ext uri="{BB962C8B-B14F-4D97-AF65-F5344CB8AC3E}">
        <p14:creationId xmlns:p14="http://schemas.microsoft.com/office/powerpoint/2010/main" val="1856530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r-SA" altLang="ar-BH" b="1">
                <a:effectLst/>
                <a:latin typeface="Simplified Arabic" panose="02020603050405020304" pitchFamily="18" charset="-78"/>
                <a:cs typeface="Simplified Arabic" panose="02020603050405020304" pitchFamily="18" charset="-78"/>
              </a:rPr>
              <a:t>1- مرْحلة ما قبْل مُؤتمر «بازل»</a:t>
            </a:r>
          </a:p>
        </p:txBody>
      </p:sp>
      <p:sp>
        <p:nvSpPr>
          <p:cNvPr id="63491" name="Content Placeholder 2"/>
          <p:cNvSpPr>
            <a:spLocks noGrp="1"/>
          </p:cNvSpPr>
          <p:nvPr>
            <p:ph idx="1"/>
          </p:nvPr>
        </p:nvSpPr>
        <p:spPr/>
        <p:txBody>
          <a:bodyPr/>
          <a:lstStyle/>
          <a:p>
            <a:pPr marL="82550" indent="0" algn="justLow">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أبرز أفكاره:</a:t>
            </a:r>
          </a:p>
          <a:p>
            <a:pPr marL="82550" indent="0" algn="justLow">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دعا لعقد مؤتمر عام لوجهاء اليهود، بهدف تأسيس </a:t>
            </a:r>
            <a:r>
              <a:rPr lang="ar-SA" altLang="ar-BH" b="1" i="1">
                <a:solidFill>
                  <a:srgbClr val="00B050"/>
                </a:solidFill>
                <a:latin typeface="Simplified Arabic" panose="02020603050405020304" pitchFamily="18" charset="-78"/>
                <a:cs typeface="Simplified Arabic" panose="02020603050405020304" pitchFamily="18" charset="-78"/>
              </a:rPr>
              <a:t>«جمعية لاستيطان أرض إسرائيل» </a:t>
            </a:r>
            <a:r>
              <a:rPr lang="ar-SA" altLang="ar-BH" b="1">
                <a:latin typeface="Simplified Arabic" panose="02020603050405020304" pitchFamily="18" charset="-78"/>
                <a:cs typeface="Simplified Arabic" panose="02020603050405020304" pitchFamily="18" charset="-78"/>
              </a:rPr>
              <a:t>تكون مهمتها الرئيسية تمويل عملية استيطان اليهود في فلسطين وإقامة كيان لهم فيها.</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كما أنه أول كتاب يصدر بالعبرية في أوروبا الشرقية بشأن المستعمرات الزراعية في فلسطين. </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907751-FE7B-4FC9-8CA4-E0643193DC7D}" type="slidenum">
              <a:rPr lang="ar-YE" altLang="ar-BH">
                <a:solidFill>
                  <a:srgbClr val="B5A788"/>
                </a:solidFill>
              </a:rPr>
              <a:pPr eaLnBrk="1" hangingPunct="1"/>
              <a:t>53</a:t>
            </a:fld>
            <a:endParaRPr lang="ar-YE" altLang="ar-BH">
              <a:solidFill>
                <a:srgbClr val="B5A788"/>
              </a:solidFill>
            </a:endParaRPr>
          </a:p>
        </p:txBody>
      </p:sp>
    </p:spTree>
    <p:extLst>
      <p:ext uri="{BB962C8B-B14F-4D97-AF65-F5344CB8AC3E}">
        <p14:creationId xmlns:p14="http://schemas.microsoft.com/office/powerpoint/2010/main" val="3947259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pPr marL="82550" indent="0">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وضَّح في كتاباته ثلاث نقاط رئيسة، هي:</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1. خلاص اليهود يمكن أن يتم بوسائل طبيعية، 	أي بمجهود اليهود أنفسهم،	من دون أن يتطلب 	ذلك مجيء المسيح.</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2. الاستيطان في فلسطين يجب أن يتم بدون 	تأخير.</a:t>
            </a:r>
          </a:p>
          <a:p>
            <a:pPr marL="82550" indent="0" algn="justLow">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3. إحياء التضحيات في الأرض المقدسة مباح 	وضرورة.</a:t>
            </a:r>
          </a:p>
          <a:p>
            <a:pPr marL="82550" indent="0">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endParaRPr lang="en-US" altLang="ar-BH"/>
          </a:p>
        </p:txBody>
      </p:sp>
      <p:sp>
        <p:nvSpPr>
          <p:cNvPr id="64515"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Simplified Arabic" panose="02020603050405020304" pitchFamily="18" charset="-78"/>
                <a:ea typeface="Majalla UI"/>
                <a:cs typeface="Simplified Arabic" panose="02020603050405020304" pitchFamily="18" charset="-78"/>
              </a:rPr>
              <a:t>1- مرْحلة ما قبْل مُؤتمر «بازل»</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E89288-BE99-4C68-AE9F-D60076227153}" type="slidenum">
              <a:rPr lang="ar-YE" altLang="ar-BH">
                <a:solidFill>
                  <a:srgbClr val="B5A788"/>
                </a:solidFill>
              </a:rPr>
              <a:pPr eaLnBrk="1" hangingPunct="1"/>
              <a:t>54</a:t>
            </a:fld>
            <a:endParaRPr lang="ar-YE" altLang="ar-BH">
              <a:solidFill>
                <a:srgbClr val="B5A788"/>
              </a:solidFill>
            </a:endParaRPr>
          </a:p>
        </p:txBody>
      </p:sp>
    </p:spTree>
    <p:extLst>
      <p:ext uri="{BB962C8B-B14F-4D97-AF65-F5344CB8AC3E}">
        <p14:creationId xmlns:p14="http://schemas.microsoft.com/office/powerpoint/2010/main" val="3762958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p:txBody>
          <a:bodyPr/>
          <a:lstStyle/>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نشأتْ خلال هذه المرحلة جمعياتٌ، وحركات، ومنظمات يهودية بارزة، كان هدفها الترويج والتمهيد للحركة الصهيونية، وإقامة مشاريع الاستيطان في فلسطين‏.‏</a:t>
            </a:r>
          </a:p>
          <a:p>
            <a:pPr marL="82550" indent="0">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ومن أهم هذه الجمعيات على سبيل المثال‏: </a:t>
            </a:r>
            <a:r>
              <a:rPr lang="ar-SA" altLang="ar-BH" sz="2800" b="1">
                <a:latin typeface="Simplified Arabic" panose="02020603050405020304" pitchFamily="18" charset="-78"/>
                <a:cs typeface="Simplified Arabic" panose="02020603050405020304" pitchFamily="18" charset="-78"/>
              </a:rPr>
              <a:t>‏</a:t>
            </a:r>
          </a:p>
          <a:p>
            <a:pPr marL="82550" indent="0">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ar-SA" altLang="ar-BH" sz="2800" b="1">
                <a:solidFill>
                  <a:srgbClr val="00B050"/>
                </a:solidFill>
                <a:latin typeface="Simplified Arabic" panose="02020603050405020304" pitchFamily="18" charset="-78"/>
                <a:cs typeface="Simplified Arabic" panose="02020603050405020304" pitchFamily="18" charset="-78"/>
              </a:rPr>
              <a:t>* جمعية رعاية الاستيطان اليهودي في فلسطين، 	وتأسَّست عام 1860م</a:t>
            </a:r>
          </a:p>
          <a:p>
            <a:pPr marL="82550" indent="0">
              <a:buFont typeface="Wingdings 2" panose="05020102010507070707" pitchFamily="18" charset="2"/>
              <a:buNone/>
            </a:pPr>
            <a:r>
              <a:rPr lang="ar-SA" altLang="ar-BH" sz="2800" b="1">
                <a:solidFill>
                  <a:srgbClr val="00B050"/>
                </a:solidFill>
                <a:latin typeface="Simplified Arabic" panose="02020603050405020304" pitchFamily="18" charset="-78"/>
                <a:cs typeface="Simplified Arabic" panose="02020603050405020304" pitchFamily="18" charset="-78"/>
              </a:rPr>
              <a:t>	* حركة الإصلاح اليهودي، وتأسَّست عام 1884م.</a:t>
            </a:r>
          </a:p>
          <a:p>
            <a:pPr marL="82550" indent="0">
              <a:buFont typeface="Wingdings 2" panose="05020102010507070707" pitchFamily="18" charset="2"/>
              <a:buNone/>
            </a:pPr>
            <a:r>
              <a:rPr lang="ar-SA" altLang="ar-BH" sz="2800" b="1">
                <a:solidFill>
                  <a:srgbClr val="00B050"/>
                </a:solidFill>
                <a:latin typeface="Simplified Arabic" panose="02020603050405020304" pitchFamily="18" charset="-78"/>
                <a:cs typeface="Simplified Arabic" panose="02020603050405020304" pitchFamily="18" charset="-78"/>
              </a:rPr>
              <a:t>	* منظمة أحباء صهيون، وتأسَّست عام 1882م.</a:t>
            </a:r>
          </a:p>
        </p:txBody>
      </p:sp>
      <p:sp>
        <p:nvSpPr>
          <p:cNvPr id="65539"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Simplified Arabic" panose="02020603050405020304" pitchFamily="18" charset="-78"/>
                <a:ea typeface="Majalla UI"/>
                <a:cs typeface="Simplified Arabic" panose="02020603050405020304" pitchFamily="18" charset="-78"/>
              </a:rPr>
              <a:t>1- مرْحلة ما قبْل مُؤتمر «بازل»</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B17B26-07CB-4CCD-8036-F02E0F367FDB}" type="slidenum">
              <a:rPr lang="ar-YE" altLang="ar-BH">
                <a:solidFill>
                  <a:srgbClr val="B5A788"/>
                </a:solidFill>
              </a:rPr>
              <a:pPr eaLnBrk="1" hangingPunct="1"/>
              <a:t>55</a:t>
            </a:fld>
            <a:endParaRPr lang="ar-YE" altLang="ar-BH">
              <a:solidFill>
                <a:srgbClr val="B5A788"/>
              </a:solidFill>
            </a:endParaRPr>
          </a:p>
        </p:txBody>
      </p:sp>
    </p:spTree>
    <p:extLst>
      <p:ext uri="{BB962C8B-B14F-4D97-AF65-F5344CB8AC3E}">
        <p14:creationId xmlns:p14="http://schemas.microsoft.com/office/powerpoint/2010/main" val="2151421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ar-SA" altLang="ar-BH" b="1">
                <a:effectLst/>
              </a:rPr>
              <a:t>2- مرْحلَةُ المُؤْتمر التَّأسيسيّ </a:t>
            </a:r>
            <a:endParaRPr lang="en-US" altLang="ar-BH" b="1">
              <a:effectLst/>
            </a:endParaRPr>
          </a:p>
        </p:txBody>
      </p:sp>
      <p:sp>
        <p:nvSpPr>
          <p:cNvPr id="66563" name="Content Placeholder 2"/>
          <p:cNvSpPr>
            <a:spLocks noGrp="1"/>
          </p:cNvSpPr>
          <p:nvPr>
            <p:ph idx="1"/>
          </p:nvPr>
        </p:nvSpPr>
        <p:spPr/>
        <p:txBody>
          <a:bodyPr/>
          <a:lstStyle/>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 مؤتمر بازل (</a:t>
            </a:r>
            <a:r>
              <a:rPr lang="en-US" altLang="ar-BH" sz="2800" b="1">
                <a:latin typeface="Simplified Arabic" panose="02020603050405020304" pitchFamily="18" charset="-78"/>
                <a:cs typeface="Simplified Arabic" panose="02020603050405020304" pitchFamily="18" charset="-78"/>
              </a:rPr>
              <a:t>1897</a:t>
            </a:r>
            <a:r>
              <a:rPr lang="ar-SA" altLang="ar-BH" sz="2800" b="1">
                <a:latin typeface="Simplified Arabic" panose="02020603050405020304" pitchFamily="18" charset="-78"/>
                <a:cs typeface="Simplified Arabic" panose="02020603050405020304" pitchFamily="18" charset="-78"/>
              </a:rPr>
              <a:t>)</a:t>
            </a:r>
            <a:r>
              <a:rPr lang="en-US" altLang="ar-BH" sz="2800" b="1">
                <a:latin typeface="Simplified Arabic" panose="02020603050405020304" pitchFamily="18" charset="-78"/>
                <a:cs typeface="Simplified Arabic" panose="02020603050405020304" pitchFamily="18" charset="-78"/>
              </a:rPr>
              <a:t> </a:t>
            </a:r>
            <a:r>
              <a:rPr lang="ar-SA" altLang="ar-BH" sz="2800" b="1">
                <a:latin typeface="Simplified Arabic" panose="02020603050405020304" pitchFamily="18" charset="-78"/>
                <a:cs typeface="Simplified Arabic" panose="02020603050405020304" pitchFamily="18" charset="-78"/>
              </a:rPr>
              <a:t> كان أحد الحلقات الرئيسة في المخطط المرسوم لاحتلال فلسطين.</a:t>
            </a: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ar-SA" altLang="ar-BH" sz="2800" b="1">
                <a:solidFill>
                  <a:srgbClr val="FF0000"/>
                </a:solidFill>
                <a:latin typeface="Simplified Arabic" panose="02020603050405020304" pitchFamily="18" charset="-78"/>
                <a:cs typeface="Simplified Arabic" panose="02020603050405020304" pitchFamily="18" charset="-78"/>
              </a:rPr>
              <a:t>مما جاء في المقررات العلنية‏:</a:t>
            </a:r>
            <a:r>
              <a:rPr lang="ar-SA" altLang="ar-BH" sz="2800" b="1">
                <a:latin typeface="Simplified Arabic" panose="02020603050405020304" pitchFamily="18" charset="-78"/>
                <a:cs typeface="Simplified Arabic" panose="02020603050405020304" pitchFamily="18" charset="-78"/>
              </a:rPr>
              <a:t> ‏</a:t>
            </a:r>
          </a:p>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en-US" altLang="ar-BH" sz="2800" b="1">
                <a:latin typeface="Simplified Arabic" panose="02020603050405020304" pitchFamily="18" charset="-78"/>
                <a:cs typeface="Simplified Arabic" panose="02020603050405020304" pitchFamily="18" charset="-78"/>
              </a:rPr>
              <a:t>1</a:t>
            </a:r>
            <a:r>
              <a:rPr lang="ar-SA" altLang="ar-BH" sz="2800" b="1">
                <a:latin typeface="Simplified Arabic" panose="02020603050405020304" pitchFamily="18" charset="-78"/>
                <a:cs typeface="Simplified Arabic" panose="02020603050405020304" pitchFamily="18" charset="-78"/>
              </a:rPr>
              <a:t>- تشكيل ‏</a:t>
            </a:r>
            <a:r>
              <a:rPr lang="ar-SA" altLang="ar-BH" sz="2000" b="1">
                <a:solidFill>
                  <a:srgbClr val="00B050"/>
                </a:solidFill>
                <a:latin typeface="Simplified Arabic" panose="02020603050405020304" pitchFamily="18" charset="-78"/>
                <a:cs typeface="Simplified Arabic" panose="02020603050405020304" pitchFamily="18" charset="-78"/>
              </a:rPr>
              <a:t>(‏لجنة العمل)،</a:t>
            </a:r>
            <a:r>
              <a:rPr lang="ar-SA" altLang="ar-BH" sz="2800" b="1">
                <a:latin typeface="Simplified Arabic" panose="02020603050405020304" pitchFamily="18" charset="-78"/>
                <a:cs typeface="Simplified Arabic" panose="02020603050405020304" pitchFamily="18" charset="-78"/>
              </a:rPr>
              <a:t>‏ ومهمتها تبنِّي المفاوضات، وعقد الاتفاقات، وكل المساعي الممكنة لفرض إقامة دولة يهودية‏.‏</a:t>
            </a:r>
          </a:p>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en-US" altLang="ar-BH" sz="2800" b="1">
                <a:latin typeface="Simplified Arabic" panose="02020603050405020304" pitchFamily="18" charset="-78"/>
                <a:cs typeface="Simplified Arabic" panose="02020603050405020304" pitchFamily="18" charset="-78"/>
              </a:rPr>
              <a:t>2</a:t>
            </a:r>
            <a:r>
              <a:rPr lang="ar-SA" altLang="ar-BH" sz="2800" b="1">
                <a:latin typeface="Simplified Arabic" panose="02020603050405020304" pitchFamily="18" charset="-78"/>
                <a:cs typeface="Simplified Arabic" panose="02020603050405020304" pitchFamily="18" charset="-78"/>
              </a:rPr>
              <a:t>- تأسيس </a:t>
            </a:r>
            <a:r>
              <a:rPr lang="ar-SA" altLang="ar-BH" sz="2000" b="1">
                <a:solidFill>
                  <a:srgbClr val="00B050"/>
                </a:solidFill>
                <a:latin typeface="Simplified Arabic" panose="02020603050405020304" pitchFamily="18" charset="-78"/>
                <a:cs typeface="Simplified Arabic" panose="02020603050405020304" pitchFamily="18" charset="-78"/>
              </a:rPr>
              <a:t>‏‏(المصرف الاستعماري اليهودي)‏</a:t>
            </a:r>
            <a:r>
              <a:rPr lang="ar-SA" altLang="ar-BH" sz="2800" b="1">
                <a:latin typeface="Simplified Arabic" panose="02020603050405020304" pitchFamily="18" charset="-78"/>
                <a:cs typeface="Simplified Arabic" panose="02020603050405020304" pitchFamily="18" charset="-78"/>
              </a:rPr>
              <a:t>، برأس مال قدره مليون جنيه إنجليزي، ويوضع تحت تصرف لجنة العمل، وهناك مقررات سياسية أخرى تضمَّنت الوسائل الكفيلة بتجميع يهود العالم ‏(‏الشتات)‏ في الوطن المزعوم، وتنظيم العلاقة مع الشعب اليهودي‏.</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A1D63D-C06E-4870-9714-DD164F43A764}" type="slidenum">
              <a:rPr lang="ar-YE" altLang="ar-BH">
                <a:solidFill>
                  <a:srgbClr val="B5A788"/>
                </a:solidFill>
              </a:rPr>
              <a:pPr eaLnBrk="1" hangingPunct="1"/>
              <a:t>56</a:t>
            </a:fld>
            <a:endParaRPr lang="ar-YE" altLang="ar-BH">
              <a:solidFill>
                <a:srgbClr val="B5A788"/>
              </a:solidFill>
            </a:endParaRPr>
          </a:p>
        </p:txBody>
      </p:sp>
    </p:spTree>
    <p:extLst>
      <p:ext uri="{BB962C8B-B14F-4D97-AF65-F5344CB8AC3E}">
        <p14:creationId xmlns:p14="http://schemas.microsoft.com/office/powerpoint/2010/main" val="2252975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pPr marL="82550" indent="0">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مما جاء في المقررات السّرّيّة‏:</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استعمال كافة الوسائل (دول، وشخصيات 	ومنظمات) بهدف إقامة دولة صهيون على أرض 	فلسطين‏.</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ربط الجمعيات اليهودية بكافة المنظمات الدولية 	والسياسية؛ لاستغلالها في الغرض ذاته‏.</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 السَّعي الحثيث لإضعاف الدول السياسية 	القائمة.</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ar-SA" altLang="ar-BH" sz="1600" b="1">
                <a:solidFill>
                  <a:srgbClr val="FF0000"/>
                </a:solidFill>
                <a:latin typeface="Simplified Arabic" panose="02020603050405020304" pitchFamily="18" charset="-78"/>
                <a:cs typeface="Simplified Arabic" panose="02020603050405020304" pitchFamily="18" charset="-78"/>
              </a:rPr>
              <a:t>[المرجع: بروتوكولات حكماء صهيون]</a:t>
            </a:r>
            <a:endParaRPr lang="ar-SA" altLang="ar-BH" b="1">
              <a:solidFill>
                <a:srgbClr val="FF0000"/>
              </a:solidFill>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E6A93E-6EE3-4DCC-8A51-B227CB2F2A00}" type="slidenum">
              <a:rPr lang="ar-YE" altLang="ar-BH">
                <a:solidFill>
                  <a:srgbClr val="B5A788"/>
                </a:solidFill>
              </a:rPr>
              <a:pPr eaLnBrk="1" hangingPunct="1"/>
              <a:t>57</a:t>
            </a:fld>
            <a:endParaRPr lang="ar-YE" altLang="ar-BH">
              <a:solidFill>
                <a:srgbClr val="B5A788"/>
              </a:solidFill>
            </a:endParaRPr>
          </a:p>
        </p:txBody>
      </p:sp>
      <p:sp>
        <p:nvSpPr>
          <p:cNvPr id="67589"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2- مرْحلَةُ المُؤْتمر التَّأسيسيّ </a:t>
            </a:r>
            <a:endParaRPr lang="en-US" altLang="ar-BH" sz="4300" b="1">
              <a:solidFill>
                <a:srgbClr val="572314"/>
              </a:solidFill>
              <a:latin typeface="Gill Sans MT" panose="020B0502020104020203" pitchFamily="34" charset="0"/>
              <a:ea typeface="Majalla UI"/>
              <a:cs typeface="Majalla UI"/>
            </a:endParaRPr>
          </a:p>
        </p:txBody>
      </p:sp>
    </p:spTree>
    <p:extLst>
      <p:ext uri="{BB962C8B-B14F-4D97-AF65-F5344CB8AC3E}">
        <p14:creationId xmlns:p14="http://schemas.microsoft.com/office/powerpoint/2010/main" val="1969471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1042988" y="44450"/>
            <a:ext cx="7499350" cy="1143000"/>
          </a:xfrm>
        </p:spPr>
        <p:txBody>
          <a:bodyPr vert="horz" wrap="square" lIns="91440" tIns="45720" rIns="91440" bIns="45720" numCol="1" anchorCtr="0" compatLnSpc="1">
            <a:prstTxWarp prst="textNoShape">
              <a:avLst/>
            </a:prstTxWarp>
          </a:bodyPr>
          <a:lstStyle/>
          <a:p>
            <a:pPr algn="ctr"/>
            <a:r>
              <a:rPr lang="ar-SA" altLang="ar-BH" b="1">
                <a:effectLst/>
              </a:rPr>
              <a:t>مرْحَلة مَا بعْد المُؤْتمر التَّأسيسي</a:t>
            </a:r>
            <a:endParaRPr lang="en-US" altLang="ar-BH" b="1">
              <a:effectLst/>
            </a:endParaRPr>
          </a:p>
        </p:txBody>
      </p:sp>
      <p:sp>
        <p:nvSpPr>
          <p:cNvPr id="68611" name="Content Placeholder 2"/>
          <p:cNvSpPr>
            <a:spLocks noGrp="1"/>
          </p:cNvSpPr>
          <p:nvPr>
            <p:ph idx="1"/>
          </p:nvPr>
        </p:nvSpPr>
        <p:spPr>
          <a:xfrm>
            <a:off x="900113" y="1052513"/>
            <a:ext cx="8034337" cy="5256212"/>
          </a:xfrm>
        </p:spPr>
        <p:txBody>
          <a:bodyPr/>
          <a:lstStyle/>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تميَّزت هذه المرحلة بنشاط مكثَّف لترسيخ الأسس النظرية للصهيونية العالمية، وبالنشاط العلمي الدؤوب من قِبَل روَّادها، وعلى رأسهم «‏تيودر هرتزل»،‏ وكذلك بروز جمعيات ومنظمات انبعث بعضُها من المؤتمر الأول، والأخرى تأسَّست لخدمة الأهداف التي تبنَّاها المؤتمر ذاته، دون أن يوصي بتأسيسها‏.‏</a:t>
            </a: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وكان لهذا النشاط أثره في صدور اتفاقية </a:t>
            </a:r>
            <a:r>
              <a:rPr lang="ar-SA" altLang="ar-BH" sz="2400" b="1">
                <a:solidFill>
                  <a:srgbClr val="FF0000"/>
                </a:solidFill>
                <a:latin typeface="Simplified Arabic" panose="02020603050405020304" pitchFamily="18" charset="-78"/>
                <a:cs typeface="Simplified Arabic" panose="02020603050405020304" pitchFamily="18" charset="-78"/>
              </a:rPr>
              <a:t>«سايكس بيكو» (</a:t>
            </a:r>
            <a:r>
              <a:rPr lang="en-US" altLang="ar-BH" sz="2400" b="1">
                <a:solidFill>
                  <a:srgbClr val="FF0000"/>
                </a:solidFill>
                <a:latin typeface="Simplified Arabic" panose="02020603050405020304" pitchFamily="18" charset="-78"/>
                <a:cs typeface="Simplified Arabic" panose="02020603050405020304" pitchFamily="18" charset="-78"/>
              </a:rPr>
              <a:t>1916</a:t>
            </a:r>
            <a:r>
              <a:rPr lang="ar-SA" altLang="ar-BH" sz="2400" b="1">
                <a:solidFill>
                  <a:srgbClr val="FF0000"/>
                </a:solidFill>
                <a:latin typeface="Simplified Arabic" panose="02020603050405020304" pitchFamily="18" charset="-78"/>
                <a:cs typeface="Simplified Arabic" panose="02020603050405020304" pitchFamily="18" charset="-78"/>
              </a:rPr>
              <a:t>)</a:t>
            </a:r>
            <a:r>
              <a:rPr lang="ar-SA" altLang="ar-BH" sz="2800" b="1">
                <a:latin typeface="Simplified Arabic" panose="02020603050405020304" pitchFamily="18" charset="-78"/>
                <a:cs typeface="Simplified Arabic" panose="02020603050405020304" pitchFamily="18" charset="-78"/>
              </a:rPr>
              <a:t>، التي مزَّقت الوطن العربي شر تمزيق، وكذلك الحصول على </a:t>
            </a:r>
            <a:r>
              <a:rPr lang="ar-SA" altLang="ar-BH" sz="2400" b="1">
                <a:solidFill>
                  <a:srgbClr val="FF0000"/>
                </a:solidFill>
                <a:latin typeface="Simplified Arabic" panose="02020603050405020304" pitchFamily="18" charset="-78"/>
                <a:cs typeface="Simplified Arabic" panose="02020603050405020304" pitchFamily="18" charset="-78"/>
              </a:rPr>
              <a:t>«وعد ‏بلفور» (</a:t>
            </a:r>
            <a:r>
              <a:rPr lang="en-US" altLang="ar-BH" sz="2400" b="1">
                <a:solidFill>
                  <a:srgbClr val="FF0000"/>
                </a:solidFill>
                <a:latin typeface="Simplified Arabic" panose="02020603050405020304" pitchFamily="18" charset="-78"/>
                <a:cs typeface="Simplified Arabic" panose="02020603050405020304" pitchFamily="18" charset="-78"/>
              </a:rPr>
              <a:t>1917</a:t>
            </a:r>
            <a:r>
              <a:rPr lang="ar-SA" altLang="ar-BH" sz="2400" b="1">
                <a:solidFill>
                  <a:srgbClr val="FF0000"/>
                </a:solidFill>
                <a:latin typeface="Simplified Arabic" panose="02020603050405020304" pitchFamily="18" charset="-78"/>
                <a:cs typeface="Simplified Arabic" panose="02020603050405020304" pitchFamily="18" charset="-78"/>
              </a:rPr>
              <a:t>)</a:t>
            </a:r>
            <a:r>
              <a:rPr lang="ar-SA" altLang="ar-BH" sz="2800" b="1">
                <a:latin typeface="Simplified Arabic" panose="02020603050405020304" pitchFamily="18" charset="-78"/>
                <a:cs typeface="Simplified Arabic" panose="02020603050405020304" pitchFamily="18" charset="-78"/>
              </a:rPr>
              <a:t>. 			      </a:t>
            </a:r>
            <a:r>
              <a:rPr lang="ar-SA" altLang="ar-BH" sz="1600" b="1">
                <a:solidFill>
                  <a:srgbClr val="FF0000"/>
                </a:solidFill>
                <a:latin typeface="Simplified Arabic" panose="02020603050405020304" pitchFamily="18" charset="-78"/>
                <a:cs typeface="Simplified Arabic" panose="02020603050405020304" pitchFamily="18" charset="-78"/>
              </a:rPr>
              <a:t>‏[‏الصهيونية العالمية‏].</a:t>
            </a:r>
            <a:endParaRPr lang="ar-SA" altLang="ar-BH" sz="2800" b="1">
              <a:solidFill>
                <a:srgbClr val="FF0000"/>
              </a:solidFill>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‏وذلك بإقامة وطن قومي ‏لليهود في فلسطين، وبدأ توطين اليهود في فلسطين حتى عام (</a:t>
            </a:r>
            <a:r>
              <a:rPr lang="en-US" altLang="ar-BH" sz="2800" b="1">
                <a:latin typeface="Simplified Arabic" panose="02020603050405020304" pitchFamily="18" charset="-78"/>
                <a:cs typeface="Simplified Arabic" panose="02020603050405020304" pitchFamily="18" charset="-78"/>
              </a:rPr>
              <a:t>1948</a:t>
            </a:r>
            <a:r>
              <a:rPr lang="ar-SA" altLang="ar-BH" sz="2800" b="1">
                <a:latin typeface="Simplified Arabic" panose="02020603050405020304" pitchFamily="18" charset="-78"/>
                <a:cs typeface="Simplified Arabic" panose="02020603050405020304" pitchFamily="18" charset="-78"/>
              </a:rPr>
              <a:t>)، عندما أُعلنت «دولة إسرائيل».‏</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50455-F385-4675-B249-F5A68839F6ED}" type="slidenum">
              <a:rPr lang="ar-YE" altLang="ar-BH">
                <a:solidFill>
                  <a:srgbClr val="B5A788"/>
                </a:solidFill>
              </a:rPr>
              <a:pPr eaLnBrk="1" hangingPunct="1"/>
              <a:t>58</a:t>
            </a:fld>
            <a:endParaRPr lang="ar-YE" altLang="ar-BH">
              <a:solidFill>
                <a:srgbClr val="B5A788"/>
              </a:solidFill>
            </a:endParaRPr>
          </a:p>
        </p:txBody>
      </p:sp>
    </p:spTree>
    <p:extLst>
      <p:ext uri="{BB962C8B-B14F-4D97-AF65-F5344CB8AC3E}">
        <p14:creationId xmlns:p14="http://schemas.microsoft.com/office/powerpoint/2010/main" val="3958196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116013" y="1187450"/>
            <a:ext cx="7818437" cy="5337175"/>
          </a:xfrm>
        </p:spPr>
        <p:txBody>
          <a:bodyPr/>
          <a:lstStyle/>
          <a:p>
            <a:pPr marL="82550" indent="0">
              <a:buFont typeface="Wingdings 2" panose="05020102010507070707" pitchFamily="18" charset="2"/>
              <a:buNone/>
            </a:pPr>
            <a:r>
              <a:rPr lang="ar-SA" altLang="ar-BH" sz="2400" b="1">
                <a:latin typeface="Simplified Arabic" panose="02020603050405020304" pitchFamily="18" charset="-78"/>
                <a:cs typeface="Simplified Arabic" panose="02020603050405020304" pitchFamily="18" charset="-78"/>
              </a:rPr>
              <a:t> فضَّلت الحركة الصهيونية إطلاقَ اسم «إسرائيل» على الاسم الذي كان «‏هرتزل»‏ ‏قد اختاره وهو «‏دولة اليهود»،‏ والأسباب التي دعتْهم إلى ذلك يبدو أنها كثيرة؛ من أهمها‏: ‏</a:t>
            </a:r>
          </a:p>
          <a:p>
            <a:pPr marL="82550" indent="0">
              <a:buFont typeface="Wingdings 2" panose="05020102010507070707" pitchFamily="18" charset="2"/>
              <a:buNone/>
            </a:pPr>
            <a:r>
              <a:rPr lang="ar-SA" altLang="ar-BH" sz="2400" b="1">
                <a:latin typeface="Simplified Arabic" panose="02020603050405020304" pitchFamily="18" charset="-78"/>
                <a:cs typeface="Simplified Arabic" panose="02020603050405020304" pitchFamily="18" charset="-78"/>
              </a:rPr>
              <a:t>	* إيجاد تناسق بين اسم الدولة والاسم العبري لفلسطين، وهو 	أرض إسرائيل‏.‏</a:t>
            </a:r>
          </a:p>
          <a:p>
            <a:pPr marL="82550" indent="0">
              <a:buFont typeface="Wingdings 2" panose="05020102010507070707" pitchFamily="18" charset="2"/>
              <a:buNone/>
            </a:pPr>
            <a:r>
              <a:rPr lang="ar-SA" altLang="ar-BH" sz="2400" b="1">
                <a:latin typeface="Simplified Arabic" panose="02020603050405020304" pitchFamily="18" charset="-78"/>
                <a:cs typeface="Simplified Arabic" panose="02020603050405020304" pitchFamily="18" charset="-78"/>
              </a:rPr>
              <a:t> 	* إيثار الصفة العنصرية الكامنة في اسم إسرائيل، على الصفة 	الدينية في لفظة اليهود‏.‏</a:t>
            </a:r>
          </a:p>
          <a:p>
            <a:pPr marL="82550" indent="0">
              <a:buFont typeface="Wingdings 2" panose="05020102010507070707" pitchFamily="18" charset="2"/>
              <a:buNone/>
            </a:pPr>
            <a:r>
              <a:rPr lang="ar-SA" altLang="ar-BH" sz="2400" b="1">
                <a:latin typeface="Simplified Arabic" panose="02020603050405020304" pitchFamily="18" charset="-78"/>
                <a:cs typeface="Simplified Arabic" panose="02020603050405020304" pitchFamily="18" charset="-78"/>
              </a:rPr>
              <a:t> 	* عدم الرغبة في التذكير بالحدود القديمة لمملكة اليهود البائدة، 	التي لم تكن تشمل إلا القسم الجنوبي من فلسطين من دون البحر، 	بما يمثل قيدًا تاريخيًّا للمطامع التوسعية الاستعمارية للصهاينة، 	الذين يريدون أن يضعوا تحت قبضتهم أوسعَ رقعة ممكنة من 	الوطن العربي.   			</a:t>
            </a:r>
            <a:r>
              <a:rPr lang="ar-SA" altLang="ar-BH" sz="1400" b="1">
                <a:solidFill>
                  <a:srgbClr val="FF0000"/>
                </a:solidFill>
                <a:latin typeface="Simplified Arabic" panose="02020603050405020304" pitchFamily="18" charset="-78"/>
                <a:cs typeface="Simplified Arabic" panose="02020603050405020304" pitchFamily="18" charset="-78"/>
              </a:rPr>
              <a:t> ‏[د. حسن ظاظا، ‏الشَّخصيّة الإسرائيليّة]</a:t>
            </a:r>
            <a:endParaRPr lang="ar-SA" altLang="ar-BH" sz="2400" b="1">
              <a:solidFill>
                <a:srgbClr val="FF0000"/>
              </a:solidFill>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87B019-B405-4ACA-B0D7-6CACB01B3325}" type="slidenum">
              <a:rPr lang="ar-YE" altLang="ar-BH">
                <a:solidFill>
                  <a:srgbClr val="B5A788"/>
                </a:solidFill>
              </a:rPr>
              <a:pPr eaLnBrk="1" hangingPunct="1"/>
              <a:t>59</a:t>
            </a:fld>
            <a:endParaRPr lang="ar-YE" altLang="ar-BH">
              <a:solidFill>
                <a:srgbClr val="B5A788"/>
              </a:solidFill>
            </a:endParaRPr>
          </a:p>
        </p:txBody>
      </p:sp>
      <p:sp>
        <p:nvSpPr>
          <p:cNvPr id="69637" name="Title 1"/>
          <p:cNvSpPr txBox="1">
            <a:spLocks/>
          </p:cNvSpPr>
          <p:nvPr/>
        </p:nvSpPr>
        <p:spPr bwMode="auto">
          <a:xfrm>
            <a:off x="1042988" y="44450"/>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مرْحَلة مَا بعْد المُؤْتمر التَّأسيسي</a:t>
            </a:r>
            <a:endParaRPr lang="en-US" altLang="ar-BH" sz="4300" b="1">
              <a:solidFill>
                <a:srgbClr val="572314"/>
              </a:solidFill>
              <a:latin typeface="Gill Sans MT" panose="020B0502020104020203" pitchFamily="34" charset="0"/>
              <a:ea typeface="Majalla UI"/>
              <a:cs typeface="Majalla UI"/>
            </a:endParaRPr>
          </a:p>
        </p:txBody>
      </p:sp>
    </p:spTree>
    <p:extLst>
      <p:ext uri="{BB962C8B-B14F-4D97-AF65-F5344CB8AC3E}">
        <p14:creationId xmlns:p14="http://schemas.microsoft.com/office/powerpoint/2010/main" val="344631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31925" y="2684463"/>
            <a:ext cx="7407275" cy="1752600"/>
          </a:xfrm>
        </p:spPr>
        <p:txBody>
          <a:bodyPr>
            <a:normAutofit/>
          </a:bodyPr>
          <a:lstStyle/>
          <a:p>
            <a:pPr algn="ctr" eaLnBrk="1" fontAlgn="auto" hangingPunct="1">
              <a:spcAft>
                <a:spcPts val="0"/>
              </a:spcAft>
              <a:buFont typeface="Wingdings 2"/>
              <a:buNone/>
              <a:defRPr/>
            </a:pPr>
            <a:r>
              <a:rPr lang="ar-YE" sz="6000" b="1" dirty="0">
                <a:latin typeface="Simplified Arabic" pitchFamily="18" charset="-78"/>
                <a:ea typeface="+mn-ea"/>
                <a:cs typeface="Simplified Arabic" pitchFamily="18" charset="-78"/>
              </a:rPr>
              <a:t>م</a:t>
            </a:r>
            <a:r>
              <a:rPr lang="ar-SA" sz="6000" b="1" dirty="0">
                <a:latin typeface="Simplified Arabic" pitchFamily="18" charset="-78"/>
                <a:ea typeface="+mn-ea"/>
                <a:cs typeface="Simplified Arabic" pitchFamily="18" charset="-78"/>
              </a:rPr>
              <a:t>فهوم الصِّهيونيّة </a:t>
            </a:r>
            <a:endParaRPr lang="ar-YE" sz="6000" b="1" dirty="0">
              <a:latin typeface="Simplified Arabic" pitchFamily="18" charset="-78"/>
              <a:ea typeface="+mn-ea"/>
              <a:cs typeface="Simplified Arabic"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1FB516-243E-4999-AA66-0B45F3B5E459}" type="slidenum">
              <a:rPr lang="ar-YE" altLang="ar-BH">
                <a:solidFill>
                  <a:srgbClr val="B5A788"/>
                </a:solidFill>
              </a:rPr>
              <a:pPr eaLnBrk="1" hangingPunct="1"/>
              <a:t>6</a:t>
            </a:fld>
            <a:endParaRPr lang="ar-YE" altLang="ar-BH">
              <a:solidFill>
                <a:srgbClr val="B5A788"/>
              </a:solidFill>
            </a:endParaRPr>
          </a:p>
        </p:txBody>
      </p:sp>
    </p:spTree>
    <p:extLst>
      <p:ext uri="{BB962C8B-B14F-4D97-AF65-F5344CB8AC3E}">
        <p14:creationId xmlns:p14="http://schemas.microsoft.com/office/powerpoint/2010/main" val="1017755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p:txBody>
          <a:bodyPr/>
          <a:lstStyle/>
          <a:p>
            <a:pPr marL="82550" indent="0">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أهم إنجازين للمؤتمر الصهيوني الأول</a:t>
            </a:r>
            <a:r>
              <a:rPr lang="en-US" altLang="ar-BH" b="1">
                <a:solidFill>
                  <a:srgbClr val="FF0000"/>
                </a:solidFill>
                <a:latin typeface="Simplified Arabic" panose="02020603050405020304" pitchFamily="18" charset="-78"/>
                <a:cs typeface="Simplified Arabic" panose="02020603050405020304" pitchFamily="18" charset="-78"/>
              </a:rPr>
              <a:t> </a:t>
            </a:r>
            <a:r>
              <a:rPr lang="en-US" altLang="ar-BH" b="1">
                <a:latin typeface="Simplified Arabic" panose="02020603050405020304" pitchFamily="18" charset="-78"/>
                <a:cs typeface="Simplified Arabic" panose="02020603050405020304" pitchFamily="18" charset="-78"/>
              </a:rPr>
              <a:t>:</a:t>
            </a:r>
            <a:br>
              <a:rPr lang="en-US" altLang="ar-BH" b="1">
                <a:latin typeface="Simplified Arabic" panose="02020603050405020304" pitchFamily="18" charset="-78"/>
                <a:cs typeface="Simplified Arabic" panose="02020603050405020304" pitchFamily="18" charset="-78"/>
              </a:rPr>
            </a:br>
            <a:r>
              <a:rPr lang="ar-SA" altLang="ar-BH" b="1">
                <a:latin typeface="Simplified Arabic" panose="02020603050405020304" pitchFamily="18" charset="-78"/>
                <a:cs typeface="Simplified Arabic" panose="02020603050405020304" pitchFamily="18" charset="-78"/>
              </a:rPr>
              <a:t>‌	* إقرار برنامج الحركة الصهيونية العالمية الذي 	صار يُعرف فيما بعد «ببرنامج بازل الصِّهيوني»</a:t>
            </a:r>
            <a:r>
              <a:rPr lang="en-US" altLang="ar-BH" b="1">
                <a:latin typeface="Simplified Arabic" panose="02020603050405020304" pitchFamily="18" charset="-78"/>
                <a:cs typeface="Simplified Arabic" panose="02020603050405020304" pitchFamily="18" charset="-78"/>
              </a:rPr>
              <a:t> .</a:t>
            </a:r>
            <a:br>
              <a:rPr lang="en-US" altLang="ar-BH" b="1">
                <a:latin typeface="Simplified Arabic" panose="02020603050405020304" pitchFamily="18" charset="-78"/>
                <a:cs typeface="Simplified Arabic" panose="02020603050405020304" pitchFamily="18" charset="-78"/>
              </a:rPr>
            </a:br>
            <a:r>
              <a:rPr lang="ar-SA" altLang="ar-BH" b="1">
                <a:latin typeface="Simplified Arabic" panose="02020603050405020304" pitchFamily="18" charset="-78"/>
                <a:cs typeface="Simplified Arabic" panose="02020603050405020304" pitchFamily="18" charset="-78"/>
              </a:rPr>
              <a:t>‌	* تأسيس المنظمة الصهيونية العالمية لتنفيذ هذا 	البرنامج، وقد تم تحديد هدف الصهيونية الذي 	تسعى لتحقيقه، حيث جاء على النحو التَّالي: </a:t>
            </a:r>
          </a:p>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r>
              <a:rPr lang="ar-SA" altLang="ar-BH" b="1">
                <a:solidFill>
                  <a:srgbClr val="00B050"/>
                </a:solidFill>
                <a:latin typeface="Simplified Arabic" panose="02020603050405020304" pitchFamily="18" charset="-78"/>
                <a:cs typeface="Simplified Arabic" panose="02020603050405020304" pitchFamily="18" charset="-78"/>
              </a:rPr>
              <a:t>(أن هدف الصهيونية هو إقامة وطن قومي لليهود 	في فلسطين يضمنه القانون العام)</a:t>
            </a:r>
            <a:r>
              <a:rPr lang="en-US" altLang="ar-BH" b="1">
                <a:solidFill>
                  <a:srgbClr val="00B050"/>
                </a:solidFill>
                <a:latin typeface="Simplified Arabic" panose="02020603050405020304" pitchFamily="18" charset="-78"/>
                <a:cs typeface="Simplified Arabic" panose="02020603050405020304" pitchFamily="18" charset="-78"/>
              </a:rPr>
              <a:t>.</a:t>
            </a:r>
            <a:endParaRPr lang="en-US" altLang="ar-BH">
              <a:solidFill>
                <a:srgbClr val="00B050"/>
              </a:solidFill>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DCD866-C463-4230-8083-2FCD12B2A179}" type="slidenum">
              <a:rPr lang="ar-YE" altLang="ar-BH">
                <a:solidFill>
                  <a:srgbClr val="B5A788"/>
                </a:solidFill>
              </a:rPr>
              <a:pPr eaLnBrk="1" hangingPunct="1"/>
              <a:t>60</a:t>
            </a:fld>
            <a:endParaRPr lang="ar-YE" altLang="ar-BH">
              <a:solidFill>
                <a:srgbClr val="B5A788"/>
              </a:solidFill>
            </a:endParaRPr>
          </a:p>
        </p:txBody>
      </p:sp>
      <p:sp>
        <p:nvSpPr>
          <p:cNvPr id="70661" name="Title 1"/>
          <p:cNvSpPr txBox="1">
            <a:spLocks/>
          </p:cNvSpPr>
          <p:nvPr/>
        </p:nvSpPr>
        <p:spPr bwMode="auto">
          <a:xfrm>
            <a:off x="1042988" y="44450"/>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مرْحَلة مَا بعْد المُؤْتمر التَّأسيسي</a:t>
            </a:r>
            <a:endParaRPr lang="en-US" altLang="ar-BH" sz="4300" b="1">
              <a:solidFill>
                <a:srgbClr val="572314"/>
              </a:solidFill>
              <a:latin typeface="Gill Sans MT" panose="020B0502020104020203" pitchFamily="34" charset="0"/>
              <a:ea typeface="Majalla UI"/>
              <a:cs typeface="Majalla UI"/>
            </a:endParaRPr>
          </a:p>
        </p:txBody>
      </p:sp>
    </p:spTree>
    <p:extLst>
      <p:ext uri="{BB962C8B-B14F-4D97-AF65-F5344CB8AC3E}">
        <p14:creationId xmlns:p14="http://schemas.microsoft.com/office/powerpoint/2010/main" val="82993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95513" y="2816225"/>
            <a:ext cx="6400800" cy="1117600"/>
          </a:xfrm>
          <a:prstGeom prst="rect">
            <a:avLst/>
          </a:prstGeom>
        </p:spPr>
        <p:txBody>
          <a:bodyPr>
            <a:normAutofit fontScale="92500"/>
          </a:bodyPr>
          <a:lstStyle>
            <a:lvl1pPr algn="l" rtl="1" eaLnBrk="0" fontAlgn="base" hangingPunct="0">
              <a:lnSpc>
                <a:spcPts val="4500"/>
              </a:lnSpc>
              <a:spcBef>
                <a:spcPct val="0"/>
              </a:spcBef>
              <a:spcAft>
                <a:spcPct val="0"/>
              </a:spcAft>
              <a:buNone/>
              <a:defRPr sz="4000" b="1" kern="1200" cap="all">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800" dirty="0">
                <a:effectLst/>
                <a:latin typeface="Simplified Arabic" pitchFamily="18" charset="-78"/>
                <a:cs typeface="Simplified Arabic" pitchFamily="18" charset="-78"/>
              </a:rPr>
              <a:t>الأهداف العامَّة للحركةِ الصِّهيُونيّة </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48790F-CAE2-46CC-95EE-7D008A96BCB8}" type="slidenum">
              <a:rPr lang="ar-YE" altLang="ar-BH">
                <a:solidFill>
                  <a:srgbClr val="B5A788"/>
                </a:solidFill>
              </a:rPr>
              <a:pPr eaLnBrk="1" hangingPunct="1"/>
              <a:t>61</a:t>
            </a:fld>
            <a:endParaRPr lang="ar-YE" altLang="ar-BH">
              <a:solidFill>
                <a:srgbClr val="B5A788"/>
              </a:solidFill>
            </a:endParaRPr>
          </a:p>
        </p:txBody>
      </p:sp>
    </p:spTree>
    <p:extLst>
      <p:ext uri="{BB962C8B-B14F-4D97-AF65-F5344CB8AC3E}">
        <p14:creationId xmlns:p14="http://schemas.microsoft.com/office/powerpoint/2010/main" val="123893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68313" y="620713"/>
            <a:ext cx="8229600" cy="1139825"/>
          </a:xfrm>
        </p:spPr>
        <p:txBody>
          <a:bodyPr vert="horz" wrap="square" lIns="91440" tIns="45720" rIns="91440" bIns="45720" numCol="1" anchorCtr="0" compatLnSpc="1">
            <a:prstTxWarp prst="textNoShape">
              <a:avLst/>
            </a:prstTxWarp>
          </a:bodyPr>
          <a:lstStyle/>
          <a:p>
            <a:pPr algn="ctr" eaLnBrk="1" hangingPunct="1"/>
            <a:r>
              <a:rPr lang="ar-SA" altLang="ar-BH">
                <a:solidFill>
                  <a:srgbClr val="00B050"/>
                </a:solidFill>
                <a:effectLst/>
                <a:latin typeface="Monotype Koufi" pitchFamily="2" charset="-78"/>
                <a:cs typeface="Monotype Koufi" pitchFamily="2" charset="-78"/>
              </a:rPr>
              <a:t>الأهدَافُ العامَّة للحركة الصِّهْيُونيّةِ</a:t>
            </a:r>
            <a:endParaRPr lang="en-US" altLang="ar-BH">
              <a:solidFill>
                <a:srgbClr val="00B050"/>
              </a:solidFill>
              <a:effectLst/>
              <a:cs typeface="Monotype Koufi" pitchFamily="2" charset="-78"/>
            </a:endParaRPr>
          </a:p>
        </p:txBody>
      </p:sp>
      <p:sp>
        <p:nvSpPr>
          <p:cNvPr id="165891" name="Rectangle 3"/>
          <p:cNvSpPr>
            <a:spLocks noGrp="1" noChangeArrowheads="1"/>
          </p:cNvSpPr>
          <p:nvPr>
            <p:ph idx="1"/>
          </p:nvPr>
        </p:nvSpPr>
        <p:spPr>
          <a:xfrm>
            <a:off x="457200" y="2057400"/>
            <a:ext cx="8229600" cy="3810000"/>
          </a:xfrm>
        </p:spPr>
        <p:txBody>
          <a:bodyPr/>
          <a:lstStyle/>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a:t>
            </a:r>
            <a:r>
              <a:rPr lang="ar-SA" altLang="ar-BH" b="1">
                <a:solidFill>
                  <a:srgbClr val="FF0000"/>
                </a:solidFill>
                <a:latin typeface="Simplified Arabic" panose="02020603050405020304" pitchFamily="18" charset="-78"/>
                <a:cs typeface="Simplified Arabic" panose="02020603050405020304" pitchFamily="18" charset="-78"/>
              </a:rPr>
              <a:t>الهدَف الأَوَّلُ:</a:t>
            </a:r>
            <a:r>
              <a:rPr lang="ar-SA" altLang="ar-BH" sz="2800" b="1">
                <a:solidFill>
                  <a:srgbClr val="FF0000"/>
                </a:solidFill>
                <a:latin typeface="Simplified Arabic" panose="02020603050405020304" pitchFamily="18" charset="-78"/>
                <a:cs typeface="Simplified Arabic" panose="02020603050405020304" pitchFamily="18" charset="-78"/>
              </a:rPr>
              <a:t> </a:t>
            </a:r>
            <a:endParaRPr lang="ar-SA" altLang="ar-BH" sz="4400" b="1">
              <a:solidFill>
                <a:srgbClr val="FF0000"/>
              </a:solidFill>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إقامة دولة لليهود «إسرائيل» في فلسطين (أرض الميعاد). </a:t>
            </a:r>
          </a:p>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a:t>
            </a:r>
            <a:r>
              <a:rPr lang="ar-SA" altLang="ar-BH" sz="2800" b="1">
                <a:latin typeface="Simplified Arabic" panose="02020603050405020304" pitchFamily="18" charset="-78"/>
                <a:cs typeface="Simplified Arabic" panose="02020603050405020304" pitchFamily="18" charset="-78"/>
              </a:rPr>
              <a:t>(دولة إسرائيل الكبرى).</a:t>
            </a:r>
            <a:r>
              <a:rPr lang="en-US" altLang="ar-BH" sz="4400" b="1">
                <a:latin typeface="Simplified Arabic" panose="02020603050405020304" pitchFamily="18" charset="-78"/>
                <a:cs typeface="Simplified Arabic" panose="02020603050405020304" pitchFamily="18" charset="-78"/>
              </a:rPr>
              <a:t> </a:t>
            </a:r>
            <a:endParaRPr lang="ar-YE" altLang="ar-BH" sz="4400" b="1">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endParaRPr lang="ar-YE" altLang="ar-BH" sz="4400" b="1">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66469C-CABE-4952-9F83-A33FEBDEB65E}" type="slidenum">
              <a:rPr lang="ar-YE" altLang="ar-BH">
                <a:solidFill>
                  <a:srgbClr val="B5A788"/>
                </a:solidFill>
              </a:rPr>
              <a:pPr eaLnBrk="1" hangingPunct="1"/>
              <a:t>62</a:t>
            </a:fld>
            <a:endParaRPr lang="ar-YE" altLang="ar-BH">
              <a:solidFill>
                <a:srgbClr val="B5A788"/>
              </a:solidFill>
            </a:endParaRPr>
          </a:p>
        </p:txBody>
      </p:sp>
    </p:spTree>
    <p:extLst>
      <p:ext uri="{BB962C8B-B14F-4D97-AF65-F5344CB8AC3E}">
        <p14:creationId xmlns:p14="http://schemas.microsoft.com/office/powerpoint/2010/main" val="2763914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fill="hold"/>
                                        <p:tgtEl>
                                          <p:spTgt spid="165890"/>
                                        </p:tgtEl>
                                        <p:attrNameLst>
                                          <p:attrName>ppt_w</p:attrName>
                                        </p:attrNameLst>
                                      </p:cBhvr>
                                      <p:tavLst>
                                        <p:tav tm="0">
                                          <p:val>
                                            <p:fltVal val="0"/>
                                          </p:val>
                                        </p:tav>
                                        <p:tav tm="100000">
                                          <p:val>
                                            <p:strVal val="#ppt_w"/>
                                          </p:val>
                                        </p:tav>
                                      </p:tavLst>
                                    </p:anim>
                                    <p:anim calcmode="lin" valueType="num">
                                      <p:cBhvr>
                                        <p:cTn id="8" dur="500" fill="hold"/>
                                        <p:tgtEl>
                                          <p:spTgt spid="165890"/>
                                        </p:tgtEl>
                                        <p:attrNameLst>
                                          <p:attrName>ppt_h</p:attrName>
                                        </p:attrNameLst>
                                      </p:cBhvr>
                                      <p:tavLst>
                                        <p:tav tm="0">
                                          <p:val>
                                            <p:fltVal val="0"/>
                                          </p:val>
                                        </p:tav>
                                        <p:tav tm="100000">
                                          <p:val>
                                            <p:strVal val="#ppt_h"/>
                                          </p:val>
                                        </p:tav>
                                      </p:tavLst>
                                    </p:anim>
                                    <p:anim calcmode="lin" valueType="num">
                                      <p:cBhvr>
                                        <p:cTn id="9" dur="500" fill="hold"/>
                                        <p:tgtEl>
                                          <p:spTgt spid="165890"/>
                                        </p:tgtEl>
                                        <p:attrNameLst>
                                          <p:attrName>style.rotation</p:attrName>
                                        </p:attrNameLst>
                                      </p:cBhvr>
                                      <p:tavLst>
                                        <p:tav tm="0">
                                          <p:val>
                                            <p:fltVal val="360"/>
                                          </p:val>
                                        </p:tav>
                                        <p:tav tm="100000">
                                          <p:val>
                                            <p:fltVal val="0"/>
                                          </p:val>
                                        </p:tav>
                                      </p:tavLst>
                                    </p:anim>
                                    <p:animEffect transition="in" filter="fade">
                                      <p:cBhvr>
                                        <p:cTn id="10" dur="500"/>
                                        <p:tgtEl>
                                          <p:spTgt spid="1658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5891">
                                            <p:txEl>
                                              <p:pRg st="0" end="0"/>
                                            </p:txEl>
                                          </p:spTgt>
                                        </p:tgtEl>
                                        <p:attrNameLst>
                                          <p:attrName>style.visibility</p:attrName>
                                        </p:attrNameLst>
                                      </p:cBhvr>
                                      <p:to>
                                        <p:strVal val="visible"/>
                                      </p:to>
                                    </p:set>
                                    <p:anim calcmode="lin" valueType="num">
                                      <p:cBhvr>
                                        <p:cTn id="15"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589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589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58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65891">
                                            <p:txEl>
                                              <p:pRg st="1" end="1"/>
                                            </p:txEl>
                                          </p:spTgt>
                                        </p:tgtEl>
                                        <p:attrNameLst>
                                          <p:attrName>style.visibility</p:attrName>
                                        </p:attrNameLst>
                                      </p:cBhvr>
                                      <p:to>
                                        <p:strVal val="visible"/>
                                      </p:to>
                                    </p:set>
                                    <p:anim calcmode="lin" valueType="num">
                                      <p:cBhvr>
                                        <p:cTn id="23" dur="500" fill="hold"/>
                                        <p:tgtEl>
                                          <p:spTgt spid="1658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589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6589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658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65891">
                                            <p:txEl>
                                              <p:pRg st="2" end="2"/>
                                            </p:txEl>
                                          </p:spTgt>
                                        </p:tgtEl>
                                        <p:attrNameLst>
                                          <p:attrName>style.visibility</p:attrName>
                                        </p:attrNameLst>
                                      </p:cBhvr>
                                      <p:to>
                                        <p:strVal val="visible"/>
                                      </p:to>
                                    </p:set>
                                    <p:anim calcmode="lin" valueType="num">
                                      <p:cBhvr>
                                        <p:cTn id="31" dur="500" fill="hold"/>
                                        <p:tgtEl>
                                          <p:spTgt spid="16589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589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6589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توجد في التَّوراة عهوداً </a:t>
            </a:r>
            <a:r>
              <a:rPr lang="ar-SA" altLang="ar-BH" sz="2000" b="1">
                <a:solidFill>
                  <a:srgbClr val="FF0000"/>
                </a:solidFill>
                <a:latin typeface="Simplified Arabic" panose="02020603050405020304" pitchFamily="18" charset="-78"/>
                <a:cs typeface="Simplified Arabic" panose="02020603050405020304" pitchFamily="18" charset="-78"/>
              </a:rPr>
              <a:t>لخمسة عشر </a:t>
            </a:r>
            <a:r>
              <a:rPr lang="ar-SA" altLang="ar-BH" sz="2800" b="1">
                <a:latin typeface="Simplified Arabic" panose="02020603050405020304" pitchFamily="18" charset="-78"/>
                <a:cs typeface="Simplified Arabic" panose="02020603050405020304" pitchFamily="18" charset="-78"/>
              </a:rPr>
              <a:t>نبياً بامتلاك فلسطين؛ بل وأوسع منها، وهو ما يسمونه «بأرض الميعاد»، وتبدأ هذه العهود بـ(إبراهيم) عليه السلام قبل (</a:t>
            </a:r>
            <a:r>
              <a:rPr lang="en-US" altLang="ar-BH" sz="2800" b="1">
                <a:latin typeface="Simplified Arabic" panose="02020603050405020304" pitchFamily="18" charset="-78"/>
                <a:cs typeface="Simplified Arabic" panose="02020603050405020304" pitchFamily="18" charset="-78"/>
              </a:rPr>
              <a:t>4000</a:t>
            </a:r>
            <a:r>
              <a:rPr lang="ar-SA" altLang="ar-BH" sz="2800" b="1">
                <a:latin typeface="Simplified Arabic" panose="02020603050405020304" pitchFamily="18" charset="-78"/>
                <a:cs typeface="Simplified Arabic" panose="02020603050405020304" pitchFamily="18" charset="-78"/>
              </a:rPr>
              <a:t> سنة) تقريباً وتنتهي بـ(ملاخي) قبل (</a:t>
            </a:r>
            <a:r>
              <a:rPr lang="en-US" altLang="ar-BH" sz="2800" b="1">
                <a:latin typeface="Simplified Arabic" panose="02020603050405020304" pitchFamily="18" charset="-78"/>
                <a:cs typeface="Simplified Arabic" panose="02020603050405020304" pitchFamily="18" charset="-78"/>
              </a:rPr>
              <a:t>2400</a:t>
            </a:r>
            <a:r>
              <a:rPr lang="ar-SA" altLang="ar-BH" sz="2800" b="1">
                <a:latin typeface="Simplified Arabic" panose="02020603050405020304" pitchFamily="18" charset="-78"/>
                <a:cs typeface="Simplified Arabic" panose="02020603050405020304" pitchFamily="18" charset="-78"/>
              </a:rPr>
              <a:t> سنة) تقريباً خلال أكثر من (</a:t>
            </a:r>
            <a:r>
              <a:rPr lang="en-US" altLang="ar-BH" sz="2800" b="1">
                <a:latin typeface="Simplified Arabic" panose="02020603050405020304" pitchFamily="18" charset="-78"/>
                <a:cs typeface="Simplified Arabic" panose="02020603050405020304" pitchFamily="18" charset="-78"/>
              </a:rPr>
              <a:t>1500</a:t>
            </a:r>
            <a:r>
              <a:rPr lang="ar-SA" altLang="ar-BH" sz="2800" b="1">
                <a:latin typeface="Simplified Arabic" panose="02020603050405020304" pitchFamily="18" charset="-78"/>
                <a:cs typeface="Simplified Arabic" panose="02020603050405020304" pitchFamily="18" charset="-78"/>
              </a:rPr>
              <a:t> سنة).</a:t>
            </a:r>
          </a:p>
          <a:p>
            <a:pPr marL="82550" indent="0" algn="justLow">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(سأعطي نسلك هذه الأرض؛ من وادي العريش إلى النهر الكبير، نهر الفرات). </a:t>
            </a:r>
          </a:p>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ar-SA" altLang="ar-BH" sz="1800" b="1">
                <a:solidFill>
                  <a:srgbClr val="FF0000"/>
                </a:solidFill>
                <a:latin typeface="Simplified Arabic" panose="02020603050405020304" pitchFamily="18" charset="-78"/>
                <a:cs typeface="Simplified Arabic" panose="02020603050405020304" pitchFamily="18" charset="-78"/>
              </a:rPr>
              <a:t>[س. التكوين، الإصحاح </a:t>
            </a:r>
            <a:r>
              <a:rPr lang="en-US" altLang="ar-BH" sz="1800" b="1">
                <a:solidFill>
                  <a:srgbClr val="FF0000"/>
                </a:solidFill>
                <a:latin typeface="Simplified Arabic" panose="02020603050405020304" pitchFamily="18" charset="-78"/>
                <a:cs typeface="Simplified Arabic" panose="02020603050405020304" pitchFamily="18" charset="-78"/>
              </a:rPr>
              <a:t>15</a:t>
            </a:r>
            <a:r>
              <a:rPr lang="ar-SA" altLang="ar-BH" sz="1800" b="1">
                <a:solidFill>
                  <a:srgbClr val="FF0000"/>
                </a:solidFill>
                <a:latin typeface="Simplified Arabic" panose="02020603050405020304" pitchFamily="18" charset="-78"/>
                <a:cs typeface="Simplified Arabic" panose="02020603050405020304" pitchFamily="18" charset="-78"/>
              </a:rPr>
              <a:t>، الفقرة: </a:t>
            </a:r>
            <a:r>
              <a:rPr lang="en-US" altLang="ar-BH" sz="1800" b="1">
                <a:solidFill>
                  <a:srgbClr val="FF0000"/>
                </a:solidFill>
                <a:latin typeface="Simplified Arabic" panose="02020603050405020304" pitchFamily="18" charset="-78"/>
                <a:cs typeface="Simplified Arabic" panose="02020603050405020304" pitchFamily="18" charset="-78"/>
              </a:rPr>
              <a:t>18</a:t>
            </a:r>
            <a:r>
              <a:rPr lang="ar-SA" altLang="ar-BH" sz="1800" b="1">
                <a:solidFill>
                  <a:srgbClr val="FF0000"/>
                </a:solidFill>
                <a:latin typeface="Simplified Arabic" panose="02020603050405020304" pitchFamily="18" charset="-78"/>
                <a:cs typeface="Simplified Arabic" panose="02020603050405020304" pitchFamily="18" charset="-78"/>
              </a:rPr>
              <a:t>].</a:t>
            </a:r>
            <a:endParaRPr lang="ar-SA" altLang="ar-BH" sz="2800" b="1">
              <a:solidFill>
                <a:srgbClr val="FF0000"/>
              </a:solidFill>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endParaRPr lang="ar-SA" altLang="ar-BH" sz="2800" b="1">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4363E-798A-4029-AA4B-D96F73C3DCF9}" type="slidenum">
              <a:rPr lang="ar-YE" altLang="ar-BH">
                <a:solidFill>
                  <a:srgbClr val="B5A788"/>
                </a:solidFill>
              </a:rPr>
              <a:pPr eaLnBrk="1" hangingPunct="1"/>
              <a:t>63</a:t>
            </a:fld>
            <a:endParaRPr lang="ar-YE" altLang="ar-BH">
              <a:solidFill>
                <a:srgbClr val="B5A788"/>
              </a:solidFill>
            </a:endParaRPr>
          </a:p>
        </p:txBody>
      </p:sp>
      <p:sp>
        <p:nvSpPr>
          <p:cNvPr id="6" name="Rectangle 2"/>
          <p:cNvSpPr txBox="1">
            <a:spLocks noChangeArrowheads="1"/>
          </p:cNvSpPr>
          <p:nvPr/>
        </p:nvSpPr>
        <p:spPr bwMode="auto">
          <a:xfrm>
            <a:off x="468313" y="6207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spTree>
    <p:extLst>
      <p:ext uri="{BB962C8B-B14F-4D97-AF65-F5344CB8AC3E}">
        <p14:creationId xmlns:p14="http://schemas.microsoft.com/office/powerpoint/2010/main" val="3642506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p:txBody>
          <a:bodyPr/>
          <a:lstStyle/>
          <a:p>
            <a:pPr marL="82550" indent="0">
              <a:buFont typeface="Wingdings 2" panose="05020102010507070707" pitchFamily="18" charset="2"/>
              <a:buNone/>
            </a:pPr>
            <a:r>
              <a:rPr lang="ar-SA" altLang="ar-BH" sz="2400" b="1">
                <a:solidFill>
                  <a:srgbClr val="FF0000"/>
                </a:solidFill>
                <a:latin typeface="Simplified Arabic" panose="02020603050405020304" pitchFamily="18" charset="-78"/>
                <a:cs typeface="Simplified Arabic" panose="02020603050405020304" pitchFamily="18" charset="-78"/>
              </a:rPr>
              <a:t>يقول ابن غوريون رئيس الوزراء اليهودي الأسبق عام </a:t>
            </a:r>
            <a:r>
              <a:rPr lang="en-US" altLang="ar-BH" sz="2400" b="1">
                <a:solidFill>
                  <a:srgbClr val="FF0000"/>
                </a:solidFill>
                <a:latin typeface="Simplified Arabic" panose="02020603050405020304" pitchFamily="18" charset="-78"/>
                <a:cs typeface="Simplified Arabic" panose="02020603050405020304" pitchFamily="18" charset="-78"/>
              </a:rPr>
              <a:t>1948</a:t>
            </a:r>
            <a:r>
              <a:rPr lang="ar-SA" altLang="ar-BH" sz="2400" b="1">
                <a:solidFill>
                  <a:srgbClr val="FF0000"/>
                </a:solidFill>
                <a:latin typeface="Simplified Arabic" panose="02020603050405020304" pitchFamily="18" charset="-78"/>
                <a:cs typeface="Simplified Arabic" panose="02020603050405020304" pitchFamily="18" charset="-78"/>
              </a:rPr>
              <a:t>م بعد أن وقف ممثلاً لليهود في الأمم المتحدة:</a:t>
            </a:r>
          </a:p>
          <a:p>
            <a:pPr marL="82550" indent="0">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endParaRPr lang="ar-SA" altLang="ar-BH" b="1">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(قد لا تكون فلسطين لنا عن طريق الحق السياسي أو 	القانوني، ولكنها حق لنا على أساس ديني فهي الأرض 	التي وعدنا الله وأعطانا إياها من الفرات إلى النّيل، ولذلك 	وجب على كل يهودي أن يهاجر إلى فلسطين، وأن كل 	يهودي يبقى خارج «إسرائيل» بعد إنشائها، يعتبر مخالفاً 	لتعاليم التَّوراة، بل إن هذا اليهودي يكفر يومياً بالدين 	اليهودي).</a:t>
            </a: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4894D8-A2BB-48C2-9F1B-19B0E6FA3469}" type="slidenum">
              <a:rPr lang="ar-YE" altLang="ar-BH">
                <a:solidFill>
                  <a:srgbClr val="B5A788"/>
                </a:solidFill>
              </a:rPr>
              <a:pPr eaLnBrk="1" hangingPunct="1"/>
              <a:t>64</a:t>
            </a:fld>
            <a:endParaRPr lang="ar-YE" altLang="ar-BH">
              <a:solidFill>
                <a:srgbClr val="B5A788"/>
              </a:solidFill>
            </a:endParaRPr>
          </a:p>
        </p:txBody>
      </p:sp>
      <p:sp>
        <p:nvSpPr>
          <p:cNvPr id="6" name="Rectangle 2"/>
          <p:cNvSpPr txBox="1">
            <a:spLocks noChangeArrowheads="1"/>
          </p:cNvSpPr>
          <p:nvPr/>
        </p:nvSpPr>
        <p:spPr bwMode="auto">
          <a:xfrm>
            <a:off x="468313" y="6207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pic>
        <p:nvPicPr>
          <p:cNvPr id="97282" name="Picture 2" descr="http://www.aljazeera.net/mritems/images/2001/1/25/image_personal3253_4.jpg"/>
          <p:cNvPicPr>
            <a:picLocks noChangeAspect="1" noChangeArrowheads="1"/>
          </p:cNvPicPr>
          <p:nvPr/>
        </p:nvPicPr>
        <p:blipFill>
          <a:blip r:embed="rId2"/>
          <a:srcRect/>
          <a:stretch>
            <a:fillRect/>
          </a:stretch>
        </p:blipFill>
        <p:spPr bwMode="auto">
          <a:xfrm>
            <a:off x="539750" y="1916113"/>
            <a:ext cx="1619250" cy="128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90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2192338" y="1447800"/>
            <a:ext cx="6267450" cy="4800600"/>
          </a:xfrm>
        </p:spPr>
        <p:txBody>
          <a:bodyPr/>
          <a:lstStyle/>
          <a:p>
            <a:pPr marL="82550" indent="0" algn="justLow">
              <a:buFont typeface="Wingdings 2" panose="05020102010507070707" pitchFamily="18" charset="2"/>
              <a:buNone/>
            </a:pPr>
            <a:endParaRPr lang="ar-SA" altLang="ar-BH" sz="4400" b="1">
              <a:latin typeface="Simplified Arabic" panose="02020603050405020304" pitchFamily="18" charset="-78"/>
              <a:cs typeface="Simplified Arabic" panose="02020603050405020304" pitchFamily="18" charset="-78"/>
            </a:endParaRPr>
          </a:p>
          <a:p>
            <a:pPr marL="82550" indent="0" algn="justLow">
              <a:buFont typeface="Wingdings 2" panose="05020102010507070707" pitchFamily="18" charset="2"/>
              <a:buNone/>
            </a:pPr>
            <a:r>
              <a:rPr lang="ar-SA" altLang="ar-BH" sz="4400" b="1">
                <a:latin typeface="Simplified Arabic" panose="02020603050405020304" pitchFamily="18" charset="-78"/>
                <a:cs typeface="Simplified Arabic" panose="02020603050405020304" pitchFamily="18" charset="-78"/>
              </a:rPr>
              <a:t>(إذَا كُنَّا نملك التَّوراة، ونعتبر أنفسنا «شعب التَّوراة»، فمن الواجب علينا أن نمتلك جميع الأراضي المنصوص عليها في التَّوراة). 			</a:t>
            </a:r>
            <a:r>
              <a:rPr lang="ar-SA" altLang="ar-BH" sz="2400" b="1">
                <a:solidFill>
                  <a:srgbClr val="FF0000"/>
                </a:solidFill>
                <a:latin typeface="Simplified Arabic" panose="02020603050405020304" pitchFamily="18" charset="-78"/>
                <a:cs typeface="Simplified Arabic" panose="02020603050405020304" pitchFamily="18" charset="-78"/>
              </a:rPr>
              <a:t>[موشي ديَّان </a:t>
            </a:r>
            <a:r>
              <a:rPr lang="en-US" altLang="ar-BH" sz="2400" b="1">
                <a:solidFill>
                  <a:srgbClr val="FF0000"/>
                </a:solidFill>
                <a:latin typeface="Simplified Arabic" panose="02020603050405020304" pitchFamily="18" charset="-78"/>
                <a:cs typeface="Simplified Arabic" panose="02020603050405020304" pitchFamily="18" charset="-78"/>
              </a:rPr>
              <a:t>1967</a:t>
            </a:r>
            <a:r>
              <a:rPr lang="ar-SA" altLang="ar-BH" sz="2400" b="1">
                <a:solidFill>
                  <a:srgbClr val="FF0000"/>
                </a:solidFill>
                <a:latin typeface="Simplified Arabic" panose="02020603050405020304" pitchFamily="18" charset="-78"/>
                <a:cs typeface="Simplified Arabic" panose="02020603050405020304" pitchFamily="18" charset="-78"/>
              </a:rPr>
              <a:t>].</a:t>
            </a:r>
            <a:endParaRPr lang="ar-SA" altLang="ar-BH" sz="4400" b="1">
              <a:solidFill>
                <a:srgbClr val="FF0000"/>
              </a:solidFill>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36C2F4-E144-4477-9503-AC7238439486}" type="slidenum">
              <a:rPr lang="ar-YE" altLang="ar-BH">
                <a:solidFill>
                  <a:srgbClr val="B5A788"/>
                </a:solidFill>
              </a:rPr>
              <a:pPr eaLnBrk="1" hangingPunct="1"/>
              <a:t>65</a:t>
            </a:fld>
            <a:endParaRPr lang="ar-YE" altLang="ar-BH">
              <a:solidFill>
                <a:srgbClr val="B5A788"/>
              </a:solidFill>
            </a:endParaRPr>
          </a:p>
        </p:txBody>
      </p:sp>
      <p:sp>
        <p:nvSpPr>
          <p:cNvPr id="6" name="Rectangle 2"/>
          <p:cNvSpPr txBox="1">
            <a:spLocks noChangeArrowheads="1"/>
          </p:cNvSpPr>
          <p:nvPr/>
        </p:nvSpPr>
        <p:spPr bwMode="auto">
          <a:xfrm>
            <a:off x="468313" y="6207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pic>
        <p:nvPicPr>
          <p:cNvPr id="96258" name="Picture 2" descr="http://berkovich-zametki.com/2006/Starina/Nomer8/tenenbaum_dyan1.jpg"/>
          <p:cNvPicPr>
            <a:picLocks noChangeAspect="1" noChangeArrowheads="1"/>
          </p:cNvPicPr>
          <p:nvPr/>
        </p:nvPicPr>
        <p:blipFill>
          <a:blip r:embed="rId2"/>
          <a:srcRect/>
          <a:stretch>
            <a:fillRect/>
          </a:stretch>
        </p:blipFill>
        <p:spPr bwMode="auto">
          <a:xfrm>
            <a:off x="107950" y="1762125"/>
            <a:ext cx="1939925" cy="227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32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79613" y="1773238"/>
            <a:ext cx="6067425" cy="4176712"/>
          </a:xfrm>
          <a:ln w="12700">
            <a:solidFill>
              <a:schemeClr val="tx1"/>
            </a:solid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590FEB-3C35-49F9-8FFD-E1E9EE2A516C}" type="slidenum">
              <a:rPr lang="ar-YE" altLang="ar-BH">
                <a:solidFill>
                  <a:srgbClr val="B5A788"/>
                </a:solidFill>
              </a:rPr>
              <a:pPr eaLnBrk="1" hangingPunct="1"/>
              <a:t>66</a:t>
            </a:fld>
            <a:endParaRPr lang="ar-YE" altLang="ar-BH">
              <a:solidFill>
                <a:srgbClr val="B5A788"/>
              </a:solidFill>
            </a:endParaRPr>
          </a:p>
        </p:txBody>
      </p:sp>
      <p:sp>
        <p:nvSpPr>
          <p:cNvPr id="7" name="Rectangle 2"/>
          <p:cNvSpPr txBox="1">
            <a:spLocks noChangeArrowheads="1"/>
          </p:cNvSpPr>
          <p:nvPr/>
        </p:nvSpPr>
        <p:spPr bwMode="auto">
          <a:xfrm>
            <a:off x="468313" y="6207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spTree>
    <p:extLst>
      <p:ext uri="{BB962C8B-B14F-4D97-AF65-F5344CB8AC3E}">
        <p14:creationId xmlns:p14="http://schemas.microsoft.com/office/powerpoint/2010/main" val="1334974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p:txBody>
          <a:bodyPr/>
          <a:lstStyle/>
          <a:p>
            <a:pPr algn="justLow" eaLnBrk="1" hangingPunct="1">
              <a:buFont typeface="Wingdings" panose="05000000000000000000" pitchFamily="2" charset="2"/>
              <a:buNone/>
            </a:pPr>
            <a:r>
              <a:rPr lang="ar-SA" altLang="ar-BH" sz="4000" b="1">
                <a:latin typeface="Simplified Arabic" panose="02020603050405020304" pitchFamily="18" charset="-78"/>
                <a:cs typeface="Simplified Arabic" panose="02020603050405020304" pitchFamily="18" charset="-78"/>
              </a:rPr>
              <a:t>	</a:t>
            </a:r>
            <a:r>
              <a:rPr lang="ar-SA" altLang="ar-BH" sz="2800" b="1">
                <a:solidFill>
                  <a:srgbClr val="FF0000"/>
                </a:solidFill>
                <a:latin typeface="Simplified Arabic" panose="02020603050405020304" pitchFamily="18" charset="-78"/>
                <a:cs typeface="Simplified Arabic" panose="02020603050405020304" pitchFamily="18" charset="-78"/>
              </a:rPr>
              <a:t>الهدف الثاني:</a:t>
            </a:r>
            <a:r>
              <a:rPr lang="ar-SA" altLang="ar-BH" sz="4000" b="1">
                <a:latin typeface="Simplified Arabic" panose="02020603050405020304" pitchFamily="18" charset="-78"/>
                <a:cs typeface="Simplified Arabic" panose="02020603050405020304" pitchFamily="18" charset="-78"/>
              </a:rPr>
              <a:t> </a:t>
            </a:r>
          </a:p>
          <a:p>
            <a:pPr algn="justLow" eaLnBrk="1" hangingPunct="1">
              <a:buFont typeface="Wingdings" panose="05000000000000000000" pitchFamily="2" charset="2"/>
              <a:buNone/>
            </a:pPr>
            <a:r>
              <a:rPr lang="ar-SA" altLang="ar-BH" sz="4000" b="1">
                <a:latin typeface="Simplified Arabic" panose="02020603050405020304" pitchFamily="18" charset="-78"/>
                <a:cs typeface="Simplified Arabic" panose="02020603050405020304" pitchFamily="18" charset="-78"/>
              </a:rPr>
              <a:t>	* </a:t>
            </a:r>
            <a:r>
              <a:rPr lang="ar-SA" altLang="ar-BH" sz="3600" b="1">
                <a:latin typeface="Simplified Arabic" panose="02020603050405020304" pitchFamily="18" charset="-78"/>
                <a:cs typeface="Simplified Arabic" panose="02020603050405020304" pitchFamily="18" charset="-78"/>
              </a:rPr>
              <a:t>تخلص بريطانيا من سيطرة اليهود على أوروبا والعالم الغربي، حيث كانت بريطانيا قلقة من هجرة يهود روسيا وأوروبا الشرقية إلى أوروبا الغربية.</a:t>
            </a:r>
          </a:p>
          <a:p>
            <a:pPr algn="justLow" eaLnBrk="1" hangingPunct="1">
              <a:buFont typeface="Wingdings" panose="05000000000000000000" pitchFamily="2" charset="2"/>
              <a:buNone/>
            </a:pPr>
            <a:r>
              <a:rPr lang="ar-SA" altLang="ar-BH" sz="3600" b="1">
                <a:latin typeface="Simplified Arabic" panose="02020603050405020304" pitchFamily="18" charset="-78"/>
                <a:cs typeface="Simplified Arabic" panose="02020603050405020304" pitchFamily="18" charset="-78"/>
              </a:rPr>
              <a:t>	* معظم الذين أصدروا وعوداً لليهود كانوا يهدفون إلى توظيف اليهود في خدمة مشاريعهم </a:t>
            </a:r>
            <a:r>
              <a:rPr lang="ar-SA" altLang="ar-BH" sz="2000" b="1">
                <a:solidFill>
                  <a:srgbClr val="FF0000"/>
                </a:solidFill>
                <a:latin typeface="Simplified Arabic" panose="02020603050405020304" pitchFamily="18" charset="-78"/>
                <a:cs typeface="Simplified Arabic" panose="02020603050405020304" pitchFamily="18" charset="-78"/>
              </a:rPr>
              <a:t>(نابليون، قيصر ألمانيا، بلفور، لويد جورج ..)</a:t>
            </a:r>
            <a:r>
              <a:rPr lang="ar-SA" altLang="ar-BH" sz="3600" b="1">
                <a:latin typeface="Simplified Arabic" panose="02020603050405020304" pitchFamily="18" charset="-78"/>
                <a:cs typeface="Simplified Arabic" panose="02020603050405020304" pitchFamily="18" charset="-78"/>
              </a:rPr>
              <a:t>.</a:t>
            </a:r>
            <a:endParaRPr lang="en-US" altLang="ar-BH" sz="3600" b="1">
              <a:latin typeface="Simplified Arabic" panose="02020603050405020304" pitchFamily="18" charset="-78"/>
              <a:cs typeface="Simplified Arabic" panose="02020603050405020304" pitchFamily="18" charset="-78"/>
            </a:endParaRPr>
          </a:p>
        </p:txBody>
      </p:sp>
      <p:sp>
        <p:nvSpPr>
          <p:cNvPr id="4" name="Rectangle 2"/>
          <p:cNvSpPr>
            <a:spLocks noGrp="1" noChangeArrowheads="1"/>
          </p:cNvSpPr>
          <p:nvPr>
            <p:ph type="title"/>
          </p:nvPr>
        </p:nvSpPr>
        <p:spPr bwMode="auto">
          <a:xfrm>
            <a:off x="561975" y="476250"/>
            <a:ext cx="8229600" cy="1139825"/>
          </a:xfrm>
        </p:spPr>
        <p:txBody>
          <a:bodyPr vert="horz" wrap="square" lIns="91440" tIns="45720" rIns="91440" bIns="45720" numCol="1" anchorCtr="0" compatLnSpc="1">
            <a:prstTxWarp prst="textNoShape">
              <a:avLst/>
            </a:prstTxWarp>
          </a:bodyPr>
          <a:lstStyle/>
          <a:p>
            <a:pPr algn="ctr" eaLnBrk="1" hangingPunct="1"/>
            <a:r>
              <a:rPr lang="ar-SA" altLang="ar-BH">
                <a:solidFill>
                  <a:srgbClr val="00B050"/>
                </a:solidFill>
                <a:effectLst/>
                <a:latin typeface="Monotype Koufi" pitchFamily="2" charset="-78"/>
                <a:cs typeface="Monotype Koufi" pitchFamily="2" charset="-78"/>
              </a:rPr>
              <a:t>الأهدَافُ العامَّة للحركة الصِّهْيُونيّةِ</a:t>
            </a:r>
            <a:endParaRPr lang="en-US" altLang="ar-BH">
              <a:solidFill>
                <a:srgbClr val="00B050"/>
              </a:solidFill>
              <a:effectLst/>
              <a:cs typeface="Monotype Koufi" pitchFamily="2"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A78BD1-D082-47BA-BC1B-ED092BBD14F2}" type="slidenum">
              <a:rPr lang="ar-YE" altLang="ar-BH">
                <a:solidFill>
                  <a:srgbClr val="B5A788"/>
                </a:solidFill>
              </a:rPr>
              <a:pPr eaLnBrk="1" hangingPunct="1"/>
              <a:t>67</a:t>
            </a:fld>
            <a:endParaRPr lang="ar-YE" altLang="ar-BH">
              <a:solidFill>
                <a:srgbClr val="B5A788"/>
              </a:solidFill>
            </a:endParaRPr>
          </a:p>
        </p:txBody>
      </p:sp>
    </p:spTree>
    <p:extLst>
      <p:ext uri="{BB962C8B-B14F-4D97-AF65-F5344CB8AC3E}">
        <p14:creationId xmlns:p14="http://schemas.microsoft.com/office/powerpoint/2010/main" val="496702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0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10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10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1011">
                                            <p:txEl>
                                              <p:pRg st="1" end="1"/>
                                            </p:txEl>
                                          </p:spTgt>
                                        </p:tgtEl>
                                        <p:attrNameLst>
                                          <p:attrName>style.visibility</p:attrName>
                                        </p:attrNameLst>
                                      </p:cBhvr>
                                      <p:to>
                                        <p:strVal val="visible"/>
                                      </p:to>
                                    </p:set>
                                    <p:anim calcmode="lin" valueType="num">
                                      <p:cBhvr>
                                        <p:cTn id="15" dur="500" fill="hold"/>
                                        <p:tgtEl>
                                          <p:spTgt spid="17101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7101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7101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710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71011">
                                            <p:txEl>
                                              <p:pRg st="2" end="2"/>
                                            </p:txEl>
                                          </p:spTgt>
                                        </p:tgtEl>
                                        <p:attrNameLst>
                                          <p:attrName>style.visibility</p:attrName>
                                        </p:attrNameLst>
                                      </p:cBhvr>
                                      <p:to>
                                        <p:strVal val="visible"/>
                                      </p:to>
                                    </p:set>
                                    <p:anim calcmode="lin" valueType="num">
                                      <p:cBhvr>
                                        <p:cTn id="23" dur="500" fill="hold"/>
                                        <p:tgtEl>
                                          <p:spTgt spid="17101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7101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7101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71011">
                                            <p:txEl>
                                              <p:pRg st="2" end="2"/>
                                            </p:tx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68313" y="620713"/>
            <a:ext cx="8229600" cy="1139825"/>
          </a:xfrm>
        </p:spPr>
        <p:txBody>
          <a:bodyPr vert="horz" wrap="square" lIns="91440" tIns="45720" rIns="91440" bIns="45720" numCol="1" anchorCtr="0" compatLnSpc="1">
            <a:prstTxWarp prst="textNoShape">
              <a:avLst/>
            </a:prstTxWarp>
          </a:bodyPr>
          <a:lstStyle/>
          <a:p>
            <a:pPr algn="ctr" eaLnBrk="1" hangingPunct="1"/>
            <a:r>
              <a:rPr lang="ar-SA" altLang="ar-BH">
                <a:solidFill>
                  <a:srgbClr val="00B050"/>
                </a:solidFill>
                <a:effectLst/>
                <a:latin typeface="Monotype Koufi" pitchFamily="2" charset="-78"/>
                <a:cs typeface="Monotype Koufi" pitchFamily="2" charset="-78"/>
              </a:rPr>
              <a:t>الأهدَافُ العامَّة للحركة الصِّهْيُونيّةِ</a:t>
            </a:r>
            <a:endParaRPr lang="en-US" altLang="ar-BH">
              <a:solidFill>
                <a:srgbClr val="00B050"/>
              </a:solidFill>
              <a:effectLst/>
              <a:cs typeface="Monotype Koufi" pitchFamily="2" charset="-78"/>
            </a:endParaRPr>
          </a:p>
        </p:txBody>
      </p:sp>
      <p:sp>
        <p:nvSpPr>
          <p:cNvPr id="165891" name="Rectangle 3"/>
          <p:cNvSpPr>
            <a:spLocks noGrp="1" noChangeArrowheads="1"/>
          </p:cNvSpPr>
          <p:nvPr>
            <p:ph idx="1"/>
          </p:nvPr>
        </p:nvSpPr>
        <p:spPr>
          <a:xfrm>
            <a:off x="457200" y="2057400"/>
            <a:ext cx="8229600" cy="3810000"/>
          </a:xfrm>
        </p:spPr>
        <p:txBody>
          <a:bodyPr/>
          <a:lstStyle/>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a:t>
            </a:r>
            <a:r>
              <a:rPr lang="ar-SA" altLang="ar-BH" b="1">
                <a:solidFill>
                  <a:srgbClr val="FF0000"/>
                </a:solidFill>
                <a:latin typeface="Simplified Arabic" panose="02020603050405020304" pitchFamily="18" charset="-78"/>
                <a:cs typeface="Simplified Arabic" panose="02020603050405020304" pitchFamily="18" charset="-78"/>
              </a:rPr>
              <a:t>الهدَف الثالث:</a:t>
            </a:r>
            <a:r>
              <a:rPr lang="ar-SA" altLang="ar-BH" sz="2800" b="1">
                <a:solidFill>
                  <a:srgbClr val="FF0000"/>
                </a:solidFill>
                <a:latin typeface="Simplified Arabic" panose="02020603050405020304" pitchFamily="18" charset="-78"/>
                <a:cs typeface="Simplified Arabic" panose="02020603050405020304" pitchFamily="18" charset="-78"/>
              </a:rPr>
              <a:t> </a:t>
            </a:r>
            <a:endParaRPr lang="ar-SA" altLang="ar-BH" sz="4400" b="1">
              <a:solidFill>
                <a:srgbClr val="FF0000"/>
              </a:solidFill>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a:t>
            </a:r>
          </a:p>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تقسيم المنطقة العربيّة والسَّيْطرة عليْها.</a:t>
            </a:r>
            <a:endParaRPr lang="ar-YE" altLang="ar-BH" sz="4400" b="1">
              <a:latin typeface="Simplified Arabic" panose="02020603050405020304" pitchFamily="18" charset="-78"/>
              <a:cs typeface="Simplified Arabic" panose="02020603050405020304" pitchFamily="18" charset="-78"/>
            </a:endParaRPr>
          </a:p>
          <a:p>
            <a:pPr algn="justLow" eaLnBrk="1" hangingPunct="1">
              <a:buFont typeface="Wingdings" panose="05000000000000000000" pitchFamily="2" charset="2"/>
              <a:buNone/>
            </a:pPr>
            <a:r>
              <a:rPr lang="ar-SA" altLang="ar-BH" sz="4400" b="1">
                <a:latin typeface="Simplified Arabic" panose="02020603050405020304" pitchFamily="18" charset="-78"/>
                <a:cs typeface="Simplified Arabic" panose="02020603050405020304" pitchFamily="18" charset="-78"/>
              </a:rPr>
              <a:t>				</a:t>
            </a:r>
            <a:r>
              <a:rPr lang="ar-SA" altLang="ar-BH" sz="1800" b="1">
                <a:solidFill>
                  <a:srgbClr val="FF0000"/>
                </a:solidFill>
                <a:latin typeface="Simplified Arabic" panose="02020603050405020304" pitchFamily="18" charset="-78"/>
                <a:cs typeface="Simplified Arabic" panose="02020603050405020304" pitchFamily="18" charset="-78"/>
              </a:rPr>
              <a:t>[الدولة الوظيفية]</a:t>
            </a:r>
            <a:endParaRPr lang="ar-YE" altLang="ar-BH" sz="4400" b="1">
              <a:latin typeface="Simplified Arabic" panose="02020603050405020304" pitchFamily="18" charset="-78"/>
              <a:cs typeface="Simplified Arabic" panose="02020603050405020304" pitchFamily="18" charset="-78"/>
            </a:endParaRP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DAE2E4-EA5A-4030-A309-671685DE3FC1}" type="slidenum">
              <a:rPr lang="ar-YE" altLang="ar-BH">
                <a:solidFill>
                  <a:srgbClr val="B5A788"/>
                </a:solidFill>
              </a:rPr>
              <a:pPr eaLnBrk="1" hangingPunct="1"/>
              <a:t>68</a:t>
            </a:fld>
            <a:endParaRPr lang="ar-YE" altLang="ar-BH">
              <a:solidFill>
                <a:srgbClr val="B5A788"/>
              </a:solidFill>
            </a:endParaRPr>
          </a:p>
        </p:txBody>
      </p:sp>
    </p:spTree>
    <p:extLst>
      <p:ext uri="{BB962C8B-B14F-4D97-AF65-F5344CB8AC3E}">
        <p14:creationId xmlns:p14="http://schemas.microsoft.com/office/powerpoint/2010/main" val="134738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fill="hold"/>
                                        <p:tgtEl>
                                          <p:spTgt spid="165890"/>
                                        </p:tgtEl>
                                        <p:attrNameLst>
                                          <p:attrName>ppt_w</p:attrName>
                                        </p:attrNameLst>
                                      </p:cBhvr>
                                      <p:tavLst>
                                        <p:tav tm="0">
                                          <p:val>
                                            <p:fltVal val="0"/>
                                          </p:val>
                                        </p:tav>
                                        <p:tav tm="100000">
                                          <p:val>
                                            <p:strVal val="#ppt_w"/>
                                          </p:val>
                                        </p:tav>
                                      </p:tavLst>
                                    </p:anim>
                                    <p:anim calcmode="lin" valueType="num">
                                      <p:cBhvr>
                                        <p:cTn id="8" dur="500" fill="hold"/>
                                        <p:tgtEl>
                                          <p:spTgt spid="165890"/>
                                        </p:tgtEl>
                                        <p:attrNameLst>
                                          <p:attrName>ppt_h</p:attrName>
                                        </p:attrNameLst>
                                      </p:cBhvr>
                                      <p:tavLst>
                                        <p:tav tm="0">
                                          <p:val>
                                            <p:fltVal val="0"/>
                                          </p:val>
                                        </p:tav>
                                        <p:tav tm="100000">
                                          <p:val>
                                            <p:strVal val="#ppt_h"/>
                                          </p:val>
                                        </p:tav>
                                      </p:tavLst>
                                    </p:anim>
                                    <p:anim calcmode="lin" valueType="num">
                                      <p:cBhvr>
                                        <p:cTn id="9" dur="500" fill="hold"/>
                                        <p:tgtEl>
                                          <p:spTgt spid="165890"/>
                                        </p:tgtEl>
                                        <p:attrNameLst>
                                          <p:attrName>style.rotation</p:attrName>
                                        </p:attrNameLst>
                                      </p:cBhvr>
                                      <p:tavLst>
                                        <p:tav tm="0">
                                          <p:val>
                                            <p:fltVal val="360"/>
                                          </p:val>
                                        </p:tav>
                                        <p:tav tm="100000">
                                          <p:val>
                                            <p:fltVal val="0"/>
                                          </p:val>
                                        </p:tav>
                                      </p:tavLst>
                                    </p:anim>
                                    <p:animEffect transition="in" filter="fade">
                                      <p:cBhvr>
                                        <p:cTn id="10" dur="500"/>
                                        <p:tgtEl>
                                          <p:spTgt spid="1658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5891">
                                            <p:txEl>
                                              <p:pRg st="0" end="0"/>
                                            </p:txEl>
                                          </p:spTgt>
                                        </p:tgtEl>
                                        <p:attrNameLst>
                                          <p:attrName>style.visibility</p:attrName>
                                        </p:attrNameLst>
                                      </p:cBhvr>
                                      <p:to>
                                        <p:strVal val="visible"/>
                                      </p:to>
                                    </p:set>
                                    <p:anim calcmode="lin" valueType="num">
                                      <p:cBhvr>
                                        <p:cTn id="15"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589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589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58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65891">
                                            <p:txEl>
                                              <p:pRg st="1" end="1"/>
                                            </p:txEl>
                                          </p:spTgt>
                                        </p:tgtEl>
                                        <p:attrNameLst>
                                          <p:attrName>style.visibility</p:attrName>
                                        </p:attrNameLst>
                                      </p:cBhvr>
                                      <p:to>
                                        <p:strVal val="visible"/>
                                      </p:to>
                                    </p:set>
                                    <p:anim calcmode="lin" valueType="num">
                                      <p:cBhvr>
                                        <p:cTn id="23" dur="500" fill="hold"/>
                                        <p:tgtEl>
                                          <p:spTgt spid="1658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589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6589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658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65891">
                                            <p:txEl>
                                              <p:pRg st="2" end="2"/>
                                            </p:txEl>
                                          </p:spTgt>
                                        </p:tgtEl>
                                        <p:attrNameLst>
                                          <p:attrName>style.visibility</p:attrName>
                                        </p:attrNameLst>
                                      </p:cBhvr>
                                      <p:to>
                                        <p:strVal val="visible"/>
                                      </p:to>
                                    </p:set>
                                    <p:anim calcmode="lin" valueType="num">
                                      <p:cBhvr>
                                        <p:cTn id="31" dur="500" fill="hold"/>
                                        <p:tgtEl>
                                          <p:spTgt spid="16589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589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6589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6589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65891">
                                            <p:txEl>
                                              <p:pRg st="3" end="3"/>
                                            </p:txEl>
                                          </p:spTgt>
                                        </p:tgtEl>
                                        <p:attrNameLst>
                                          <p:attrName>style.visibility</p:attrName>
                                        </p:attrNameLst>
                                      </p:cBhvr>
                                      <p:to>
                                        <p:strVal val="visible"/>
                                      </p:to>
                                    </p:set>
                                    <p:anim calcmode="lin" valueType="num">
                                      <p:cBhvr>
                                        <p:cTn id="39" dur="500" fill="hold"/>
                                        <p:tgtEl>
                                          <p:spTgt spid="1658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6589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6589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116013" y="1125538"/>
            <a:ext cx="7818437" cy="4800600"/>
          </a:xfrm>
        </p:spPr>
        <p:txBody>
          <a:bodyPr/>
          <a:lstStyle/>
          <a:p>
            <a:pPr marL="82550" indent="0" algn="justLow">
              <a:buFont typeface="Wingdings 2" panose="05020102010507070707" pitchFamily="18" charset="2"/>
              <a:buNone/>
            </a:pPr>
            <a:r>
              <a:rPr lang="ar-SA" altLang="ar-BH" sz="2000" b="1">
                <a:solidFill>
                  <a:srgbClr val="FF0000"/>
                </a:solidFill>
                <a:latin typeface="Simplified Arabic" panose="02020603050405020304" pitchFamily="18" charset="-78"/>
                <a:cs typeface="Simplified Arabic" panose="02020603050405020304" pitchFamily="18" charset="-78"/>
              </a:rPr>
              <a:t>بيَّن «ناحوم غولدمان» (رئيس المؤتمر اليهودي العالمي) بوضوح الهدف الحقيقي لاختيار فلسطين هدفاً للصهيونية وقاعدة للاستعمار، فقد قال في محاضرة له في مونتر</a:t>
            </a:r>
            <a:r>
              <a:rPr lang="ar-SA" altLang="ar-BH" sz="1800" b="1">
                <a:solidFill>
                  <a:srgbClr val="FF0000"/>
                </a:solidFill>
                <a:latin typeface="Simplified Arabic" panose="02020603050405020304" pitchFamily="18" charset="-78"/>
                <a:cs typeface="Simplified Arabic" panose="02020603050405020304" pitchFamily="18" charset="-78"/>
              </a:rPr>
              <a:t>يا</a:t>
            </a:r>
            <a:r>
              <a:rPr lang="ar-SA" altLang="ar-BH" sz="2000" b="1">
                <a:solidFill>
                  <a:srgbClr val="FF0000"/>
                </a:solidFill>
                <a:latin typeface="Simplified Arabic" panose="02020603050405020304" pitchFamily="18" charset="-78"/>
                <a:cs typeface="Simplified Arabic" panose="02020603050405020304" pitchFamily="18" charset="-78"/>
              </a:rPr>
              <a:t>ل في كندا عام (</a:t>
            </a:r>
            <a:r>
              <a:rPr lang="en-US" altLang="ar-BH" sz="2000" b="1">
                <a:solidFill>
                  <a:srgbClr val="FF0000"/>
                </a:solidFill>
                <a:latin typeface="Simplified Arabic" panose="02020603050405020304" pitchFamily="18" charset="-78"/>
                <a:cs typeface="Simplified Arabic" panose="02020603050405020304" pitchFamily="18" charset="-78"/>
              </a:rPr>
              <a:t>47</a:t>
            </a:r>
            <a:r>
              <a:rPr lang="ar-SA" altLang="ar-BH" sz="2000" b="1">
                <a:solidFill>
                  <a:srgbClr val="FF0000"/>
                </a:solidFill>
                <a:latin typeface="Simplified Arabic" panose="02020603050405020304" pitchFamily="18" charset="-78"/>
                <a:cs typeface="Simplified Arabic" panose="02020603050405020304" pitchFamily="18" charset="-78"/>
              </a:rPr>
              <a:t>) نشرتها جريدة الاتحاد الوطني الناطقة بالفرنسية عدد: </a:t>
            </a:r>
            <a:r>
              <a:rPr lang="en-US" altLang="ar-BH" sz="2000" b="1">
                <a:solidFill>
                  <a:srgbClr val="FF0000"/>
                </a:solidFill>
                <a:latin typeface="Simplified Arabic" panose="02020603050405020304" pitchFamily="18" charset="-78"/>
                <a:cs typeface="Simplified Arabic" panose="02020603050405020304" pitchFamily="18" charset="-78"/>
              </a:rPr>
              <a:t>12</a:t>
            </a:r>
            <a:r>
              <a:rPr lang="ar-SA" altLang="ar-BH" sz="2000" b="1">
                <a:solidFill>
                  <a:srgbClr val="FF0000"/>
                </a:solidFill>
                <a:latin typeface="Simplified Arabic" panose="02020603050405020304" pitchFamily="18" charset="-78"/>
                <a:cs typeface="Simplified Arabic" panose="02020603050405020304" pitchFamily="18" charset="-78"/>
              </a:rPr>
              <a:t> عام (</a:t>
            </a:r>
            <a:r>
              <a:rPr lang="en-US" altLang="ar-BH" sz="2000" b="1">
                <a:solidFill>
                  <a:srgbClr val="FF0000"/>
                </a:solidFill>
                <a:latin typeface="Simplified Arabic" panose="02020603050405020304" pitchFamily="18" charset="-78"/>
                <a:cs typeface="Simplified Arabic" panose="02020603050405020304" pitchFamily="18" charset="-78"/>
              </a:rPr>
              <a:t>1953</a:t>
            </a:r>
            <a:r>
              <a:rPr lang="ar-SA" altLang="ar-BH" sz="2000" b="1">
                <a:solidFill>
                  <a:srgbClr val="FF0000"/>
                </a:solidFill>
                <a:latin typeface="Simplified Arabic" panose="02020603050405020304" pitchFamily="18" charset="-78"/>
                <a:cs typeface="Simplified Arabic" panose="02020603050405020304" pitchFamily="18" charset="-78"/>
              </a:rPr>
              <a:t>)</a:t>
            </a:r>
            <a:r>
              <a:rPr lang="en-US" altLang="ar-BH" sz="2000" b="1">
                <a:solidFill>
                  <a:srgbClr val="FF0000"/>
                </a:solidFill>
                <a:latin typeface="Simplified Arabic" panose="02020603050405020304" pitchFamily="18" charset="-78"/>
                <a:cs typeface="Simplified Arabic" panose="02020603050405020304" pitchFamily="18" charset="-78"/>
              </a:rPr>
              <a:t>:</a:t>
            </a:r>
            <a:br>
              <a:rPr lang="en-US" altLang="ar-BH" sz="2000" b="1">
                <a:solidFill>
                  <a:srgbClr val="FF0000"/>
                </a:solidFill>
                <a:latin typeface="Simplified Arabic" panose="02020603050405020304" pitchFamily="18" charset="-78"/>
                <a:cs typeface="Simplified Arabic" panose="02020603050405020304" pitchFamily="18" charset="-78"/>
              </a:rPr>
            </a:br>
            <a:r>
              <a:rPr lang="ar-SA" altLang="ar-BH" sz="2000" b="1">
                <a:solidFill>
                  <a:srgbClr val="FF0000"/>
                </a:solidFill>
                <a:latin typeface="Simplified Arabic" panose="02020603050405020304" pitchFamily="18" charset="-78"/>
                <a:cs typeface="Simplified Arabic" panose="02020603050405020304" pitchFamily="18" charset="-78"/>
              </a:rPr>
              <a:t>	</a:t>
            </a:r>
            <a:r>
              <a:rPr lang="ar-SA" altLang="ar-BH" b="1">
                <a:latin typeface="Simplified Arabic" panose="02020603050405020304" pitchFamily="18" charset="-78"/>
                <a:cs typeface="Simplified Arabic" panose="02020603050405020304" pitchFamily="18" charset="-78"/>
              </a:rPr>
              <a:t>(لم يختر اليهود فلسطين لمعناها التوراتي والديني 	بالنسبة اليهم، ولا لأن مياه البحر الميت تعطي 	بفعل التبخر ما قيمته ثلاثة آلاف مليون دولار من 	المعادن وأشباه المعادن، وليس أيضاً لأن مخزون 	أرض فلسطين من البترول يعادل عشرين مرة 	مخزون الأمريكتين مجتمعتين، </a:t>
            </a:r>
            <a:r>
              <a:rPr lang="ar-SA" altLang="ar-BH" sz="2800" b="1">
                <a:solidFill>
                  <a:srgbClr val="FF0000"/>
                </a:solidFill>
                <a:latin typeface="Simplified Arabic" panose="02020603050405020304" pitchFamily="18" charset="-78"/>
                <a:cs typeface="Simplified Arabic" panose="02020603050405020304" pitchFamily="18" charset="-78"/>
              </a:rPr>
              <a:t>بل لأن فلسطين هي 	ملتقى طرق أوروبا وآسيا وافريقيا ، ولأن فلسطين 	تشكل بالواقع نقطة الارتكاز الحقيقية لكل قوى العالم 	ولأنها المركز الاستراتيجي للسيطرة على العالم</a:t>
            </a:r>
            <a:r>
              <a:rPr lang="ar-SA" altLang="ar-BH" b="1">
                <a:latin typeface="Simplified Arabic" panose="02020603050405020304" pitchFamily="18" charset="-78"/>
                <a:cs typeface="Simplified Arabic" panose="02020603050405020304" pitchFamily="18" charset="-78"/>
              </a:rPr>
              <a:t>).</a:t>
            </a:r>
            <a:endParaRPr lang="en-US" altLang="ar-BH">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pPr>
              <a:defRPr/>
            </a:pPr>
            <a:r>
              <a:rPr lang="ar-YE" dirty="0"/>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119A46-FD31-4DB0-9C42-42EC55404939}" type="slidenum">
              <a:rPr lang="ar-YE" altLang="ar-BH">
                <a:solidFill>
                  <a:srgbClr val="B5A788"/>
                </a:solidFill>
              </a:rPr>
              <a:pPr eaLnBrk="1" hangingPunct="1"/>
              <a:t>69</a:t>
            </a:fld>
            <a:endParaRPr lang="ar-YE" altLang="ar-BH">
              <a:solidFill>
                <a:srgbClr val="B5A788"/>
              </a:solidFill>
            </a:endParaRPr>
          </a:p>
        </p:txBody>
      </p:sp>
      <p:sp>
        <p:nvSpPr>
          <p:cNvPr id="6" name="Rectangle 2"/>
          <p:cNvSpPr txBox="1">
            <a:spLocks noChangeArrowheads="1"/>
          </p:cNvSpPr>
          <p:nvPr/>
        </p:nvSpPr>
        <p:spPr bwMode="auto">
          <a:xfrm>
            <a:off x="468313" y="444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spTree>
    <p:extLst>
      <p:ext uri="{BB962C8B-B14F-4D97-AF65-F5344CB8AC3E}">
        <p14:creationId xmlns:p14="http://schemas.microsoft.com/office/powerpoint/2010/main" val="345601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ar-SA" b="1" dirty="0">
                <a:solidFill>
                  <a:schemeClr val="tx2">
                    <a:satMod val="130000"/>
                  </a:schemeClr>
                </a:solidFill>
                <a:ea typeface="+mj-ea"/>
              </a:rPr>
              <a:t>مفهوم الصِّهيونيّة</a:t>
            </a:r>
          </a:p>
        </p:txBody>
      </p:sp>
      <p:sp>
        <p:nvSpPr>
          <p:cNvPr id="3" name="Content Placeholder 2"/>
          <p:cNvSpPr>
            <a:spLocks noGrp="1"/>
          </p:cNvSpPr>
          <p:nvPr>
            <p:ph idx="1"/>
          </p:nvPr>
        </p:nvSpPr>
        <p:spPr>
          <a:xfrm>
            <a:off x="1435100" y="1268413"/>
            <a:ext cx="7169150" cy="4979987"/>
          </a:xfrm>
        </p:spPr>
        <p:txBody>
          <a:bodyPr>
            <a:normAutofit/>
          </a:bodyPr>
          <a:lstStyle/>
          <a:p>
            <a:pPr marL="82296" indent="0" eaLnBrk="1" fontAlgn="auto" hangingPunct="1">
              <a:spcAft>
                <a:spcPts val="0"/>
              </a:spcAft>
              <a:buFont typeface="Wingdings 2"/>
              <a:buNone/>
              <a:defRPr/>
            </a:pPr>
            <a:r>
              <a:rPr lang="ar-SA" b="1" dirty="0">
                <a:solidFill>
                  <a:srgbClr val="00B050"/>
                </a:solidFill>
                <a:effectLst>
                  <a:outerShdw blurRad="38100" dist="38100" dir="2700000" algn="tl">
                    <a:srgbClr val="000000">
                      <a:alpha val="43137"/>
                    </a:srgbClr>
                  </a:outerShdw>
                </a:effectLst>
                <a:latin typeface="Simplified Arabic" pitchFamily="18" charset="-78"/>
                <a:ea typeface="+mn-ea"/>
                <a:cs typeface="Simplified Arabic" pitchFamily="18" charset="-78"/>
              </a:rPr>
              <a:t>لتحديد مفهوم (الصِّهْيونِيّة) سنتناول المباحث التَّالية: </a:t>
            </a:r>
          </a:p>
          <a:p>
            <a:pPr marL="82296" indent="0" eaLnBrk="1" fontAlgn="auto" hangingPunct="1">
              <a:spcAft>
                <a:spcPts val="0"/>
              </a:spcAft>
              <a:buFont typeface="Wingdings 2"/>
              <a:buNone/>
              <a:defRPr/>
            </a:pPr>
            <a:r>
              <a:rPr lang="ar-SA" b="1" dirty="0">
                <a:latin typeface="Simplified Arabic" pitchFamily="18" charset="-78"/>
                <a:ea typeface="+mn-ea"/>
                <a:cs typeface="Simplified Arabic" pitchFamily="18" charset="-78"/>
              </a:rPr>
              <a:t>	* جذور كلمة (الصِّهْيونِيّة).</a:t>
            </a:r>
          </a:p>
          <a:p>
            <a:pPr marL="82296" indent="0" eaLnBrk="1" fontAlgn="auto" hangingPunct="1">
              <a:spcAft>
                <a:spcPts val="0"/>
              </a:spcAft>
              <a:buFont typeface="Wingdings 2"/>
              <a:buNone/>
              <a:defRPr/>
            </a:pPr>
            <a:endParaRPr lang="ar-SA" b="1" dirty="0">
              <a:latin typeface="Simplified Arabic" pitchFamily="18" charset="-78"/>
              <a:ea typeface="+mn-ea"/>
              <a:cs typeface="Simplified Arabic" pitchFamily="18" charset="-78"/>
            </a:endParaRPr>
          </a:p>
          <a:p>
            <a:pPr marL="82296" indent="0" eaLnBrk="1" fontAlgn="auto" hangingPunct="1">
              <a:spcAft>
                <a:spcPts val="0"/>
              </a:spcAft>
              <a:buFont typeface="Wingdings 2"/>
              <a:buNone/>
              <a:defRPr/>
            </a:pPr>
            <a:r>
              <a:rPr lang="ar-SA" b="1" dirty="0">
                <a:latin typeface="Simplified Arabic" pitchFamily="18" charset="-78"/>
                <a:ea typeface="+mn-ea"/>
                <a:cs typeface="Simplified Arabic" pitchFamily="18" charset="-78"/>
              </a:rPr>
              <a:t>	* صياغة كلمة (الصِّهْيونِيّة). 	</a:t>
            </a:r>
          </a:p>
          <a:p>
            <a:pPr marL="82296" indent="0" eaLnBrk="1" fontAlgn="auto" hangingPunct="1">
              <a:spcAft>
                <a:spcPts val="0"/>
              </a:spcAft>
              <a:buFont typeface="Wingdings 2"/>
              <a:buNone/>
              <a:defRPr/>
            </a:pPr>
            <a:endParaRPr lang="ar-SA" b="1" dirty="0">
              <a:latin typeface="Simplified Arabic" pitchFamily="18" charset="-78"/>
              <a:ea typeface="+mn-ea"/>
              <a:cs typeface="Simplified Arabic" pitchFamily="18" charset="-78"/>
            </a:endParaRPr>
          </a:p>
          <a:p>
            <a:pPr marL="82296" indent="0" eaLnBrk="1" fontAlgn="auto" hangingPunct="1">
              <a:spcAft>
                <a:spcPts val="0"/>
              </a:spcAft>
              <a:buFont typeface="Wingdings 2"/>
              <a:buNone/>
              <a:defRPr/>
            </a:pPr>
            <a:r>
              <a:rPr lang="ar-SA" b="1" dirty="0">
                <a:latin typeface="Simplified Arabic" pitchFamily="18" charset="-78"/>
                <a:ea typeface="+mn-ea"/>
                <a:cs typeface="Simplified Arabic" pitchFamily="18" charset="-78"/>
              </a:rPr>
              <a:t>	* دلالة كلمة (الصِّهْيونِيّة).</a:t>
            </a:r>
          </a:p>
          <a:p>
            <a:pPr marL="82296" indent="0" eaLnBrk="1" fontAlgn="auto" hangingPunct="1">
              <a:spcAft>
                <a:spcPts val="0"/>
              </a:spcAft>
              <a:buFont typeface="Wingdings 2"/>
              <a:buNone/>
              <a:defRPr/>
            </a:pPr>
            <a:r>
              <a:rPr lang="ar-SA" b="1" dirty="0">
                <a:latin typeface="Simplified Arabic" pitchFamily="18" charset="-78"/>
                <a:ea typeface="+mn-ea"/>
                <a:cs typeface="Simplified Arabic" pitchFamily="18" charset="-78"/>
              </a:rPr>
              <a:t>	</a:t>
            </a:r>
          </a:p>
          <a:p>
            <a:pPr marL="82296" indent="0" eaLnBrk="1" fontAlgn="auto" hangingPunct="1">
              <a:spcAft>
                <a:spcPts val="0"/>
              </a:spcAft>
              <a:buFont typeface="Wingdings 2"/>
              <a:buNone/>
              <a:defRPr/>
            </a:pPr>
            <a:r>
              <a:rPr lang="ar-SA" b="1" dirty="0">
                <a:latin typeface="Simplified Arabic" pitchFamily="18" charset="-78"/>
                <a:ea typeface="+mn-ea"/>
                <a:cs typeface="Simplified Arabic" pitchFamily="18" charset="-78"/>
              </a:rPr>
              <a:t>	* تعريف كلمة (الصِّهْيونِيّة).</a:t>
            </a: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8D7302-BC07-4A3D-ADE3-FA8919E64CB7}" type="slidenum">
              <a:rPr lang="ar-YE" altLang="ar-BH">
                <a:solidFill>
                  <a:srgbClr val="B5A788"/>
                </a:solidFill>
              </a:rPr>
              <a:pPr eaLnBrk="1" hangingPunct="1"/>
              <a:t>7</a:t>
            </a:fld>
            <a:endParaRPr lang="ar-YE" altLang="ar-BH">
              <a:solidFill>
                <a:srgbClr val="B5A788"/>
              </a:solidFill>
            </a:endParaRPr>
          </a:p>
        </p:txBody>
      </p:sp>
    </p:spTree>
    <p:extLst>
      <p:ext uri="{BB962C8B-B14F-4D97-AF65-F5344CB8AC3E}">
        <p14:creationId xmlns:p14="http://schemas.microsoft.com/office/powerpoint/2010/main" val="1868253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3"/>
          <p:cNvSpPr>
            <a:spLocks noGrp="1"/>
          </p:cNvSpPr>
          <p:nvPr>
            <p:ph type="body" sz="half" idx="2"/>
          </p:nvPr>
        </p:nvSpPr>
        <p:spPr/>
        <p:txBody>
          <a:bodyPr/>
          <a:lstStyle/>
          <a:p>
            <a:pPr marL="82550" indent="0">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وثيقة (كامبل بانرمان) السّريّة وتفتيت الوطن العربي </a:t>
            </a:r>
            <a:r>
              <a:rPr lang="ar-SA" altLang="ar-BH" sz="2400" b="1">
                <a:solidFill>
                  <a:srgbClr val="FF0000"/>
                </a:solidFill>
                <a:latin typeface="Simplified Arabic" panose="02020603050405020304" pitchFamily="18" charset="-78"/>
                <a:cs typeface="Simplified Arabic" panose="02020603050405020304" pitchFamily="18" charset="-78"/>
              </a:rPr>
              <a:t>(</a:t>
            </a:r>
            <a:r>
              <a:rPr lang="en-US" altLang="ar-BH" sz="2400" b="1">
                <a:solidFill>
                  <a:srgbClr val="FF0000"/>
                </a:solidFill>
                <a:latin typeface="Simplified Arabic" panose="02020603050405020304" pitchFamily="18" charset="-78"/>
                <a:cs typeface="Simplified Arabic" panose="02020603050405020304" pitchFamily="18" charset="-78"/>
              </a:rPr>
              <a:t>1905</a:t>
            </a:r>
            <a:r>
              <a:rPr lang="ar-SA" altLang="ar-BH" sz="2400" b="1">
                <a:solidFill>
                  <a:srgbClr val="FF0000"/>
                </a:solidFill>
                <a:latin typeface="Simplified Arabic" panose="02020603050405020304" pitchFamily="18" charset="-78"/>
                <a:cs typeface="Simplified Arabic" panose="02020603050405020304" pitchFamily="18" charset="-78"/>
              </a:rPr>
              <a:t>-</a:t>
            </a:r>
            <a:r>
              <a:rPr lang="en-US" altLang="ar-BH" sz="2400" b="1">
                <a:solidFill>
                  <a:srgbClr val="FF0000"/>
                </a:solidFill>
                <a:latin typeface="Simplified Arabic" panose="02020603050405020304" pitchFamily="18" charset="-78"/>
                <a:cs typeface="Simplified Arabic" panose="02020603050405020304" pitchFamily="18" charset="-78"/>
              </a:rPr>
              <a:t>1907</a:t>
            </a:r>
            <a:r>
              <a:rPr lang="ar-SA" altLang="ar-BH" sz="2400" b="1">
                <a:solidFill>
                  <a:srgbClr val="FF0000"/>
                </a:solidFill>
                <a:latin typeface="Simplified Arabic" panose="02020603050405020304" pitchFamily="18" charset="-78"/>
                <a:cs typeface="Simplified Arabic" panose="02020603050405020304" pitchFamily="18" charset="-78"/>
              </a:rPr>
              <a:t>).</a:t>
            </a:r>
            <a:endParaRPr lang="ar-SA" altLang="ar-BH" b="1">
              <a:solidFill>
                <a:srgbClr val="FF0000"/>
              </a:solidFill>
              <a:latin typeface="Simplified Arabic" panose="02020603050405020304" pitchFamily="18" charset="-78"/>
              <a:cs typeface="Simplified Arabic" panose="02020603050405020304" pitchFamily="18" charset="-78"/>
            </a:endParaRPr>
          </a:p>
        </p:txBody>
      </p:sp>
      <p:sp>
        <p:nvSpPr>
          <p:cNvPr id="5" name="Footer Placeholder 4"/>
          <p:cNvSpPr>
            <a:spLocks noGrp="1"/>
          </p:cNvSpPr>
          <p:nvPr>
            <p:ph type="ftr" sz="quarter" idx="11"/>
          </p:nvPr>
        </p:nvSpPr>
        <p:spPr/>
        <p:txBody>
          <a:bodyPr/>
          <a:lstStyle/>
          <a:p>
            <a:pPr>
              <a:defRPr/>
            </a:pPr>
            <a:r>
              <a:rPr lang="ar-SA"/>
              <a:t>الصهيونية</a:t>
            </a:r>
            <a:endParaRPr lang="en-US"/>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98DFBF-A620-4136-9D78-73B1096F5932}" type="slidenum">
              <a:rPr lang="ar-SA" altLang="ar-BH">
                <a:solidFill>
                  <a:srgbClr val="B5A788"/>
                </a:solidFill>
              </a:rPr>
              <a:pPr eaLnBrk="1" hangingPunct="1"/>
              <a:t>70</a:t>
            </a:fld>
            <a:endParaRPr lang="en-US" altLang="ar-BH">
              <a:solidFill>
                <a:srgbClr val="B5A788"/>
              </a:solidFill>
            </a:endParaRPr>
          </a:p>
        </p:txBody>
      </p:sp>
      <p:sp>
        <p:nvSpPr>
          <p:cNvPr id="7" name="Rectangle 2"/>
          <p:cNvSpPr txBox="1">
            <a:spLocks noChangeArrowheads="1"/>
          </p:cNvSpPr>
          <p:nvPr/>
        </p:nvSpPr>
        <p:spPr bwMode="auto">
          <a:xfrm>
            <a:off x="468313" y="6207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sz="4300">
                <a:solidFill>
                  <a:srgbClr val="00B050"/>
                </a:solidFill>
                <a:latin typeface="Monotype Koufi" pitchFamily="2" charset="-78"/>
                <a:ea typeface="Majalla UI"/>
                <a:cs typeface="Monotype Koufi" pitchFamily="2" charset="-78"/>
              </a:rPr>
              <a:t>الأهدَافُ العامَّة للحركة الصِّهْيُونيّةِ</a:t>
            </a:r>
            <a:endParaRPr lang="en-US" altLang="ar-BH" sz="4300">
              <a:solidFill>
                <a:srgbClr val="00B050"/>
              </a:solidFill>
              <a:latin typeface="Gill Sans MT" panose="020B0502020104020203" pitchFamily="34" charset="0"/>
              <a:ea typeface="Majalla UI"/>
              <a:cs typeface="Monotype Koufi" pitchFamily="2" charset="-78"/>
            </a:endParaRPr>
          </a:p>
        </p:txBody>
      </p:sp>
      <p:pic>
        <p:nvPicPr>
          <p:cNvPr id="112644" name="Picture 4" descr="http://www.marefa.org/images/thumb/9/99/Imperial-conference-1907.jpg/300px-Imperial-conference-1907.jpg"/>
          <p:cNvPicPr>
            <a:picLocks noChangeAspect="1" noChangeArrowheads="1"/>
          </p:cNvPicPr>
          <p:nvPr/>
        </p:nvPicPr>
        <p:blipFill>
          <a:blip r:embed="rId2"/>
          <a:srcRect/>
          <a:stretch>
            <a:fillRect/>
          </a:stretch>
        </p:blipFill>
        <p:spPr bwMode="auto">
          <a:xfrm>
            <a:off x="4787900" y="3394075"/>
            <a:ext cx="3455988" cy="2376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46" name="Picture 6" descr="http://www.marefa.org/images/0/06/Henry_Campbell-Bannerman_photo.jpg"/>
          <p:cNvPicPr>
            <a:picLocks noChangeAspect="1" noChangeArrowheads="1"/>
          </p:cNvPicPr>
          <p:nvPr/>
        </p:nvPicPr>
        <p:blipFill>
          <a:blip r:embed="rId3"/>
          <a:srcRect/>
          <a:stretch>
            <a:fillRect/>
          </a:stretch>
        </p:blipFill>
        <p:spPr bwMode="auto">
          <a:xfrm>
            <a:off x="1908175" y="2276475"/>
            <a:ext cx="190500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0904" name="TextBox 8"/>
          <p:cNvSpPr txBox="1">
            <a:spLocks noChangeArrowheads="1"/>
          </p:cNvSpPr>
          <p:nvPr/>
        </p:nvSpPr>
        <p:spPr bwMode="auto">
          <a:xfrm>
            <a:off x="1187450" y="501332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BH" b="1"/>
              <a:t>كامبل بنرمان رئيس وزراء بريطانيا</a:t>
            </a:r>
          </a:p>
        </p:txBody>
      </p:sp>
    </p:spTree>
    <p:extLst>
      <p:ext uri="{BB962C8B-B14F-4D97-AF65-F5344CB8AC3E}">
        <p14:creationId xmlns:p14="http://schemas.microsoft.com/office/powerpoint/2010/main" val="92264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F587EE-EBDB-47C7-8637-903D5A841C35}" type="slidenum">
              <a:rPr lang="ar-YE" altLang="ar-BH">
                <a:solidFill>
                  <a:srgbClr val="B5A788"/>
                </a:solidFill>
              </a:rPr>
              <a:pPr eaLnBrk="1" hangingPunct="1"/>
              <a:t>71</a:t>
            </a:fld>
            <a:endParaRPr lang="ar-YE" altLang="ar-BH">
              <a:solidFill>
                <a:srgbClr val="B5A788"/>
              </a:solidFill>
            </a:endParaRPr>
          </a:p>
        </p:txBody>
      </p:sp>
      <p:sp>
        <p:nvSpPr>
          <p:cNvPr id="5" name="Title 1"/>
          <p:cNvSpPr txBox="1">
            <a:spLocks/>
          </p:cNvSpPr>
          <p:nvPr/>
        </p:nvSpPr>
        <p:spPr>
          <a:xfrm>
            <a:off x="1476375" y="2822575"/>
            <a:ext cx="6400800" cy="1117600"/>
          </a:xfrm>
          <a:prstGeom prst="rect">
            <a:avLst/>
          </a:prstGeom>
        </p:spPr>
        <p:txBody>
          <a:bodyPr>
            <a:normAutofit fontScale="70000" lnSpcReduction="20000"/>
          </a:bodyPr>
          <a:lstStyle>
            <a:lvl1pPr algn="l" rtl="1" eaLnBrk="0" fontAlgn="base" hangingPunct="0">
              <a:lnSpc>
                <a:spcPts val="4500"/>
              </a:lnSpc>
              <a:spcBef>
                <a:spcPct val="0"/>
              </a:spcBef>
              <a:spcAft>
                <a:spcPct val="0"/>
              </a:spcAft>
              <a:buNone/>
              <a:defRPr sz="4000" b="1" kern="1200" cap="all">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800" dirty="0">
                <a:effectLst/>
                <a:latin typeface="Simplified Arabic" pitchFamily="18" charset="-78"/>
                <a:cs typeface="Simplified Arabic" pitchFamily="18" charset="-78"/>
              </a:rPr>
              <a:t>واقِع الحركة والمشْروع الصِّهْيونيّ ومُستقبلُه</a:t>
            </a:r>
          </a:p>
        </p:txBody>
      </p:sp>
    </p:spTree>
    <p:extLst>
      <p:ext uri="{BB962C8B-B14F-4D97-AF65-F5344CB8AC3E}">
        <p14:creationId xmlns:p14="http://schemas.microsoft.com/office/powerpoint/2010/main" val="3086968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ar-SA" b="1" dirty="0">
                <a:effectLst/>
              </a:rPr>
              <a:t>واقع الحركة والمشروع الصهيوني ومستقبله</a:t>
            </a:r>
          </a:p>
        </p:txBody>
      </p:sp>
      <p:sp>
        <p:nvSpPr>
          <p:cNvPr id="82947" name="Content Placeholder 2"/>
          <p:cNvSpPr>
            <a:spLocks noGrp="1"/>
          </p:cNvSpPr>
          <p:nvPr>
            <p:ph idx="1"/>
          </p:nvPr>
        </p:nvSpPr>
        <p:spPr/>
        <p:txBody>
          <a:bodyPr/>
          <a:lstStyle/>
          <a:p>
            <a:pPr marL="82550" indent="0">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 هل هناك مبرر لبقاء الحركة بعد تأسيس الدولة؟</a:t>
            </a:r>
          </a:p>
          <a:p>
            <a:pPr marL="82550" indent="0">
              <a:buFont typeface="Wingdings 2" panose="05020102010507070707" pitchFamily="18" charset="2"/>
              <a:buNone/>
            </a:pPr>
            <a:r>
              <a:rPr lang="ar-SA" altLang="ar-BH" sz="2800" b="1">
                <a:solidFill>
                  <a:srgbClr val="FF0000"/>
                </a:solidFill>
                <a:latin typeface="Simplified Arabic" panose="02020603050405020304" pitchFamily="18" charset="-78"/>
                <a:cs typeface="Simplified Arabic" panose="02020603050405020304" pitchFamily="18" charset="-78"/>
              </a:rPr>
              <a:t>* ما هو موقع الحركة بالنسبة للكيان؟ وما هي الأدوار التي ممكن أن تلعبها الحركة؟</a:t>
            </a:r>
          </a:p>
          <a:p>
            <a:pPr marL="82550" indent="0">
              <a:buFont typeface="Wingdings 2" panose="05020102010507070707" pitchFamily="18" charset="2"/>
              <a:buNone/>
            </a:pPr>
            <a:r>
              <a:rPr lang="ar-SA" altLang="ar-BH" sz="2000">
                <a:latin typeface="Simplified Arabic" panose="02020603050405020304" pitchFamily="18" charset="-78"/>
                <a:cs typeface="Simplified Arabic" panose="02020603050405020304" pitchFamily="18" charset="-78"/>
              </a:rPr>
              <a:t>		هناك تيار (الداخل) يرى أن الحركة هي مجرد «مّشجب» ودورها 			الحركة الآن هو فقط الهجرة والاستيطان (بن غوريون).</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اختلاف </a:t>
            </a:r>
          </a:p>
          <a:p>
            <a:pPr marL="82550" indent="0">
              <a:buFont typeface="Wingdings 2" panose="05020102010507070707" pitchFamily="18" charset="2"/>
              <a:buNone/>
            </a:pPr>
            <a:r>
              <a:rPr lang="ar-SA" altLang="ar-BH" sz="2000">
                <a:latin typeface="Simplified Arabic" panose="02020603050405020304" pitchFamily="18" charset="-78"/>
                <a:cs typeface="Simplified Arabic" panose="02020603050405020304" pitchFamily="18" charset="-78"/>
              </a:rPr>
              <a:t>		تيار (الخارج): يمكن للحركة أن تقوم بأدوار غير الهجرة والاستيطان. 			ولابد أن يكون لها مشاركة في القرار السياسي.</a:t>
            </a:r>
          </a:p>
          <a:p>
            <a:pPr marL="82550" indent="0">
              <a:buFont typeface="Wingdings 2" panose="05020102010507070707" pitchFamily="18" charset="2"/>
              <a:buNone/>
            </a:pPr>
            <a:endParaRPr lang="ar-SA" altLang="ar-BH">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عام (</a:t>
            </a:r>
            <a:r>
              <a:rPr lang="en-US" altLang="ar-BH" sz="2800" b="1">
                <a:latin typeface="Simplified Arabic" panose="02020603050405020304" pitchFamily="18" charset="-78"/>
                <a:cs typeface="Simplified Arabic" panose="02020603050405020304" pitchFamily="18" charset="-78"/>
              </a:rPr>
              <a:t>68</a:t>
            </a:r>
            <a:r>
              <a:rPr lang="ar-SA" altLang="ar-BH" sz="2800" b="1">
                <a:latin typeface="Simplified Arabic" panose="02020603050405020304" pitchFamily="18" charset="-78"/>
                <a:cs typeface="Simplified Arabic" panose="02020603050405020304" pitchFamily="18" charset="-78"/>
              </a:rPr>
              <a:t>): أصبحت المنظمة أداة بيد «إسرائيل».</a:t>
            </a:r>
          </a:p>
          <a:p>
            <a:pPr marL="82550" indent="0">
              <a:buFont typeface="Wingdings 2" panose="05020102010507070707" pitchFamily="18" charset="2"/>
              <a:buNone/>
            </a:pPr>
            <a:endParaRPr lang="ar-SA" altLang="ar-BH">
              <a:latin typeface="Simplified Arabic" panose="02020603050405020304" pitchFamily="18" charset="-78"/>
              <a:cs typeface="Simplified Arabic" panose="02020603050405020304" pitchFamily="18" charset="-78"/>
            </a:endParaRPr>
          </a:p>
          <a:p>
            <a:pPr marL="82550" indent="0">
              <a:buFont typeface="Wingdings 2" panose="05020102010507070707" pitchFamily="18" charset="2"/>
              <a:buNone/>
            </a:pPr>
            <a:endParaRPr lang="ar-SA" altLang="ar-BH">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pPr>
              <a:defRPr/>
            </a:pPr>
            <a:r>
              <a:rPr lang="ar-YE" dirty="0"/>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35C046-366D-44F2-810C-2E591637F342}" type="slidenum">
              <a:rPr lang="ar-YE" altLang="ar-BH">
                <a:solidFill>
                  <a:srgbClr val="B5A788"/>
                </a:solidFill>
              </a:rPr>
              <a:pPr eaLnBrk="1" hangingPunct="1"/>
              <a:t>72</a:t>
            </a:fld>
            <a:endParaRPr lang="ar-YE" altLang="ar-BH">
              <a:solidFill>
                <a:srgbClr val="B5A788"/>
              </a:solidFill>
            </a:endParaRPr>
          </a:p>
        </p:txBody>
      </p:sp>
      <p:sp>
        <p:nvSpPr>
          <p:cNvPr id="6" name="Right Brace 5"/>
          <p:cNvSpPr/>
          <p:nvPr/>
        </p:nvSpPr>
        <p:spPr>
          <a:xfrm>
            <a:off x="7308850" y="3213100"/>
            <a:ext cx="431800" cy="122396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ln>
                <a:solidFill>
                  <a:schemeClr val="tx2"/>
                </a:solidFill>
              </a:ln>
            </a:endParaRPr>
          </a:p>
        </p:txBody>
      </p:sp>
    </p:spTree>
    <p:extLst>
      <p:ext uri="{BB962C8B-B14F-4D97-AF65-F5344CB8AC3E}">
        <p14:creationId xmlns:p14="http://schemas.microsoft.com/office/powerpoint/2010/main" val="2353558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68313" y="1447800"/>
            <a:ext cx="8466137" cy="4800600"/>
          </a:xfrm>
        </p:spPr>
        <p:txBody>
          <a:bodyPr/>
          <a:lstStyle/>
          <a:p>
            <a:pPr marL="82550" indent="0">
              <a:buFont typeface="Wingdings 2" panose="05020102010507070707" pitchFamily="18" charset="2"/>
              <a:buNone/>
            </a:pPr>
            <a:r>
              <a:rPr lang="ar-SA" altLang="ar-BH" sz="2400" b="1">
                <a:solidFill>
                  <a:srgbClr val="FF0000"/>
                </a:solidFill>
                <a:latin typeface="Simplified Arabic" panose="02020603050405020304" pitchFamily="18" charset="-78"/>
                <a:cs typeface="Simplified Arabic" panose="02020603050405020304" pitchFamily="18" charset="-78"/>
              </a:rPr>
              <a:t>المشروع الصهيوني بين الإنجاز والإخفاق:</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 نجاحه في تأسيس دولة.</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 لكن: </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a:t>
            </a:r>
            <a:r>
              <a:rPr lang="ar-SA" altLang="ar-BH" sz="2400" b="1">
                <a:latin typeface="Simplified Arabic" panose="02020603050405020304" pitchFamily="18" charset="-78"/>
                <a:cs typeface="Simplified Arabic" panose="02020603050405020304" pitchFamily="18" charset="-78"/>
              </a:rPr>
              <a:t>يعيش الكيان أزمة على صعيد: الفكرة والممارسة والمستقبل.</a:t>
            </a:r>
          </a:p>
          <a:p>
            <a:pPr marL="82550" indent="0">
              <a:buFont typeface="Wingdings 2" panose="05020102010507070707" pitchFamily="18" charset="2"/>
              <a:buNone/>
            </a:pPr>
            <a:r>
              <a:rPr lang="ar-SA" altLang="ar-BH" sz="2400" b="1">
                <a:solidFill>
                  <a:srgbClr val="FF0000"/>
                </a:solidFill>
                <a:latin typeface="Simplified Arabic" panose="02020603050405020304" pitchFamily="18" charset="-78"/>
                <a:cs typeface="Simplified Arabic" panose="02020603050405020304" pitchFamily="18" charset="-78"/>
              </a:rPr>
              <a:t>عناصر الأزمة:</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a:t>
            </a:r>
            <a:r>
              <a:rPr lang="en-US" altLang="ar-BH" sz="2800" b="1">
                <a:solidFill>
                  <a:srgbClr val="00B050"/>
                </a:solidFill>
                <a:latin typeface="Simplified Arabic" panose="02020603050405020304" pitchFamily="18" charset="-78"/>
                <a:cs typeface="Simplified Arabic" panose="02020603050405020304" pitchFamily="18" charset="-78"/>
              </a:rPr>
              <a:t>1</a:t>
            </a:r>
            <a:r>
              <a:rPr lang="ar-SA" altLang="ar-BH" sz="2800" b="1">
                <a:solidFill>
                  <a:srgbClr val="00B050"/>
                </a:solidFill>
                <a:latin typeface="Simplified Arabic" panose="02020603050405020304" pitchFamily="18" charset="-78"/>
                <a:cs typeface="Simplified Arabic" panose="02020603050405020304" pitchFamily="18" charset="-78"/>
              </a:rPr>
              <a:t>- الأزمة الوجودية: </a:t>
            </a:r>
            <a:r>
              <a:rPr lang="ar-SA" altLang="ar-BH" sz="2800">
                <a:latin typeface="Simplified Arabic" panose="02020603050405020304" pitchFamily="18" charset="-78"/>
                <a:cs typeface="Simplified Arabic" panose="02020603050405020304" pitchFamily="18" charset="-78"/>
              </a:rPr>
              <a:t>نبتة غريبة في بيئة غريبة.</a:t>
            </a:r>
          </a:p>
          <a:p>
            <a:pPr marL="82550" indent="0">
              <a:buFont typeface="Wingdings 2" panose="05020102010507070707" pitchFamily="18" charset="2"/>
              <a:buNone/>
            </a:pPr>
            <a:r>
              <a:rPr lang="ar-SA" altLang="ar-BH" sz="2800">
                <a:latin typeface="Simplified Arabic" panose="02020603050405020304" pitchFamily="18" charset="-78"/>
                <a:cs typeface="Simplified Arabic" panose="02020603050405020304" pitchFamily="18" charset="-78"/>
              </a:rPr>
              <a:t>	</a:t>
            </a:r>
            <a:r>
              <a:rPr lang="en-US" altLang="ar-BH" sz="2800" b="1">
                <a:solidFill>
                  <a:srgbClr val="00B050"/>
                </a:solidFill>
                <a:latin typeface="Simplified Arabic" panose="02020603050405020304" pitchFamily="18" charset="-78"/>
                <a:cs typeface="Simplified Arabic" panose="02020603050405020304" pitchFamily="18" charset="-78"/>
              </a:rPr>
              <a:t>2</a:t>
            </a:r>
            <a:r>
              <a:rPr lang="ar-SA" altLang="ar-BH" sz="2800" b="1">
                <a:solidFill>
                  <a:srgbClr val="00B050"/>
                </a:solidFill>
                <a:latin typeface="Simplified Arabic" panose="02020603050405020304" pitchFamily="18" charset="-78"/>
                <a:cs typeface="Simplified Arabic" panose="02020603050405020304" pitchFamily="18" charset="-78"/>
              </a:rPr>
              <a:t>- أزمة الديباجات الصهيونية: </a:t>
            </a:r>
            <a:r>
              <a:rPr lang="ar-SA" altLang="ar-BH" sz="2800">
                <a:latin typeface="Simplified Arabic" panose="02020603050405020304" pitchFamily="18" charset="-78"/>
                <a:cs typeface="Simplified Arabic" panose="02020603050405020304" pitchFamily="18" charset="-78"/>
              </a:rPr>
              <a:t>(الشعارات المضللة): أرض بلا 	شعب، أرض العسل واللبن،</a:t>
            </a:r>
            <a:r>
              <a:rPr lang="ar-SA" altLang="ar-BH">
                <a:latin typeface="Simplified Arabic" panose="02020603050405020304" pitchFamily="18" charset="-78"/>
                <a:cs typeface="Simplified Arabic" panose="02020603050405020304" pitchFamily="18" charset="-78"/>
              </a:rPr>
              <a:t> ..</a:t>
            </a:r>
          </a:p>
          <a:p>
            <a:pPr marL="82550" indent="0">
              <a:buFont typeface="Wingdings 2" panose="05020102010507070707" pitchFamily="18" charset="2"/>
              <a:buNone/>
            </a:pPr>
            <a:r>
              <a:rPr lang="ar-SA" altLang="ar-BH">
                <a:latin typeface="Simplified Arabic" panose="02020603050405020304" pitchFamily="18" charset="-78"/>
                <a:cs typeface="Simplified Arabic" panose="02020603050405020304" pitchFamily="18" charset="-78"/>
              </a:rPr>
              <a:t>	</a:t>
            </a:r>
            <a:r>
              <a:rPr lang="en-US" altLang="ar-BH" sz="2400" b="1">
                <a:solidFill>
                  <a:srgbClr val="00B050"/>
                </a:solidFill>
                <a:latin typeface="Simplified Arabic" panose="02020603050405020304" pitchFamily="18" charset="-78"/>
                <a:cs typeface="Simplified Arabic" panose="02020603050405020304" pitchFamily="18" charset="-78"/>
              </a:rPr>
              <a:t>3</a:t>
            </a:r>
            <a:r>
              <a:rPr lang="ar-SA" altLang="ar-BH" sz="2400" b="1">
                <a:solidFill>
                  <a:srgbClr val="00B050"/>
                </a:solidFill>
                <a:latin typeface="Simplified Arabic" panose="02020603050405020304" pitchFamily="18" charset="-78"/>
                <a:cs typeface="Simplified Arabic" panose="02020603050405020304" pitchFamily="18" charset="-78"/>
              </a:rPr>
              <a:t>- أزمة هوية: </a:t>
            </a:r>
            <a:r>
              <a:rPr lang="ar-SA" altLang="ar-BH" sz="2400">
                <a:latin typeface="Simplified Arabic" panose="02020603050405020304" pitchFamily="18" charset="-78"/>
                <a:cs typeface="Simplified Arabic" panose="02020603050405020304" pitchFamily="18" charset="-78"/>
              </a:rPr>
              <a:t>كتلة غير متجانسة عرقياً وإثنياً ودينياً .. من هو اليهودي؟</a:t>
            </a: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88F848-39D6-45E9-A52A-7CE127EB2A23}" type="slidenum">
              <a:rPr lang="ar-YE" altLang="ar-BH">
                <a:solidFill>
                  <a:srgbClr val="B5A788"/>
                </a:solidFill>
              </a:rPr>
              <a:pPr eaLnBrk="1" hangingPunct="1"/>
              <a:t>73</a:t>
            </a:fld>
            <a:endParaRPr lang="ar-YE" altLang="ar-BH">
              <a:solidFill>
                <a:srgbClr val="B5A788"/>
              </a:solidFill>
            </a:endParaRPr>
          </a:p>
        </p:txBody>
      </p:sp>
      <p:sp>
        <p:nvSpPr>
          <p:cNvPr id="6" name="Title 1"/>
          <p:cNvSpPr txBox="1">
            <a:spLocks/>
          </p:cNvSpPr>
          <p:nvPr/>
        </p:nvSpPr>
        <p:spPr>
          <a:xfrm>
            <a:off x="1587500" y="427038"/>
            <a:ext cx="7499350" cy="1143000"/>
          </a:xfrm>
          <a:prstGeom prst="rect">
            <a:avLst/>
          </a:prstGeom>
        </p:spPr>
        <p:txBody>
          <a:bodyPr anchor="ctr">
            <a:normAutofit fontScale="90000"/>
          </a:bodyPr>
          <a:lst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b="1">
                <a:effectLst/>
              </a:rPr>
              <a:t>واقع الحركة والمشروع الصهيوني ومستقبله</a:t>
            </a:r>
            <a:endParaRPr lang="ar-SA" b="1" dirty="0">
              <a:effectLst/>
            </a:endParaRPr>
          </a:p>
        </p:txBody>
      </p:sp>
    </p:spTree>
    <p:extLst>
      <p:ext uri="{BB962C8B-B14F-4D97-AF65-F5344CB8AC3E}">
        <p14:creationId xmlns:p14="http://schemas.microsoft.com/office/powerpoint/2010/main" val="2942110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p:txBody>
          <a:bodyPr/>
          <a:lstStyle/>
          <a:p>
            <a:pPr marL="82550" indent="0">
              <a:buFont typeface="Wingdings 2" panose="05020102010507070707" pitchFamily="18" charset="2"/>
              <a:buNone/>
            </a:pPr>
            <a:r>
              <a:rPr lang="en-US" altLang="ar-BH" sz="2800" b="1">
                <a:solidFill>
                  <a:srgbClr val="00B050"/>
                </a:solidFill>
                <a:latin typeface="Simplified Arabic" panose="02020603050405020304" pitchFamily="18" charset="-78"/>
                <a:cs typeface="Simplified Arabic" panose="02020603050405020304" pitchFamily="18" charset="-78"/>
              </a:rPr>
              <a:t>4</a:t>
            </a:r>
            <a:r>
              <a:rPr lang="ar-SA" altLang="ar-BH" sz="2800" b="1">
                <a:solidFill>
                  <a:srgbClr val="00B050"/>
                </a:solidFill>
                <a:latin typeface="Simplified Arabic" panose="02020603050405020304" pitchFamily="18" charset="-78"/>
                <a:cs typeface="Simplified Arabic" panose="02020603050405020304" pitchFamily="18" charset="-78"/>
              </a:rPr>
              <a:t>- أزمة التعاطي مع الشعب الفلسطيني: </a:t>
            </a:r>
          </a:p>
          <a:p>
            <a:pPr marL="82550" indent="0" algn="justLow">
              <a:buFont typeface="Wingdings 2" panose="05020102010507070707" pitchFamily="18" charset="2"/>
              <a:buNone/>
            </a:pPr>
            <a:r>
              <a:rPr lang="ar-SA" altLang="ar-BH" i="1">
                <a:latin typeface="Simplified Arabic" panose="02020603050405020304" pitchFamily="18" charset="-78"/>
                <a:cs typeface="Simplified Arabic" panose="02020603050405020304" pitchFamily="18" charset="-78"/>
              </a:rPr>
              <a:t>	</a:t>
            </a:r>
            <a:r>
              <a:rPr lang="ar-SA" altLang="ar-BH" sz="2800" b="1" i="1">
                <a:latin typeface="Simplified Arabic" panose="02020603050405020304" pitchFamily="18" charset="-78"/>
                <a:cs typeface="Simplified Arabic" panose="02020603050405020304" pitchFamily="18" charset="-78"/>
              </a:rPr>
              <a:t>* الصهيونية الديمغرافية (ح. العمل): </a:t>
            </a:r>
            <a:r>
              <a:rPr lang="ar-SA" altLang="ar-BH" sz="2800" b="1">
                <a:latin typeface="Simplified Arabic" panose="02020603050405020304" pitchFamily="18" charset="-78"/>
                <a:cs typeface="Simplified Arabic" panose="02020603050405020304" pitchFamily="18" charset="-78"/>
              </a:rPr>
              <a:t>إعطاء 	الفلسطينيين دولة محدودة السّيادة. </a:t>
            </a:r>
          </a:p>
          <a:p>
            <a:pPr marL="82550" indent="0" algn="justLow">
              <a:buFont typeface="Wingdings 2" panose="05020102010507070707" pitchFamily="18" charset="2"/>
              <a:buNone/>
            </a:pPr>
            <a:r>
              <a:rPr lang="ar-SA" altLang="ar-BH" sz="2800" b="1">
                <a:latin typeface="Simplified Arabic" panose="02020603050405020304" pitchFamily="18" charset="-78"/>
                <a:cs typeface="Simplified Arabic" panose="02020603050405020304" pitchFamily="18" charset="-78"/>
              </a:rPr>
              <a:t>	</a:t>
            </a:r>
            <a:r>
              <a:rPr lang="ar-SA" altLang="ar-BH" sz="2800" b="1" i="1">
                <a:latin typeface="Simplified Arabic" panose="02020603050405020304" pitchFamily="18" charset="-78"/>
                <a:cs typeface="Simplified Arabic" panose="02020603050405020304" pitchFamily="18" charset="-78"/>
              </a:rPr>
              <a:t>* الصهيونية الاستيطانية (الليكود): </a:t>
            </a:r>
            <a:r>
              <a:rPr lang="ar-SA" altLang="ar-BH" sz="2800" b="1">
                <a:latin typeface="Simplified Arabic" panose="02020603050405020304" pitchFamily="18" charset="-78"/>
                <a:cs typeface="Simplified Arabic" panose="02020603050405020304" pitchFamily="18" charset="-78"/>
              </a:rPr>
              <a:t>تهجير 	الفلسطينيين (الوطن البديل) أو منحهم حكماً ذاتياً 	على 	السكان لا على الأرض.</a:t>
            </a:r>
          </a:p>
          <a:p>
            <a:pPr marL="82550" indent="0">
              <a:buFont typeface="Wingdings 2" panose="05020102010507070707" pitchFamily="18" charset="2"/>
              <a:buNone/>
            </a:pPr>
            <a:r>
              <a:rPr lang="en-US" altLang="ar-BH" sz="2800" b="1">
                <a:solidFill>
                  <a:srgbClr val="00B050"/>
                </a:solidFill>
                <a:latin typeface="Simplified Arabic" panose="02020603050405020304" pitchFamily="18" charset="-78"/>
                <a:cs typeface="Simplified Arabic" panose="02020603050405020304" pitchFamily="18" charset="-78"/>
              </a:rPr>
              <a:t>5</a:t>
            </a:r>
            <a:r>
              <a:rPr lang="ar-SA" altLang="ar-BH" sz="2800" b="1">
                <a:solidFill>
                  <a:srgbClr val="00B050"/>
                </a:solidFill>
                <a:latin typeface="Simplified Arabic" panose="02020603050405020304" pitchFamily="18" charset="-78"/>
                <a:cs typeface="Simplified Arabic" panose="02020603050405020304" pitchFamily="18" charset="-78"/>
              </a:rPr>
              <a:t>- أزمة الاعتماد على الخارج: </a:t>
            </a:r>
          </a:p>
          <a:p>
            <a:pPr marL="82550" indent="0" algn="justLow">
              <a:buFont typeface="Wingdings 2" panose="05020102010507070707" pitchFamily="18" charset="2"/>
              <a:buNone/>
            </a:pPr>
            <a:r>
              <a:rPr lang="en-US" altLang="ar-BH" sz="2800" b="1">
                <a:solidFill>
                  <a:srgbClr val="00B050"/>
                </a:solidFill>
                <a:latin typeface="Simplified Arabic" panose="02020603050405020304" pitchFamily="18" charset="-78"/>
                <a:cs typeface="Simplified Arabic" panose="02020603050405020304" pitchFamily="18" charset="-78"/>
              </a:rPr>
              <a:t>6</a:t>
            </a:r>
            <a:r>
              <a:rPr lang="ar-SA" altLang="ar-BH" sz="2800" b="1">
                <a:solidFill>
                  <a:srgbClr val="00B050"/>
                </a:solidFill>
                <a:latin typeface="Simplified Arabic" panose="02020603050405020304" pitchFamily="18" charset="-78"/>
                <a:cs typeface="Simplified Arabic" panose="02020603050405020304" pitchFamily="18" charset="-78"/>
              </a:rPr>
              <a:t>- أزمة تبدد الحلم الصِّهيونيّ: </a:t>
            </a:r>
            <a:r>
              <a:rPr lang="ar-SA" altLang="ar-BH" sz="2000" b="1">
                <a:latin typeface="Simplified Arabic" panose="02020603050405020304" pitchFamily="18" charset="-78"/>
                <a:cs typeface="Simplified Arabic" panose="02020603050405020304" pitchFamily="18" charset="-78"/>
              </a:rPr>
              <a:t>«أرض الميعاد»، عدم توفر الأمن، «اللاسامية» تزداد اتساعاً، التهرب من التجنيد، حالة اللاستقرار النفسي لليهودي ...  </a:t>
            </a: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7ED104-702B-4E82-8090-D938078CFC0A}" type="slidenum">
              <a:rPr lang="ar-YE" altLang="ar-BH">
                <a:solidFill>
                  <a:srgbClr val="B5A788"/>
                </a:solidFill>
              </a:rPr>
              <a:pPr eaLnBrk="1" hangingPunct="1"/>
              <a:t>74</a:t>
            </a:fld>
            <a:endParaRPr lang="ar-YE" altLang="ar-BH">
              <a:solidFill>
                <a:srgbClr val="B5A788"/>
              </a:solidFill>
            </a:endParaRPr>
          </a:p>
        </p:txBody>
      </p:sp>
      <p:sp>
        <p:nvSpPr>
          <p:cNvPr id="6" name="Title 1"/>
          <p:cNvSpPr txBox="1">
            <a:spLocks/>
          </p:cNvSpPr>
          <p:nvPr/>
        </p:nvSpPr>
        <p:spPr>
          <a:xfrm>
            <a:off x="1587500" y="427038"/>
            <a:ext cx="7499350" cy="1143000"/>
          </a:xfrm>
          <a:prstGeom prst="rect">
            <a:avLst/>
          </a:prstGeom>
        </p:spPr>
        <p:txBody>
          <a:bodyPr anchor="ctr">
            <a:normAutofit fontScale="90000"/>
          </a:bodyPr>
          <a:lst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b="1">
                <a:effectLst/>
              </a:rPr>
              <a:t>واقع الحركة والمشروع الصهيوني ومستقبله</a:t>
            </a:r>
            <a:endParaRPr lang="ar-SA" b="1" dirty="0">
              <a:effectLst/>
            </a:endParaRPr>
          </a:p>
        </p:txBody>
      </p:sp>
    </p:spTree>
    <p:extLst>
      <p:ext uri="{BB962C8B-B14F-4D97-AF65-F5344CB8AC3E}">
        <p14:creationId xmlns:p14="http://schemas.microsoft.com/office/powerpoint/2010/main" val="30112433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ar-YE"/>
              <a:t>الصهيونية</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E60493-DC38-48BF-AAA3-170810F52476}" type="slidenum">
              <a:rPr lang="ar-YE" altLang="ar-BH">
                <a:solidFill>
                  <a:srgbClr val="B5A788"/>
                </a:solidFill>
              </a:rPr>
              <a:pPr eaLnBrk="1" hangingPunct="1"/>
              <a:t>75</a:t>
            </a:fld>
            <a:endParaRPr lang="ar-YE" altLang="ar-BH">
              <a:solidFill>
                <a:srgbClr val="B5A788"/>
              </a:solidFill>
            </a:endParaRPr>
          </a:p>
        </p:txBody>
      </p:sp>
      <p:sp>
        <p:nvSpPr>
          <p:cNvPr id="5" name="Title 1"/>
          <p:cNvSpPr txBox="1">
            <a:spLocks/>
          </p:cNvSpPr>
          <p:nvPr/>
        </p:nvSpPr>
        <p:spPr>
          <a:xfrm>
            <a:off x="1476375" y="2822575"/>
            <a:ext cx="6400800" cy="1117600"/>
          </a:xfrm>
          <a:prstGeom prst="rect">
            <a:avLst/>
          </a:prstGeom>
        </p:spPr>
        <p:txBody>
          <a:bodyPr>
            <a:normAutofit/>
          </a:bodyPr>
          <a:lstStyle>
            <a:lvl1pPr algn="l" rtl="1" eaLnBrk="0" fontAlgn="base" hangingPunct="0">
              <a:lnSpc>
                <a:spcPts val="4500"/>
              </a:lnSpc>
              <a:spcBef>
                <a:spcPct val="0"/>
              </a:spcBef>
              <a:spcAft>
                <a:spcPct val="0"/>
              </a:spcAft>
              <a:buNone/>
              <a:defRPr sz="4000" b="1" kern="1200" cap="all">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a:lstStyle>
          <a:p>
            <a:pPr algn="ctr">
              <a:defRPr/>
            </a:pPr>
            <a:r>
              <a:rPr lang="ar-SA" sz="4800" dirty="0">
                <a:effectLst/>
                <a:latin typeface="Simplified Arabic" pitchFamily="18" charset="-78"/>
                <a:cs typeface="Simplified Arabic" pitchFamily="18" charset="-78"/>
              </a:rPr>
              <a:t>قائمةٌ بأهمِّ المَرَاجِع  </a:t>
            </a:r>
          </a:p>
        </p:txBody>
      </p:sp>
    </p:spTree>
    <p:extLst>
      <p:ext uri="{BB962C8B-B14F-4D97-AF65-F5344CB8AC3E}">
        <p14:creationId xmlns:p14="http://schemas.microsoft.com/office/powerpoint/2010/main" val="2202724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435100" y="274638"/>
            <a:ext cx="7499350" cy="1143000"/>
          </a:xfrm>
        </p:spPr>
        <p:txBody>
          <a:bodyPr vert="horz" wrap="square" lIns="91440" tIns="45720" rIns="91440" bIns="45720" numCol="1" anchorCtr="0" compatLnSpc="1">
            <a:prstTxWarp prst="textNoShape">
              <a:avLst/>
            </a:prstTxWarp>
          </a:bodyPr>
          <a:lstStyle/>
          <a:p>
            <a:pPr algn="ctr"/>
            <a:r>
              <a:rPr lang="ar-SA" altLang="ar-BH" b="1">
                <a:effectLst/>
              </a:rPr>
              <a:t>قائِمةٌ بالمصَادرِ والمَرَاجع </a:t>
            </a:r>
          </a:p>
        </p:txBody>
      </p:sp>
      <p:pic>
        <p:nvPicPr>
          <p:cNvPr id="7" name="Content Placeholder 6"/>
          <p:cNvPicPr>
            <a:picLocks noGrp="1" noChangeAspect="1"/>
          </p:cNvPicPr>
          <p:nvPr>
            <p:ph sz="half" idx="1"/>
          </p:nvPr>
        </p:nvPicPr>
        <p:blipFill>
          <a:blip r:embed="rId2"/>
          <a:stretch>
            <a:fillRect/>
          </a:stretch>
        </p:blipFill>
        <p:spPr>
          <a:xfrm>
            <a:off x="2359025" y="2593975"/>
            <a:ext cx="1809750" cy="2524125"/>
          </a:xfrm>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3"/>
          <a:stretch>
            <a:fillRect/>
          </a:stretch>
        </p:blipFill>
        <p:spPr>
          <a:xfrm>
            <a:off x="6167438" y="2641600"/>
            <a:ext cx="1876425" cy="2428875"/>
          </a:xfrm>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7342FD-9B19-4CFD-B5A7-5CFBE4BE78FC}" type="slidenum">
              <a:rPr lang="ar-YE" altLang="ar-BH">
                <a:solidFill>
                  <a:srgbClr val="B5A788"/>
                </a:solidFill>
              </a:rPr>
              <a:pPr eaLnBrk="1" hangingPunct="1"/>
              <a:t>76</a:t>
            </a:fld>
            <a:endParaRPr lang="ar-YE" altLang="ar-BH">
              <a:solidFill>
                <a:srgbClr val="B5A788"/>
              </a:solidFill>
            </a:endParaRPr>
          </a:p>
        </p:txBody>
      </p:sp>
    </p:spTree>
    <p:extLst>
      <p:ext uri="{BB962C8B-B14F-4D97-AF65-F5344CB8AC3E}">
        <p14:creationId xmlns:p14="http://schemas.microsoft.com/office/powerpoint/2010/main" val="3003809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2363788" y="2584450"/>
            <a:ext cx="1800225" cy="2543175"/>
          </a:xfrm>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3"/>
          <a:stretch>
            <a:fillRect/>
          </a:stretch>
        </p:blipFill>
        <p:spPr>
          <a:xfrm>
            <a:off x="6153150" y="2417763"/>
            <a:ext cx="1905000" cy="2876550"/>
          </a:xfrm>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788233-5B0C-485A-809D-43D3C7ABB1CB}" type="slidenum">
              <a:rPr lang="ar-YE" altLang="ar-BH">
                <a:solidFill>
                  <a:srgbClr val="B5A788"/>
                </a:solidFill>
              </a:rPr>
              <a:pPr eaLnBrk="1" hangingPunct="1"/>
              <a:t>77</a:t>
            </a:fld>
            <a:endParaRPr lang="ar-YE" altLang="ar-BH">
              <a:solidFill>
                <a:srgbClr val="B5A788"/>
              </a:solidFill>
            </a:endParaRPr>
          </a:p>
        </p:txBody>
      </p:sp>
      <p:sp>
        <p:nvSpPr>
          <p:cNvPr id="88070"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3148624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48313" y="1524000"/>
            <a:ext cx="3114675" cy="4664075"/>
          </a:xfrm>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EFC28C-FEF3-402B-BC24-C9A64E3BF9A1}" type="slidenum">
              <a:rPr lang="ar-YE" altLang="ar-BH">
                <a:solidFill>
                  <a:srgbClr val="B5A788"/>
                </a:solidFill>
              </a:rPr>
              <a:pPr eaLnBrk="1" hangingPunct="1"/>
              <a:t>78</a:t>
            </a:fld>
            <a:endParaRPr lang="ar-YE" altLang="ar-BH">
              <a:solidFill>
                <a:srgbClr val="B5A788"/>
              </a:solidFill>
            </a:endParaRPr>
          </a:p>
        </p:txBody>
      </p:sp>
      <p:pic>
        <p:nvPicPr>
          <p:cNvPr id="89093"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35100" y="1554163"/>
            <a:ext cx="3657600" cy="4603750"/>
          </a:xfrm>
        </p:spPr>
      </p:pic>
      <p:sp>
        <p:nvSpPr>
          <p:cNvPr id="89094"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3649591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1763713" y="1989138"/>
            <a:ext cx="2736850" cy="3671887"/>
          </a:xfrm>
          <a:effectLst>
            <a:outerShdw blurRad="292100" dist="139700" dir="2700000" algn="tl" rotWithShape="0">
              <a:srgbClr val="333333">
                <a:alpha val="65000"/>
              </a:srgbClr>
            </a:outerShdw>
          </a:effectLst>
        </p:spPr>
      </p:pic>
      <p:pic>
        <p:nvPicPr>
          <p:cNvPr id="90115"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19775" y="2003425"/>
            <a:ext cx="2571750" cy="3705225"/>
          </a:xfrm>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EEB21E-EE8A-4A1E-8FCE-25EEE8DB422F}" type="slidenum">
              <a:rPr lang="ar-YE" altLang="ar-BH">
                <a:solidFill>
                  <a:srgbClr val="B5A788"/>
                </a:solidFill>
              </a:rPr>
              <a:pPr eaLnBrk="1" hangingPunct="1"/>
              <a:t>79</a:t>
            </a:fld>
            <a:endParaRPr lang="ar-YE" altLang="ar-BH">
              <a:solidFill>
                <a:srgbClr val="B5A788"/>
              </a:solidFill>
            </a:endParaRPr>
          </a:p>
        </p:txBody>
      </p:sp>
      <p:sp>
        <p:nvSpPr>
          <p:cNvPr id="90118"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406475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331913" y="1570038"/>
            <a:ext cx="6985000" cy="4595812"/>
          </a:xfrm>
        </p:spPr>
        <p:txBody>
          <a:bodyPr/>
          <a:lstStyle/>
          <a:p>
            <a:pPr marL="80963" indent="0" algn="justLow" eaLnBrk="1" hangingPunct="1">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a:t>
            </a:r>
            <a:r>
              <a:rPr lang="ar-SA" altLang="ar-BH" sz="2800" b="1">
                <a:solidFill>
                  <a:srgbClr val="FF0000"/>
                </a:solidFill>
                <a:latin typeface="Simplified Arabic" panose="02020603050405020304" pitchFamily="18" charset="-78"/>
                <a:cs typeface="Simplified Arabic" panose="02020603050405020304" pitchFamily="18" charset="-78"/>
              </a:rPr>
              <a:t>صِهْيون) في الكتاب المقدَّس:  </a:t>
            </a:r>
          </a:p>
          <a:p>
            <a:pPr marL="80963" indent="0" algn="justLow" eaLnBrk="1" hangingPunct="1">
              <a:buFont typeface="Wingdings 2" panose="05020102010507070707" pitchFamily="18" charset="2"/>
              <a:buNone/>
            </a:pPr>
            <a:r>
              <a:rPr lang="ar-SA" altLang="ar-BH" b="1"/>
              <a:t>ذُكرت كلمة [صِهْيون] في (الأسفار المُلحقة): (</a:t>
            </a:r>
            <a:r>
              <a:rPr lang="en-US" altLang="ar-BH" b="1">
                <a:solidFill>
                  <a:srgbClr val="00B050"/>
                </a:solidFill>
              </a:rPr>
              <a:t>196</a:t>
            </a:r>
            <a:r>
              <a:rPr lang="ar-SA" altLang="ar-BH" b="1"/>
              <a:t>) مرة. </a:t>
            </a:r>
          </a:p>
          <a:p>
            <a:pPr marL="80963" indent="0" algn="justLow" eaLnBrk="1" hangingPunct="1">
              <a:buFont typeface="Wingdings 2" panose="05020102010507070707" pitchFamily="18" charset="2"/>
              <a:buNone/>
            </a:pPr>
            <a:r>
              <a:rPr lang="ar-SA" altLang="ar-BH" b="1"/>
              <a:t>وذكرت فى الإنجيل مرتين (</a:t>
            </a:r>
            <a:r>
              <a:rPr lang="en-US" altLang="ar-BH" b="1">
                <a:solidFill>
                  <a:srgbClr val="00B050"/>
                </a:solidFill>
              </a:rPr>
              <a:t>2</a:t>
            </a:r>
            <a:r>
              <a:rPr lang="ar-SA" altLang="ar-BH" b="1"/>
              <a:t>): انجيل يوحنّا، وانجيل متَّى. </a:t>
            </a:r>
          </a:p>
          <a:p>
            <a:pPr marL="80963" indent="0" algn="justLow" eaLnBrk="1" hangingPunct="1">
              <a:buFont typeface="Wingdings 2" panose="05020102010507070707" pitchFamily="18" charset="2"/>
              <a:buNone/>
            </a:pPr>
            <a:r>
              <a:rPr lang="ar-SA" altLang="ar-BH" b="1"/>
              <a:t>وذُكرت كلمة (بنت صِهْيون) في التَّوراة: (</a:t>
            </a:r>
            <a:r>
              <a:rPr lang="en-US" altLang="ar-BH" b="1">
                <a:solidFill>
                  <a:srgbClr val="00B050"/>
                </a:solidFill>
              </a:rPr>
              <a:t>15</a:t>
            </a:r>
            <a:r>
              <a:rPr lang="ar-SA" altLang="ar-BH" b="1"/>
              <a:t>) مرَّة.</a:t>
            </a:r>
          </a:p>
          <a:p>
            <a:pPr marL="80963" indent="0" algn="justLow" eaLnBrk="1" hangingPunct="1">
              <a:buFont typeface="Wingdings 2" panose="05020102010507070707" pitchFamily="18" charset="2"/>
              <a:buNone/>
            </a:pPr>
            <a:r>
              <a:rPr lang="ar-SA" altLang="ar-BH" b="1"/>
              <a:t>(بنْت صهيون) = تُشير (لليهود) </a:t>
            </a:r>
            <a:r>
              <a:rPr lang="ar-SA" altLang="ar-BH" sz="1400" b="1">
                <a:solidFill>
                  <a:srgbClr val="FF0000"/>
                </a:solidFill>
              </a:rPr>
              <a:t>[موسوعة المسيري ج6] </a:t>
            </a:r>
            <a:endParaRPr lang="ar-SA" altLang="ar-BH">
              <a:solidFill>
                <a:srgbClr val="FF0000"/>
              </a:solidFill>
            </a:endParaRPr>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endParaRPr lang="ar-SA" dirty="0">
              <a:cs typeface="PT Bold Heading" pitchFamily="2" charset="-78"/>
            </a:endParaRPr>
          </a:p>
        </p:txBody>
      </p:sp>
      <p:sp>
        <p:nvSpPr>
          <p:cNvPr id="5" name="Title 1"/>
          <p:cNvSpPr>
            <a:spLocks noGrp="1"/>
          </p:cNvSpPr>
          <p:nvPr>
            <p:ph type="title"/>
          </p:nvPr>
        </p:nvSpPr>
        <p:spPr/>
        <p:txBody>
          <a:bodyPr/>
          <a:lstStyle/>
          <a:p>
            <a:pPr algn="ctr" eaLnBrk="1" fontAlgn="auto" hangingPunct="1">
              <a:spcAft>
                <a:spcPts val="0"/>
              </a:spcAft>
              <a:defRPr/>
            </a:pPr>
            <a:r>
              <a:rPr lang="ar-SA" b="1" dirty="0">
                <a:solidFill>
                  <a:schemeClr val="tx2">
                    <a:satMod val="130000"/>
                  </a:schemeClr>
                </a:solidFill>
                <a:ea typeface="+mj-ea"/>
              </a:rPr>
              <a:t>1. جذور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9EB443-A2A4-480E-BF4A-92D907139D49}" type="slidenum">
              <a:rPr lang="ar-YE" altLang="ar-BH">
                <a:solidFill>
                  <a:srgbClr val="B5A788"/>
                </a:solidFill>
              </a:rPr>
              <a:pPr eaLnBrk="1" hangingPunct="1"/>
              <a:t>8</a:t>
            </a:fld>
            <a:endParaRPr lang="ar-YE" altLang="ar-BH">
              <a:solidFill>
                <a:srgbClr val="B5A788"/>
              </a:solidFill>
            </a:endParaRPr>
          </a:p>
        </p:txBody>
      </p:sp>
    </p:spTree>
    <p:extLst>
      <p:ext uri="{BB962C8B-B14F-4D97-AF65-F5344CB8AC3E}">
        <p14:creationId xmlns:p14="http://schemas.microsoft.com/office/powerpoint/2010/main" val="8610138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2"/>
          <a:stretch>
            <a:fillRect/>
          </a:stretch>
        </p:blipFill>
        <p:spPr>
          <a:xfrm>
            <a:off x="5800725" y="2133600"/>
            <a:ext cx="2803525" cy="3455988"/>
          </a:xfrm>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3C2DBA-D7DA-4E5A-9D9E-613B7FEB8D27}" type="slidenum">
              <a:rPr lang="ar-YE" altLang="ar-BH">
                <a:solidFill>
                  <a:srgbClr val="B5A788"/>
                </a:solidFill>
              </a:rPr>
              <a:pPr eaLnBrk="1" hangingPunct="1"/>
              <a:t>80</a:t>
            </a:fld>
            <a:endParaRPr lang="ar-YE" altLang="ar-BH">
              <a:solidFill>
                <a:srgbClr val="B5A788"/>
              </a:solidFill>
            </a:endParaRPr>
          </a:p>
        </p:txBody>
      </p:sp>
      <p:pic>
        <p:nvPicPr>
          <p:cNvPr id="9" name="Content Placeholder 8"/>
          <p:cNvPicPr>
            <a:picLocks noGrp="1" noChangeAspect="1"/>
          </p:cNvPicPr>
          <p:nvPr>
            <p:ph sz="half" idx="1"/>
          </p:nvPr>
        </p:nvPicPr>
        <p:blipFill>
          <a:blip r:embed="rId3"/>
          <a:stretch>
            <a:fillRect/>
          </a:stretch>
        </p:blipFill>
        <p:spPr>
          <a:xfrm>
            <a:off x="1549400" y="2141538"/>
            <a:ext cx="3429000" cy="3429000"/>
          </a:xfrm>
          <a:effectLst>
            <a:outerShdw blurRad="292100" dist="139700" dir="2700000" algn="tl" rotWithShape="0">
              <a:srgbClr val="333333">
                <a:alpha val="65000"/>
              </a:srgbClr>
            </a:outerShdw>
          </a:effectLst>
        </p:spPr>
      </p:pic>
      <p:sp>
        <p:nvSpPr>
          <p:cNvPr id="91142"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262909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1692275" y="1989138"/>
            <a:ext cx="2808288" cy="3527425"/>
          </a:xfrm>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3"/>
          <a:stretch>
            <a:fillRect/>
          </a:stretch>
        </p:blipFill>
        <p:spPr>
          <a:xfrm>
            <a:off x="5436096" y="1844824"/>
            <a:ext cx="2808287" cy="3529013"/>
          </a:xfrm>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053634-1AE6-4EA7-ADD2-83B6B65DA74F}" type="slidenum">
              <a:rPr lang="ar-YE" altLang="ar-BH">
                <a:solidFill>
                  <a:srgbClr val="B5A788"/>
                </a:solidFill>
              </a:rPr>
              <a:pPr eaLnBrk="1" hangingPunct="1"/>
              <a:t>81</a:t>
            </a:fld>
            <a:endParaRPr lang="ar-YE" altLang="ar-BH">
              <a:solidFill>
                <a:srgbClr val="B5A788"/>
              </a:solidFill>
            </a:endParaRPr>
          </a:p>
        </p:txBody>
      </p:sp>
      <p:sp>
        <p:nvSpPr>
          <p:cNvPr id="92166"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4140669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2"/>
          <a:stretch>
            <a:fillRect/>
          </a:stretch>
        </p:blipFill>
        <p:spPr>
          <a:xfrm>
            <a:off x="5795963" y="1773238"/>
            <a:ext cx="2162175" cy="3459162"/>
          </a:xfrm>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ar-YE"/>
              <a:t>الصهيونية</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D65FB8-8899-48C4-91A7-C23A261D61EA}" type="slidenum">
              <a:rPr lang="ar-YE" altLang="ar-BH">
                <a:solidFill>
                  <a:srgbClr val="B5A788"/>
                </a:solidFill>
              </a:rPr>
              <a:pPr eaLnBrk="1" hangingPunct="1"/>
              <a:t>82</a:t>
            </a:fld>
            <a:endParaRPr lang="ar-YE" altLang="ar-BH">
              <a:solidFill>
                <a:srgbClr val="B5A788"/>
              </a:solidFill>
            </a:endParaRPr>
          </a:p>
        </p:txBody>
      </p:sp>
      <p:pic>
        <p:nvPicPr>
          <p:cNvPr id="9" name="Content Placeholder 8"/>
          <p:cNvPicPr>
            <a:picLocks noGrp="1" noChangeAspect="1"/>
          </p:cNvPicPr>
          <p:nvPr>
            <p:ph sz="half" idx="1"/>
          </p:nvPr>
        </p:nvPicPr>
        <p:blipFill>
          <a:blip r:embed="rId3"/>
          <a:stretch>
            <a:fillRect/>
          </a:stretch>
        </p:blipFill>
        <p:spPr>
          <a:xfrm>
            <a:off x="1692275" y="1773238"/>
            <a:ext cx="2524125" cy="3487737"/>
          </a:xfrm>
          <a:effectLst>
            <a:outerShdw blurRad="292100" dist="139700" dir="2700000" algn="tl" rotWithShape="0">
              <a:srgbClr val="333333">
                <a:alpha val="65000"/>
              </a:srgbClr>
            </a:outerShdw>
          </a:effectLst>
        </p:spPr>
      </p:pic>
      <p:sp>
        <p:nvSpPr>
          <p:cNvPr id="93190" name="Title 1"/>
          <p:cNvSpPr txBox="1">
            <a:spLocks/>
          </p:cNvSpPr>
          <p:nvPr/>
        </p:nvSpPr>
        <p:spPr bwMode="auto">
          <a:xfrm>
            <a:off x="1587500" y="4270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ar-BH" sz="4300" b="1">
                <a:solidFill>
                  <a:srgbClr val="572314"/>
                </a:solidFill>
                <a:latin typeface="Gill Sans MT" panose="020B0502020104020203" pitchFamily="34" charset="0"/>
                <a:ea typeface="Majalla UI"/>
                <a:cs typeface="Majalla UI"/>
              </a:rPr>
              <a:t>قائِمةٌ بالمصَادرِ والمَرَاجع </a:t>
            </a:r>
          </a:p>
        </p:txBody>
      </p:sp>
    </p:spTree>
    <p:extLst>
      <p:ext uri="{BB962C8B-B14F-4D97-AF65-F5344CB8AC3E}">
        <p14:creationId xmlns:p14="http://schemas.microsoft.com/office/powerpoint/2010/main" val="10751634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16832"/>
            <a:ext cx="6400800" cy="2286000"/>
          </a:xfrm>
        </p:spPr>
        <p:txBody>
          <a:bodyPr/>
          <a:lstStyle/>
          <a:p>
            <a:pPr algn="ctr">
              <a:defRPr/>
            </a:pPr>
            <a:r>
              <a:rPr lang="ar-SA" dirty="0"/>
              <a:t>سبحانك الله وبحمدك نشهد أن لا إله إلا أنت نستغفرك ونتوب إليك</a:t>
            </a:r>
          </a:p>
        </p:txBody>
      </p:sp>
      <p:sp>
        <p:nvSpPr>
          <p:cNvPr id="4" name="Footer Placeholder 3"/>
          <p:cNvSpPr>
            <a:spLocks noGrp="1"/>
          </p:cNvSpPr>
          <p:nvPr>
            <p:ph type="ftr" sz="quarter" idx="11"/>
          </p:nvPr>
        </p:nvSpPr>
        <p:spPr/>
        <p:txBody>
          <a:bodyPr/>
          <a:lstStyle/>
          <a:p>
            <a:pPr>
              <a:defRPr/>
            </a:pPr>
            <a:r>
              <a:rPr lang="ar-YE"/>
              <a:t>الصهيونية</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EB56B2-0A73-4C01-BE1E-3AF489AD3F41}" type="slidenum">
              <a:rPr lang="ar-YE" altLang="ar-BH">
                <a:solidFill>
                  <a:srgbClr val="B5A788"/>
                </a:solidFill>
              </a:rPr>
              <a:pPr eaLnBrk="1" hangingPunct="1"/>
              <a:t>83</a:t>
            </a:fld>
            <a:endParaRPr lang="ar-YE" altLang="ar-BH">
              <a:solidFill>
                <a:srgbClr val="B5A788"/>
              </a:solidFill>
            </a:endParaRPr>
          </a:p>
        </p:txBody>
      </p:sp>
    </p:spTree>
    <p:extLst>
      <p:ext uri="{BB962C8B-B14F-4D97-AF65-F5344CB8AC3E}">
        <p14:creationId xmlns:p14="http://schemas.microsoft.com/office/powerpoint/2010/main" val="186182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marL="80963" indent="0" algn="justLow" eaLnBrk="1" hangingPunct="1">
              <a:buFont typeface="Wingdings 2" panose="05020102010507070707" pitchFamily="18" charset="2"/>
              <a:buNone/>
            </a:pPr>
            <a:r>
              <a:rPr lang="ar-SA" altLang="ar-BH" b="1">
                <a:solidFill>
                  <a:srgbClr val="FF0000"/>
                </a:solidFill>
                <a:latin typeface="Simplified Arabic" panose="02020603050405020304" pitchFamily="18" charset="-78"/>
                <a:cs typeface="Simplified Arabic" panose="02020603050405020304" pitchFamily="18" charset="-78"/>
              </a:rPr>
              <a:t>	جاء في سفر (صموئيل الثَّاني)، الإصحاح (</a:t>
            </a:r>
            <a:r>
              <a:rPr lang="en-US" altLang="ar-BH" b="1">
                <a:solidFill>
                  <a:srgbClr val="FF0000"/>
                </a:solidFill>
                <a:latin typeface="Simplified Arabic" panose="02020603050405020304" pitchFamily="18" charset="-78"/>
                <a:cs typeface="Simplified Arabic" panose="02020603050405020304" pitchFamily="18" charset="-78"/>
              </a:rPr>
              <a:t>5</a:t>
            </a:r>
            <a:r>
              <a:rPr lang="ar-SA" altLang="ar-BH" b="1">
                <a:solidFill>
                  <a:srgbClr val="FF0000"/>
                </a:solidFill>
                <a:latin typeface="Simplified Arabic" panose="02020603050405020304" pitchFamily="18" charset="-78"/>
                <a:cs typeface="Simplified Arabic" panose="02020603050405020304" pitchFamily="18" charset="-78"/>
              </a:rPr>
              <a:t>)، 	الفقرات: </a:t>
            </a:r>
            <a:r>
              <a:rPr lang="en-US" altLang="ar-BH" b="1">
                <a:solidFill>
                  <a:srgbClr val="FF0000"/>
                </a:solidFill>
                <a:latin typeface="Simplified Arabic" panose="02020603050405020304" pitchFamily="18" charset="-78"/>
                <a:cs typeface="Simplified Arabic" panose="02020603050405020304" pitchFamily="18" charset="-78"/>
              </a:rPr>
              <a:t>6</a:t>
            </a:r>
            <a:r>
              <a:rPr lang="ar-SA" altLang="ar-BH" b="1">
                <a:solidFill>
                  <a:srgbClr val="FF0000"/>
                </a:solidFill>
                <a:latin typeface="Simplified Arabic" panose="02020603050405020304" pitchFamily="18" charset="-78"/>
                <a:cs typeface="Simplified Arabic" panose="02020603050405020304" pitchFamily="18" charset="-78"/>
              </a:rPr>
              <a:t> و</a:t>
            </a:r>
            <a:r>
              <a:rPr lang="en-US" altLang="ar-BH" b="1">
                <a:solidFill>
                  <a:srgbClr val="FF0000"/>
                </a:solidFill>
                <a:latin typeface="Simplified Arabic" panose="02020603050405020304" pitchFamily="18" charset="-78"/>
                <a:cs typeface="Simplified Arabic" panose="02020603050405020304" pitchFamily="18" charset="-78"/>
              </a:rPr>
              <a:t>7</a:t>
            </a:r>
            <a:r>
              <a:rPr lang="ar-SA" altLang="ar-BH" b="1">
                <a:solidFill>
                  <a:srgbClr val="FF0000"/>
                </a:solidFill>
                <a:latin typeface="Simplified Arabic" panose="02020603050405020304" pitchFamily="18" charset="-78"/>
                <a:cs typeface="Simplified Arabic" panose="02020603050405020304" pitchFamily="18" charset="-78"/>
              </a:rPr>
              <a:t> و</a:t>
            </a:r>
            <a:r>
              <a:rPr lang="en-US" altLang="ar-BH" b="1">
                <a:solidFill>
                  <a:srgbClr val="FF0000"/>
                </a:solidFill>
                <a:latin typeface="Simplified Arabic" panose="02020603050405020304" pitchFamily="18" charset="-78"/>
                <a:cs typeface="Simplified Arabic" panose="02020603050405020304" pitchFamily="18" charset="-78"/>
              </a:rPr>
              <a:t>9</a:t>
            </a:r>
            <a:r>
              <a:rPr lang="ar-SA" altLang="ar-BH" b="1">
                <a:solidFill>
                  <a:srgbClr val="FF0000"/>
                </a:solidFill>
                <a:latin typeface="Simplified Arabic" panose="02020603050405020304" pitchFamily="18" charset="-78"/>
                <a:cs typeface="Simplified Arabic" panose="02020603050405020304" pitchFamily="18" charset="-78"/>
              </a:rPr>
              <a:t>:</a:t>
            </a:r>
          </a:p>
          <a:p>
            <a:pPr marL="80963" indent="0"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a:t>
            </a:r>
          </a:p>
          <a:p>
            <a:pPr marL="80963" indent="0" algn="justLow" eaLnBrk="1" hangingPunct="1">
              <a:buFont typeface="Wingdings 2" panose="05020102010507070707" pitchFamily="18" charset="2"/>
              <a:buNone/>
            </a:pPr>
            <a:r>
              <a:rPr lang="ar-SA" altLang="ar-BH" b="1">
                <a:latin typeface="Simplified Arabic" panose="02020603050405020304" pitchFamily="18" charset="-78"/>
                <a:cs typeface="Simplified Arabic" panose="02020603050405020304" pitchFamily="18" charset="-78"/>
              </a:rPr>
              <a:t>	(وذهب الملِك ورجالُه إلى (أورشليم) إلى 	(اليبوسيين) -سكان الأرض- ... وأخذ داود 	</a:t>
            </a:r>
            <a:r>
              <a:rPr lang="ar-SA" altLang="ar-BH" b="1">
                <a:solidFill>
                  <a:srgbClr val="FF0000"/>
                </a:solidFill>
                <a:latin typeface="Simplified Arabic" panose="02020603050405020304" pitchFamily="18" charset="-78"/>
                <a:cs typeface="Simplified Arabic" panose="02020603050405020304" pitchFamily="18" charset="-78"/>
              </a:rPr>
              <a:t>(حصن صِهيون) </a:t>
            </a:r>
            <a:r>
              <a:rPr lang="ar-SA" altLang="ar-BH" b="1">
                <a:latin typeface="Simplified Arabic" panose="02020603050405020304" pitchFamily="18" charset="-78"/>
                <a:cs typeface="Simplified Arabic" panose="02020603050405020304" pitchFamily="18" charset="-78"/>
              </a:rPr>
              <a:t>...	وأقام داود في 	الحصن وسمَّاه </a:t>
            </a:r>
            <a:r>
              <a:rPr lang="ar-SA" altLang="ar-BH" b="1">
                <a:solidFill>
                  <a:srgbClr val="00B050"/>
                </a:solidFill>
                <a:latin typeface="Simplified Arabic" panose="02020603050405020304" pitchFamily="18" charset="-78"/>
                <a:cs typeface="Simplified Arabic" panose="02020603050405020304" pitchFamily="18" charset="-78"/>
              </a:rPr>
              <a:t>«مدينة داود»</a:t>
            </a:r>
            <a:r>
              <a:rPr lang="ar-SA" altLang="ar-BH" b="1">
                <a:latin typeface="Simplified Arabic" panose="02020603050405020304" pitchFamily="18" charset="-78"/>
                <a:cs typeface="Simplified Arabic" panose="02020603050405020304" pitchFamily="18" charset="-78"/>
              </a:rPr>
              <a:t>). </a:t>
            </a:r>
          </a:p>
        </p:txBody>
      </p:sp>
      <p:sp>
        <p:nvSpPr>
          <p:cNvPr id="4" name="Title 1"/>
          <p:cNvSpPr txBox="1">
            <a:spLocks/>
          </p:cNvSpPr>
          <p:nvPr/>
        </p:nvSpPr>
        <p:spPr>
          <a:xfrm>
            <a:off x="1587500" y="427038"/>
            <a:ext cx="7499350" cy="1143000"/>
          </a:xfrm>
          <a:prstGeom prst="rect">
            <a:avLst/>
          </a:prstGeom>
        </p:spPr>
        <p:txBody>
          <a:bodyPr anchor="ctr">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ar-SA" b="1" dirty="0"/>
              <a:t>1. جذور كلمة (الصِّهيونيّة)</a:t>
            </a:r>
          </a:p>
        </p:txBody>
      </p:sp>
      <p:sp>
        <p:nvSpPr>
          <p:cNvPr id="2" name="Footer Placeholder 1"/>
          <p:cNvSpPr>
            <a:spLocks noGrp="1"/>
          </p:cNvSpPr>
          <p:nvPr>
            <p:ph type="ftr" sz="quarter" idx="11"/>
          </p:nvPr>
        </p:nvSpPr>
        <p:spPr/>
        <p:txBody>
          <a:bodyPr/>
          <a:lstStyle/>
          <a:p>
            <a:pPr>
              <a:defRPr/>
            </a:pPr>
            <a:r>
              <a:rPr lang="ar-YE"/>
              <a:t>الصهيونية</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AB4735-CDAD-4F9B-98EF-7CA38CFA0ABC}" type="slidenum">
              <a:rPr lang="ar-YE" altLang="ar-BH">
                <a:solidFill>
                  <a:srgbClr val="B5A788"/>
                </a:solidFill>
              </a:rPr>
              <a:pPr eaLnBrk="1" hangingPunct="1"/>
              <a:t>9</a:t>
            </a:fld>
            <a:endParaRPr lang="ar-YE" altLang="ar-BH">
              <a:solidFill>
                <a:srgbClr val="B5A788"/>
              </a:solidFill>
            </a:endParaRPr>
          </a:p>
        </p:txBody>
      </p:sp>
    </p:spTree>
    <p:extLst>
      <p:ext uri="{BB962C8B-B14F-4D97-AF65-F5344CB8AC3E}">
        <p14:creationId xmlns:p14="http://schemas.microsoft.com/office/powerpoint/2010/main" val="1786431627"/>
      </p:ext>
    </p:extLst>
  </p:cSld>
  <p:clrMapOvr>
    <a:masterClrMapping/>
  </p:clrMapOvr>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تقديمي1</Template>
  <TotalTime>40</TotalTime>
  <Words>1568</Words>
  <Application>Microsoft Office PowerPoint</Application>
  <PresentationFormat>On-screen Show (4:3)</PresentationFormat>
  <Paragraphs>541</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عرض تقديمي1</vt:lpstr>
      <vt:lpstr>نشْأَةُ الصِّهيُونيّةِ وَتأسيسها</vt:lpstr>
      <vt:lpstr>أهداف الـمُحاضرة </vt:lpstr>
      <vt:lpstr>عَنَاصِرُ المُحَاضَرَة</vt:lpstr>
      <vt:lpstr>PowerPoint Presentation</vt:lpstr>
      <vt:lpstr>مقدمة</vt:lpstr>
      <vt:lpstr>PowerPoint Presentation</vt:lpstr>
      <vt:lpstr>مفهوم الصِّهيونيّة</vt:lpstr>
      <vt:lpstr>1. جذور كلمة (الصِّهيونيّة)</vt:lpstr>
      <vt:lpstr>PowerPoint Presentation</vt:lpstr>
      <vt:lpstr>PowerPoint Presentation</vt:lpstr>
      <vt:lpstr>PowerPoint Presentation</vt:lpstr>
      <vt:lpstr>1. جذور كلمة (الصِّهيونيّة)</vt:lpstr>
      <vt:lpstr>موْقع جبَل صِهْيُون</vt:lpstr>
      <vt:lpstr>2. صياغة كلمة (الصِّهيونيّة)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الشَّعار: الفِكْرة المَرْكَزيّة للحركة الصِّهيونِيّة</vt:lpstr>
      <vt:lpstr>PowerPoint Presentation</vt:lpstr>
      <vt:lpstr>PowerPoint Presentation</vt:lpstr>
      <vt:lpstr>PowerPoint Presentation</vt:lpstr>
      <vt:lpstr>ظروفُ نشْأةِ الحركةِ الصِّهيُونيّة </vt:lpstr>
      <vt:lpstr>ظروفُ نشْأَةِ الحَركَةِ الصِّهْيُونيّة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تقوم الفكرة الصّهيونيّة على أصْليْن رئِيسيين:</vt:lpstr>
      <vt:lpstr>المُنظَّمة الصِّهيُونيّة العالميّة </vt:lpstr>
      <vt:lpstr>التَّعريف بشخصيّة المُؤسّس</vt:lpstr>
      <vt:lpstr>صحفي يهودي نمساوي مَجَرِيُّ، مؤسس الصهيونيّة السّياسية المعاصرة. ولد في (بودبست) بالمجر وتوفي في (إدلاخ) بالنمسا. ولد عام (مايو 1860). وتوفي عام (يوليو 1904).  </vt:lpstr>
      <vt:lpstr>نبي الحركة الصهيونية المنتظر </vt:lpstr>
      <vt:lpstr>PowerPoint Presentation</vt:lpstr>
      <vt:lpstr>كتاب الدَّوْلة اليهوديَّة</vt:lpstr>
      <vt:lpstr>PowerPoint Presentation</vt:lpstr>
      <vt:lpstr>مراحلُ نشْأةِ الحركَةِ الصِّهْيُونيّة </vt:lpstr>
      <vt:lpstr>مراحل النَّشْأة </vt:lpstr>
      <vt:lpstr>* التنظير للفكرة الصهيونية من خلال بعض المفكرين من أمثال:  موسى هس: رائد الصهيونية السياسية العنصري. والداعية الأول للصهيونية السياسية و«القومية اليهودية» الشوفينية العرقية.</vt:lpstr>
      <vt:lpstr>PowerPoint Presentation</vt:lpstr>
      <vt:lpstr>الحاخام (زِفِي هيرش كاليشر) Zevi H. Kalischer: أحد الرواد الصهاينة الكبار، عاش في «بروسيا»، له كتاب بعنوان «البحث عن صهيون»، وهو أول كتاب يتحدث عن الاستيطان الزراعي اليهودي في فلسطين. </vt:lpstr>
      <vt:lpstr>1- مرْحلة ما قبْل مُؤتمر «بازل»</vt:lpstr>
      <vt:lpstr>PowerPoint Presentation</vt:lpstr>
      <vt:lpstr>PowerPoint Presentation</vt:lpstr>
      <vt:lpstr>2- مرْحلَةُ المُؤْتمر التَّأسيسيّ </vt:lpstr>
      <vt:lpstr>PowerPoint Presentation</vt:lpstr>
      <vt:lpstr>مرْحَلة مَا بعْد المُؤْتمر التَّأسيسي</vt:lpstr>
      <vt:lpstr>PowerPoint Presentation</vt:lpstr>
      <vt:lpstr>PowerPoint Presentation</vt:lpstr>
      <vt:lpstr>PowerPoint Presentation</vt:lpstr>
      <vt:lpstr>الأهدَافُ العامَّة للحركة الصِّهْيُونيّةِ</vt:lpstr>
      <vt:lpstr>PowerPoint Presentation</vt:lpstr>
      <vt:lpstr>PowerPoint Presentation</vt:lpstr>
      <vt:lpstr>PowerPoint Presentation</vt:lpstr>
      <vt:lpstr>PowerPoint Presentation</vt:lpstr>
      <vt:lpstr>الأهدَافُ العامَّة للحركة الصِّهْيُونيّةِ</vt:lpstr>
      <vt:lpstr>الأهدَافُ العامَّة للحركة الصِّهْيُونيّةِ</vt:lpstr>
      <vt:lpstr>PowerPoint Presentation</vt:lpstr>
      <vt:lpstr>PowerPoint Presentation</vt:lpstr>
      <vt:lpstr>PowerPoint Presentation</vt:lpstr>
      <vt:lpstr>واقع الحركة والمشروع الصهيوني ومستقبله</vt:lpstr>
      <vt:lpstr>PowerPoint Presentation</vt:lpstr>
      <vt:lpstr>PowerPoint Presentation</vt:lpstr>
      <vt:lpstr>PowerPoint Presentation</vt:lpstr>
      <vt:lpstr>قائِمةٌ بالمصَادرِ والمَرَاجع </vt:lpstr>
      <vt:lpstr>PowerPoint Presentation</vt:lpstr>
      <vt:lpstr>PowerPoint Presentation</vt:lpstr>
      <vt:lpstr>PowerPoint Presentation</vt:lpstr>
      <vt:lpstr>PowerPoint Presentation</vt:lpstr>
      <vt:lpstr>PowerPoint Presentation</vt:lpstr>
      <vt:lpstr>PowerPoint Presentation</vt:lpstr>
      <vt:lpstr>سبحانك الله وبحمدك نشهد أن لا إله إلا أنت نستغفرك ونتوب إليك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user</cp:lastModifiedBy>
  <cp:revision>8</cp:revision>
  <dcterms:created xsi:type="dcterms:W3CDTF">2015-01-19T10:37:52Z</dcterms:created>
  <dcterms:modified xsi:type="dcterms:W3CDTF">2016-12-20T12:42:19Z</dcterms:modified>
</cp:coreProperties>
</file>