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1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12192000" cy="6858000"/>
  <p:notesSz cx="6858000" cy="9144000"/>
  <p:defaultTextStyle>
    <a:defPPr>
      <a:defRPr lang="ar-BH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504" autoAdjust="0"/>
    <p:restoredTop sz="94056" autoAdjust="0"/>
  </p:normalViewPr>
  <p:slideViewPr>
    <p:cSldViewPr>
      <p:cViewPr varScale="1">
        <p:scale>
          <a:sx n="68" d="100"/>
          <a:sy n="68" d="100"/>
        </p:scale>
        <p:origin x="-798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DEC00E3-68CC-467D-A112-CDB9A2561BC5}" type="datetimeFigureOut">
              <a:rPr lang="ar-BH" smtClean="0"/>
              <a:pPr/>
              <a:t>16/04/1440</a:t>
            </a:fld>
            <a:endParaRPr lang="ar-BH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BH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EAF1634-456B-4AC7-98B9-1A537AD26D35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="" xmlns:p14="http://schemas.microsoft.com/office/powerpoint/2010/main" val="3650802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92AC1CA-7161-46AA-A2D9-30CAAE63B96E}" type="datetimeFigureOut">
              <a:rPr lang="ar-BH" smtClean="0"/>
              <a:pPr/>
              <a:t>16/04/1440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ar-BH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380ECE9-2271-4273-BF6F-2C50AD562780}" type="slidenum">
              <a:rPr lang="ar-BH" smtClean="0"/>
              <a:pPr/>
              <a:t>‹#›</a:t>
            </a:fld>
            <a:endParaRPr lang="ar-B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92AC1CA-7161-46AA-A2D9-30CAAE63B96E}" type="datetimeFigureOut">
              <a:rPr lang="ar-BH" smtClean="0"/>
              <a:pPr/>
              <a:t>16/04/1440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380ECE9-2271-4273-BF6F-2C50AD562780}" type="slidenum">
              <a:rPr lang="ar-BH" smtClean="0"/>
              <a:pPr/>
              <a:t>‹#›</a:t>
            </a:fld>
            <a:endParaRPr lang="ar-B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92AC1CA-7161-46AA-A2D9-30CAAE63B96E}" type="datetimeFigureOut">
              <a:rPr lang="ar-BH" smtClean="0"/>
              <a:pPr/>
              <a:t>16/04/1440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380ECE9-2271-4273-BF6F-2C50AD562780}" type="slidenum">
              <a:rPr lang="ar-BH" smtClean="0"/>
              <a:pPr/>
              <a:t>‹#›</a:t>
            </a:fld>
            <a:endParaRPr lang="ar-B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CDF420-3AF2-44F1-9ADD-819751984AD0}" type="datetimeFigureOut">
              <a:rPr lang="en-US" smtClean="0"/>
              <a:pPr/>
              <a:t>12/24/2018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92080F-1F55-4B92-9F4E-6F1ADB958B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7080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92AC1CA-7161-46AA-A2D9-30CAAE63B96E}" type="datetimeFigureOut">
              <a:rPr lang="ar-BH" smtClean="0"/>
              <a:pPr/>
              <a:t>16/04/1440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380ECE9-2271-4273-BF6F-2C50AD562780}" type="slidenum">
              <a:rPr lang="ar-BH" smtClean="0"/>
              <a:pPr/>
              <a:t>‹#›</a:t>
            </a:fld>
            <a:endParaRPr lang="ar-B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92AC1CA-7161-46AA-A2D9-30CAAE63B96E}" type="datetimeFigureOut">
              <a:rPr lang="ar-BH" smtClean="0"/>
              <a:pPr/>
              <a:t>16/04/1440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380ECE9-2271-4273-BF6F-2C50AD562780}" type="slidenum">
              <a:rPr lang="ar-BH" smtClean="0"/>
              <a:pPr/>
              <a:t>‹#›</a:t>
            </a:fld>
            <a:endParaRPr lang="ar-B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92AC1CA-7161-46AA-A2D9-30CAAE63B96E}" type="datetimeFigureOut">
              <a:rPr lang="ar-BH" smtClean="0"/>
              <a:pPr/>
              <a:t>16/04/1440</a:t>
            </a:fld>
            <a:endParaRPr lang="ar-BH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ar-BH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380ECE9-2271-4273-BF6F-2C50AD562780}" type="slidenum">
              <a:rPr lang="ar-BH" smtClean="0"/>
              <a:pPr/>
              <a:t>‹#›</a:t>
            </a:fld>
            <a:endParaRPr lang="ar-B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92AC1CA-7161-46AA-A2D9-30CAAE63B96E}" type="datetimeFigureOut">
              <a:rPr lang="ar-BH" smtClean="0"/>
              <a:pPr/>
              <a:t>16/04/1440</a:t>
            </a:fld>
            <a:endParaRPr lang="ar-BH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ar-BH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380ECE9-2271-4273-BF6F-2C50AD562780}" type="slidenum">
              <a:rPr lang="ar-BH" smtClean="0"/>
              <a:pPr/>
              <a:t>‹#›</a:t>
            </a:fld>
            <a:endParaRPr lang="ar-B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92AC1CA-7161-46AA-A2D9-30CAAE63B96E}" type="datetimeFigureOut">
              <a:rPr lang="ar-BH" smtClean="0"/>
              <a:pPr/>
              <a:t>16/04/1440</a:t>
            </a:fld>
            <a:endParaRPr lang="ar-BH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ar-BH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380ECE9-2271-4273-BF6F-2C50AD562780}" type="slidenum">
              <a:rPr lang="ar-BH" smtClean="0"/>
              <a:pPr/>
              <a:t>‹#›</a:t>
            </a:fld>
            <a:endParaRPr lang="ar-B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92AC1CA-7161-46AA-A2D9-30CAAE63B96E}" type="datetimeFigureOut">
              <a:rPr lang="ar-BH" smtClean="0"/>
              <a:pPr/>
              <a:t>16/04/1440</a:t>
            </a:fld>
            <a:endParaRPr lang="ar-BH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ar-BH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380ECE9-2271-4273-BF6F-2C50AD562780}" type="slidenum">
              <a:rPr lang="ar-BH" smtClean="0"/>
              <a:pPr/>
              <a:t>‹#›</a:t>
            </a:fld>
            <a:endParaRPr lang="ar-B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92AC1CA-7161-46AA-A2D9-30CAAE63B96E}" type="datetimeFigureOut">
              <a:rPr lang="ar-BH" smtClean="0"/>
              <a:pPr/>
              <a:t>16/04/1440</a:t>
            </a:fld>
            <a:endParaRPr lang="ar-BH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ar-BH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380ECE9-2271-4273-BF6F-2C50AD562780}" type="slidenum">
              <a:rPr lang="ar-BH" smtClean="0"/>
              <a:pPr/>
              <a:t>‹#›</a:t>
            </a:fld>
            <a:endParaRPr lang="ar-B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الرمز لإضافة صورة</a:t>
            </a:r>
            <a:endParaRPr lang="ar-BH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92AC1CA-7161-46AA-A2D9-30CAAE63B96E}" type="datetimeFigureOut">
              <a:rPr lang="ar-BH" smtClean="0"/>
              <a:pPr/>
              <a:t>16/04/1440</a:t>
            </a:fld>
            <a:endParaRPr lang="ar-BH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ar-BH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380ECE9-2271-4273-BF6F-2C50AD562780}" type="slidenum">
              <a:rPr lang="ar-BH" smtClean="0"/>
              <a:pPr/>
              <a:t>‹#›</a:t>
            </a:fld>
            <a:endParaRPr lang="ar-B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0">
              <a:schemeClr val="bg1">
                <a:alpha val="0"/>
              </a:schemeClr>
            </a:gs>
            <a:gs pos="82000">
              <a:srgbClr val="F0EBD5"/>
            </a:gs>
            <a:gs pos="100000">
              <a:srgbClr val="D1C39F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 descr="خط الثلث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428717" y="6000768"/>
            <a:ext cx="4000528" cy="857232"/>
          </a:xfrm>
          <a:prstGeom prst="rect">
            <a:avLst/>
          </a:prstGeom>
        </p:spPr>
      </p:pic>
      <p:pic>
        <p:nvPicPr>
          <p:cNvPr id="23" name="صورة 22" descr="الشعار بخط الثلث جميييييييييييل وجديد.pn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67814" y="5715017"/>
            <a:ext cx="1265653" cy="1107635"/>
          </a:xfrm>
          <a:prstGeom prst="rect">
            <a:avLst/>
          </a:prstGeom>
        </p:spPr>
      </p:pic>
      <p:cxnSp>
        <p:nvCxnSpPr>
          <p:cNvPr id="1029" name="AutoShape 5"/>
          <p:cNvCxnSpPr>
            <a:cxnSpLocks noChangeShapeType="1"/>
          </p:cNvCxnSpPr>
          <p:nvPr userDrawn="1"/>
        </p:nvCxnSpPr>
        <p:spPr bwMode="auto">
          <a:xfrm rot="5400000">
            <a:off x="-850684" y="4459559"/>
            <a:ext cx="2071702" cy="10584"/>
          </a:xfrm>
          <a:prstGeom prst="straightConnector1">
            <a:avLst/>
          </a:prstGeom>
          <a:noFill/>
          <a:ln w="127000">
            <a:solidFill>
              <a:srgbClr val="C00000"/>
            </a:solidFill>
            <a:round/>
            <a:headEnd/>
            <a:tailEnd/>
          </a:ln>
          <a:effectLst/>
        </p:spPr>
      </p:cxnSp>
      <p:cxnSp>
        <p:nvCxnSpPr>
          <p:cNvPr id="1030" name="AutoShape 6"/>
          <p:cNvCxnSpPr>
            <a:cxnSpLocks noChangeShapeType="1"/>
          </p:cNvCxnSpPr>
          <p:nvPr userDrawn="1"/>
        </p:nvCxnSpPr>
        <p:spPr bwMode="auto">
          <a:xfrm rot="5400000">
            <a:off x="43878" y="3207807"/>
            <a:ext cx="273052" cy="1059"/>
          </a:xfrm>
          <a:prstGeom prst="straightConnector1">
            <a:avLst/>
          </a:prstGeom>
          <a:noFill/>
          <a:ln w="127000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/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BH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9496" y="692696"/>
            <a:ext cx="9144000" cy="2125014"/>
          </a:xfrm>
        </p:spPr>
        <p:txBody>
          <a:bodyPr>
            <a:normAutofit fontScale="90000"/>
          </a:bodyPr>
          <a:lstStyle/>
          <a:p>
            <a:pPr rtl="1">
              <a:lnSpc>
                <a:spcPct val="150000"/>
              </a:lnSpc>
            </a:pPr>
            <a:r>
              <a:rPr lang="ar-SA" b="1" dirty="0"/>
              <a:t>الأردن وتدفق اللاجئين منذ عام 1946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9496" y="3429000"/>
            <a:ext cx="9144000" cy="1265349"/>
          </a:xfrm>
        </p:spPr>
        <p:txBody>
          <a:bodyPr/>
          <a:lstStyle/>
          <a:p>
            <a:r>
              <a:rPr lang="ar-SA" sz="4000" b="1" dirty="0"/>
              <a:t>د. عروب العابد</a:t>
            </a:r>
          </a:p>
          <a:p>
            <a:r>
              <a:rPr lang="ar-SA" sz="2000" dirty="0"/>
              <a:t>عمان 28 ديسمبر 2018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2584441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SA" b="1" dirty="0"/>
              <a:t>ماهية حقوق اللاجئين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SA" sz="3200" b="1" dirty="0"/>
              <a:t>القانون المحلي</a:t>
            </a:r>
          </a:p>
          <a:p>
            <a:pPr marL="0" indent="0" algn="r" rtl="1">
              <a:buNone/>
            </a:pPr>
            <a:endParaRPr lang="ar-SA" sz="3200" b="1" dirty="0"/>
          </a:p>
          <a:p>
            <a:pPr algn="r" rtl="1"/>
            <a:r>
              <a:rPr lang="ar-SA" sz="3200" b="1" dirty="0"/>
              <a:t>القانون الدولي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xmlns="" val="3440952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SA" b="1" dirty="0"/>
              <a:t>حال اللاجيء في القانون الدولي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ar-SA" dirty="0"/>
              <a:t>	</a:t>
            </a:r>
            <a:r>
              <a:rPr lang="ar-SA" sz="3200" b="1" dirty="0"/>
              <a:t>الحماية والمساعدة:</a:t>
            </a:r>
          </a:p>
          <a:p>
            <a:pPr marL="0" indent="0" algn="r" rtl="1">
              <a:buNone/>
            </a:pPr>
            <a:r>
              <a:rPr lang="ar-SA" sz="3200" dirty="0">
                <a:cs typeface="+mj-cs"/>
              </a:rPr>
              <a:t>* </a:t>
            </a:r>
            <a:r>
              <a:rPr lang="en-US" sz="3200" dirty="0">
                <a:cs typeface="+mj-cs"/>
              </a:rPr>
              <a:t>UNCCP-ESM</a:t>
            </a:r>
            <a:r>
              <a:rPr lang="ar-SA" sz="3200" dirty="0">
                <a:cs typeface="+mj-cs"/>
              </a:rPr>
              <a:t> (لجنة التوافق الخاصة بفلسطبن والمنبثقة عن الأمم المتحدة) في عام 1948: ليس هناك أي حل سياسي: التكامل الاقتصادي</a:t>
            </a:r>
          </a:p>
          <a:p>
            <a:pPr lvl="1" algn="r" rtl="1">
              <a:buFontTx/>
              <a:buChar char="-"/>
            </a:pPr>
            <a:r>
              <a:rPr lang="tr-TR" sz="3200" dirty="0">
                <a:cs typeface="+mj-cs"/>
              </a:rPr>
              <a:t>UNRW</a:t>
            </a:r>
            <a:r>
              <a:rPr lang="en-US" sz="3200" dirty="0">
                <a:cs typeface="+mj-cs"/>
              </a:rPr>
              <a:t>A</a:t>
            </a:r>
            <a:r>
              <a:rPr lang="ar-SA" sz="3200" dirty="0">
                <a:cs typeface="+mj-cs"/>
              </a:rPr>
              <a:t> (وكالة غوث وتشغيل اللاجئين الفلسطينيين) عام 1949:</a:t>
            </a:r>
          </a:p>
          <a:p>
            <a:pPr marL="0" indent="0" algn="r" rtl="1">
              <a:buNone/>
            </a:pPr>
            <a:r>
              <a:rPr lang="ar-SA" sz="3200" dirty="0">
                <a:cs typeface="+mj-cs"/>
              </a:rPr>
              <a:t>	* الصحة، التعليم، التعليم المهني، الإغاثة</a:t>
            </a:r>
          </a:p>
          <a:p>
            <a:pPr marL="0" indent="0" algn="r" rtl="1">
              <a:buNone/>
            </a:pPr>
            <a:r>
              <a:rPr lang="ar-SA" sz="3200" dirty="0">
                <a:cs typeface="+mj-cs"/>
              </a:rPr>
              <a:t>* مذكرة تفاهم بناءا على اتفاقية 1951</a:t>
            </a:r>
          </a:p>
          <a:p>
            <a:pPr marL="0" indent="0" algn="r" rtl="1">
              <a:buNone/>
            </a:pPr>
            <a:r>
              <a:rPr lang="ar-SA" sz="3200" dirty="0">
                <a:cs typeface="+mj-cs"/>
              </a:rPr>
              <a:t>	- </a:t>
            </a:r>
            <a:r>
              <a:rPr lang="tr-TR" sz="3200" dirty="0">
                <a:cs typeface="+mj-cs"/>
              </a:rPr>
              <a:t>UNHCR</a:t>
            </a:r>
            <a:r>
              <a:rPr lang="ar-SA" sz="3200" dirty="0">
                <a:cs typeface="+mj-cs"/>
              </a:rPr>
              <a:t> (مفوضية شؤون اللاجئين)</a:t>
            </a:r>
          </a:p>
          <a:p>
            <a:pPr marL="0" indent="0" algn="r" rtl="1">
              <a:buNone/>
            </a:pPr>
            <a:r>
              <a:rPr lang="ar-SA" sz="3200" dirty="0">
                <a:cs typeface="+mj-cs"/>
              </a:rPr>
              <a:t>	- أوضاع اللاجئين ومساعدتهم</a:t>
            </a:r>
            <a:endParaRPr lang="en-US" sz="32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1232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SA" b="1" dirty="0"/>
              <a:t>القانون المحلي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68760"/>
            <a:ext cx="10515600" cy="4855585"/>
          </a:xfrm>
        </p:spPr>
        <p:txBody>
          <a:bodyPr>
            <a:normAutofit fontScale="92500" lnSpcReduction="20000"/>
          </a:bodyPr>
          <a:lstStyle/>
          <a:p>
            <a:pPr algn="r" rtl="1"/>
            <a:r>
              <a:rPr lang="ar-SA" sz="3500" dirty="0"/>
              <a:t>لا توجد سياسة محلية </a:t>
            </a:r>
            <a:r>
              <a:rPr lang="ar-SA" sz="3500" dirty="0" smtClean="0"/>
              <a:t>للهجرة.</a:t>
            </a:r>
            <a:endParaRPr lang="ar-SA" sz="3500" dirty="0"/>
          </a:p>
          <a:p>
            <a:pPr algn="r" rtl="1"/>
            <a:r>
              <a:rPr lang="ar-SA" sz="3500" dirty="0"/>
              <a:t>الدروس المستفادة: المخيمات واللاجئين الحضريين مابين 1948 و2017</a:t>
            </a:r>
          </a:p>
          <a:p>
            <a:pPr algn="r" rtl="1"/>
            <a:r>
              <a:rPr lang="ar-SA" sz="3500" dirty="0"/>
              <a:t>خطة الأردن للاستجابة هي آلية التعاون الاستراتيجي بين حكومة الأردن والمانحين ووكالات الأمم المتحدة والمنظمات الغير حكومية للتطوير</a:t>
            </a:r>
            <a:r>
              <a:rPr lang="ar-SA" sz="3500" dirty="0">
                <a:solidFill>
                  <a:srgbClr val="FF0000"/>
                </a:solidFill>
              </a:rPr>
              <a:t>(2016-18//2017-19)</a:t>
            </a:r>
          </a:p>
          <a:p>
            <a:pPr marL="0" indent="0" algn="r" rtl="1">
              <a:buNone/>
            </a:pPr>
            <a:r>
              <a:rPr lang="ar-SA" sz="3500" dirty="0">
                <a:solidFill>
                  <a:srgbClr val="FF0000"/>
                </a:solidFill>
              </a:rPr>
              <a:t>استجابة شاملة تربط بفعالية حلول التكيف قصيرة الأجل بمبادرات طويلة الأجل تهدف إلى تعزيز قدرات الصمود المحلي والوطني:</a:t>
            </a:r>
          </a:p>
          <a:p>
            <a:pPr marL="0" indent="0" algn="r" rtl="1">
              <a:buNone/>
            </a:pPr>
            <a:r>
              <a:rPr lang="ar-SA" sz="3500" dirty="0">
                <a:solidFill>
                  <a:srgbClr val="FF0000"/>
                </a:solidFill>
              </a:rPr>
              <a:t>	</a:t>
            </a:r>
            <a:r>
              <a:rPr lang="ar-SA" sz="3500" dirty="0"/>
              <a:t>* تعزيز القدرة على تقديم الخدمات</a:t>
            </a:r>
          </a:p>
          <a:p>
            <a:pPr marL="0" indent="0" algn="r" rtl="1">
              <a:buNone/>
            </a:pPr>
            <a:r>
              <a:rPr lang="ar-SA" sz="3500" dirty="0">
                <a:solidFill>
                  <a:srgbClr val="FF0000"/>
                </a:solidFill>
              </a:rPr>
              <a:t>	</a:t>
            </a:r>
            <a:r>
              <a:rPr lang="ar-SA" sz="3500" dirty="0"/>
              <a:t>* توسيع سبل المعيشة وفرص العمل (كجزء من الميثاق الأردني في لندن 2016)</a:t>
            </a:r>
            <a:endParaRPr lang="ar-SA" sz="3500" dirty="0">
              <a:solidFill>
                <a:srgbClr val="FF0000"/>
              </a:solidFill>
            </a:endParaRP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37739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SA" b="1" dirty="0"/>
              <a:t>الجنسية والشمول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SA" sz="3200" dirty="0"/>
              <a:t>الفلسطينيون الذين يحملون الجنسية الأردنية يشكلون 43% من السكان (2000)</a:t>
            </a:r>
          </a:p>
          <a:p>
            <a:pPr algn="r" rtl="1"/>
            <a:r>
              <a:rPr lang="ar-SA" sz="3200" dirty="0"/>
              <a:t>الضفة الغربية والشرقية من الأردن</a:t>
            </a:r>
          </a:p>
          <a:p>
            <a:pPr marL="0" indent="0" algn="r" rtl="1">
              <a:buNone/>
            </a:pPr>
            <a:endParaRPr lang="ar-SA" sz="3200" dirty="0"/>
          </a:p>
          <a:p>
            <a:pPr algn="r" rtl="1"/>
            <a:r>
              <a:rPr lang="ar-SA" sz="3200" b="1" dirty="0"/>
              <a:t>حاملو وثائق السفر:</a:t>
            </a:r>
          </a:p>
          <a:p>
            <a:pPr marL="0" indent="0" algn="r" rtl="1">
              <a:buNone/>
            </a:pPr>
            <a:r>
              <a:rPr lang="ar-SA" sz="3200" dirty="0"/>
              <a:t>	- بعد عام 1988، الفلسطينيون الذين يعيشون في الضفة الغربية</a:t>
            </a:r>
          </a:p>
          <a:p>
            <a:pPr marL="0" indent="0" algn="r" rtl="1">
              <a:buNone/>
            </a:pPr>
            <a:r>
              <a:rPr lang="ar-SA" sz="3200" dirty="0"/>
              <a:t>	- لاجئو غزة في الأردن</a:t>
            </a:r>
          </a:p>
          <a:p>
            <a:pPr marL="0" indent="0" algn="r" rtl="1">
              <a:buNone/>
            </a:pPr>
            <a:r>
              <a:rPr lang="ar-SA" sz="3200" dirty="0"/>
              <a:t>	- رجال الأعمال ( المستثمرون من العراق وسوريا)</a:t>
            </a: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65308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1"/>
            <a:r>
              <a:rPr lang="ar-SA" sz="3100" b="1" dirty="0"/>
              <a:t>الاقتصاد السياسي للأردن</a:t>
            </a:r>
            <a:br>
              <a:rPr lang="ar-SA" sz="3100" b="1" dirty="0"/>
            </a:br>
            <a:r>
              <a:rPr lang="ar-SA" sz="4900" b="1" dirty="0"/>
              <a:t>سياسة التكامل</a:t>
            </a:r>
            <a:r>
              <a:rPr lang="ar-SA" b="1" dirty="0"/>
              <a:t/>
            </a:r>
            <a:br>
              <a:rPr lang="ar-SA" b="1" dirty="0"/>
            </a:br>
            <a:r>
              <a:rPr lang="ar-SA" sz="3100" b="1" dirty="0"/>
              <a:t>(1946- 1988)</a:t>
            </a:r>
            <a:endParaRPr lang="en-US" sz="3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71389"/>
            <a:ext cx="10972800" cy="4525963"/>
          </a:xfrm>
        </p:spPr>
        <p:txBody>
          <a:bodyPr>
            <a:normAutofit/>
          </a:bodyPr>
          <a:lstStyle/>
          <a:p>
            <a:pPr algn="r" rtl="1"/>
            <a:r>
              <a:rPr lang="ar-SA" sz="3000" dirty="0"/>
              <a:t>الدولة الشابة نشأت في عشرينيات القرن العشرين</a:t>
            </a:r>
          </a:p>
          <a:p>
            <a:pPr algn="r" rtl="1"/>
            <a:r>
              <a:rPr lang="ar-SA" sz="3000" dirty="0"/>
              <a:t>تضاعف السكان</a:t>
            </a:r>
          </a:p>
          <a:p>
            <a:pPr algn="r" rtl="1"/>
            <a:r>
              <a:rPr lang="ar-SA" sz="3000" dirty="0"/>
              <a:t>الاعتماد على المساعدات التي سعت إلى تعزيز التنمية الاقتصادية لدمج القادمين الجدد.</a:t>
            </a:r>
          </a:p>
          <a:p>
            <a:pPr algn="r" rtl="1"/>
            <a:r>
              <a:rPr lang="ar-SA" sz="3000" dirty="0"/>
              <a:t>1950- 1980: التحالفات المتزامنة:</a:t>
            </a:r>
          </a:p>
          <a:p>
            <a:pPr marL="0" indent="0" algn="r" rtl="1">
              <a:buNone/>
            </a:pPr>
            <a:r>
              <a:rPr lang="ar-SA" sz="3000" dirty="0"/>
              <a:t>	- رأس المال البشري ، وتدفق الأموال من المساعدات والتنمية وخطط لبناء البلاد</a:t>
            </a:r>
          </a:p>
          <a:p>
            <a:pPr marL="0" indent="0" algn="r" rtl="1">
              <a:buNone/>
            </a:pPr>
            <a:r>
              <a:rPr lang="ar-SA" sz="3000" dirty="0">
                <a:solidFill>
                  <a:srgbClr val="FF0000"/>
                </a:solidFill>
              </a:rPr>
              <a:t>*سياسة الاندماج والولاء للهوية الوطنية (التي تغذيها الإيجار): تشكيل </a:t>
            </a:r>
            <a:r>
              <a:rPr lang="ar-SA" sz="3000" dirty="0" smtClean="0">
                <a:solidFill>
                  <a:srgbClr val="FF0000"/>
                </a:solidFill>
              </a:rPr>
              <a:t>الامتيازات.</a:t>
            </a:r>
            <a:endParaRPr lang="en-US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0584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1"/>
            <a:r>
              <a:rPr lang="ar-SA" sz="3100" b="1" dirty="0"/>
              <a:t>الاقتصاد السياسي للأردن</a:t>
            </a:r>
            <a:br>
              <a:rPr lang="ar-SA" sz="3100" b="1" dirty="0"/>
            </a:br>
            <a:r>
              <a:rPr lang="ar-SA" sz="4900" b="1" dirty="0"/>
              <a:t>سياسة البقاء والتحمل</a:t>
            </a:r>
            <a:br>
              <a:rPr lang="ar-SA" sz="4900" b="1" dirty="0"/>
            </a:br>
            <a:r>
              <a:rPr lang="ar-SA" sz="3100" b="1" dirty="0"/>
              <a:t>(1990- 2010)</a:t>
            </a:r>
            <a:endParaRPr lang="en-US" sz="3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71389"/>
            <a:ext cx="10972800" cy="4525963"/>
          </a:xfrm>
        </p:spPr>
        <p:txBody>
          <a:bodyPr>
            <a:normAutofit/>
          </a:bodyPr>
          <a:lstStyle/>
          <a:p>
            <a:pPr algn="r" rtl="1"/>
            <a:r>
              <a:rPr lang="ar-SA" sz="3200" dirty="0"/>
              <a:t>لا مزيد من التحويلات وعودة المهاجرين</a:t>
            </a:r>
          </a:p>
          <a:p>
            <a:pPr algn="r" rtl="1"/>
            <a:r>
              <a:rPr lang="ar-SA" sz="3200" dirty="0"/>
              <a:t>تم تعليق تدفق المساعدات: حرب الخليج الأولى</a:t>
            </a:r>
          </a:p>
          <a:p>
            <a:pPr algn="r" rtl="1"/>
            <a:r>
              <a:rPr lang="ar-SA" sz="3200" dirty="0"/>
              <a:t>الضيوف مع الاستثمارات</a:t>
            </a:r>
          </a:p>
          <a:p>
            <a:pPr algn="r" rtl="1"/>
            <a:r>
              <a:rPr lang="ar-SA" sz="3200" dirty="0"/>
              <a:t>مذكرة تفاهم مع المفوضية (للتعويض عن عدم توقيع اتفاقية اللاجئين 1951)</a:t>
            </a:r>
          </a:p>
          <a:p>
            <a:pPr algn="r" rtl="1"/>
            <a:r>
              <a:rPr lang="ar-SA" sz="3200" dirty="0"/>
              <a:t>ميزة التطوير لاستضافة اللاجئين</a:t>
            </a:r>
          </a:p>
          <a:p>
            <a:pPr algn="r" rtl="1"/>
            <a:r>
              <a:rPr lang="ar-SA" sz="3200" dirty="0"/>
              <a:t>وقد أتاح تحرير الاقتصاد وخصخصة السوق مزيدا من الامتيازات لأولئك الذين لديهم رأس المال.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9459701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1"/>
            <a:r>
              <a:rPr lang="ar-SA" sz="3100" b="1" dirty="0"/>
              <a:t>الاقتصاد السياسي للأردن</a:t>
            </a:r>
            <a:br>
              <a:rPr lang="ar-SA" sz="3100" b="1" dirty="0"/>
            </a:br>
            <a:r>
              <a:rPr lang="ar-SA" sz="4900" b="1" dirty="0"/>
              <a:t>سياسة المرونة</a:t>
            </a:r>
            <a:br>
              <a:rPr lang="ar-SA" sz="4900" b="1" dirty="0"/>
            </a:br>
            <a:r>
              <a:rPr lang="ar-SA" sz="3100" b="1" dirty="0"/>
              <a:t>(2012- 2018)</a:t>
            </a:r>
            <a:endParaRPr lang="en-US" sz="3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83357"/>
            <a:ext cx="10972800" cy="4525963"/>
          </a:xfrm>
        </p:spPr>
        <p:txBody>
          <a:bodyPr>
            <a:noAutofit/>
          </a:bodyPr>
          <a:lstStyle/>
          <a:p>
            <a:pPr algn="r" rtl="1"/>
            <a:r>
              <a:rPr lang="ar-SA" sz="3000" dirty="0">
                <a:cs typeface="+mj-cs"/>
              </a:rPr>
              <a:t>الأسباب المعيشة الاجتماعية والاقتصادية الصعبة للمواطنين:</a:t>
            </a:r>
          </a:p>
          <a:p>
            <a:pPr marL="0" indent="0" algn="r" rtl="1">
              <a:buNone/>
            </a:pPr>
            <a:r>
              <a:rPr lang="ar-SA" sz="3000" dirty="0">
                <a:cs typeface="+mj-cs"/>
              </a:rPr>
              <a:t>	- التضخم:</a:t>
            </a:r>
          </a:p>
          <a:p>
            <a:pPr marL="0" indent="0" algn="r" rtl="1">
              <a:buNone/>
            </a:pPr>
            <a:r>
              <a:rPr lang="ar-SA" sz="3000" dirty="0">
                <a:cs typeface="+mj-cs"/>
              </a:rPr>
              <a:t>  	* زيادة أسعار السلع الأساسية والوقود والكهرباء</a:t>
            </a:r>
          </a:p>
          <a:p>
            <a:pPr marL="0" indent="0" algn="r" rtl="1">
              <a:buNone/>
            </a:pPr>
            <a:r>
              <a:rPr lang="ar-SA" sz="3000" dirty="0">
                <a:cs typeface="+mj-cs"/>
              </a:rPr>
              <a:t>  	* ارتفاع معدل البطالة</a:t>
            </a:r>
          </a:p>
          <a:p>
            <a:pPr algn="r" rtl="1"/>
            <a:r>
              <a:rPr lang="ar-SA" sz="3000" dirty="0">
                <a:solidFill>
                  <a:srgbClr val="FF0000"/>
                </a:solidFill>
                <a:cs typeface="+mj-cs"/>
              </a:rPr>
              <a:t>تخصيص التمويل </a:t>
            </a:r>
            <a:r>
              <a:rPr lang="ar-SA" sz="3000" dirty="0">
                <a:cs typeface="+mj-cs"/>
              </a:rPr>
              <a:t>وتقاسم الأعباء للمجتمع الدولي:</a:t>
            </a:r>
          </a:p>
          <a:p>
            <a:pPr marL="0" indent="0" algn="r" rtl="1">
              <a:buNone/>
            </a:pPr>
            <a:r>
              <a:rPr lang="ar-SA" sz="3000" dirty="0">
                <a:cs typeface="+mj-cs"/>
              </a:rPr>
              <a:t>	</a:t>
            </a:r>
            <a:r>
              <a:rPr lang="ar-SA" sz="3000" dirty="0">
                <a:solidFill>
                  <a:srgbClr val="002060"/>
                </a:solidFill>
                <a:cs typeface="+mj-cs"/>
              </a:rPr>
              <a:t>- ليس كل اللاجئين يتمتعون بنفس الحقوق والامتيازات.</a:t>
            </a:r>
          </a:p>
          <a:p>
            <a:pPr marL="0" indent="0" algn="r" rtl="1">
              <a:buNone/>
            </a:pPr>
            <a:r>
              <a:rPr lang="ar-SA" sz="3000" dirty="0">
                <a:solidFill>
                  <a:srgbClr val="002060"/>
                </a:solidFill>
                <a:cs typeface="+mj-cs"/>
              </a:rPr>
              <a:t>	- تم استبعاد اللاجئين الفلسطينيين من المساعدات وأولويات التمويل:</a:t>
            </a:r>
          </a:p>
          <a:p>
            <a:pPr marL="0" indent="0" algn="r" rtl="1">
              <a:buNone/>
            </a:pPr>
            <a:r>
              <a:rPr lang="ar-SA" sz="3000" dirty="0">
                <a:solidFill>
                  <a:srgbClr val="002060"/>
                </a:solidFill>
                <a:cs typeface="+mj-cs"/>
              </a:rPr>
              <a:t>	- سياسة </a:t>
            </a:r>
            <a:r>
              <a:rPr lang="en-US" sz="3000" dirty="0">
                <a:solidFill>
                  <a:srgbClr val="002060"/>
                </a:solidFill>
                <a:cs typeface="+mj-cs"/>
              </a:rPr>
              <a:t>TRUMP </a:t>
            </a:r>
            <a:r>
              <a:rPr lang="ar-SA" sz="3000" dirty="0">
                <a:solidFill>
                  <a:srgbClr val="002060"/>
                </a:solidFill>
                <a:cs typeface="+mj-cs"/>
              </a:rPr>
              <a:t>وخفض تمويل الأونروا.</a:t>
            </a:r>
            <a:endParaRPr lang="en-US" sz="3000" dirty="0">
              <a:solidFill>
                <a:srgbClr val="00206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588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SA" b="1" dirty="0"/>
              <a:t>تحديات ومعيقات الشمول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100000"/>
              </a:lnSpc>
            </a:pPr>
            <a:r>
              <a:rPr lang="ar-SA" sz="3200" dirty="0"/>
              <a:t>التمايز الطبقي</a:t>
            </a:r>
          </a:p>
          <a:p>
            <a:pPr algn="r" rtl="1">
              <a:lnSpc>
                <a:spcPct val="100000"/>
              </a:lnSpc>
            </a:pPr>
            <a:r>
              <a:rPr lang="ar-SA" sz="3200" dirty="0"/>
              <a:t>العشائرية في مقابل جهاز الدولة والمؤسسات</a:t>
            </a:r>
          </a:p>
          <a:p>
            <a:pPr algn="r" rtl="1">
              <a:lnSpc>
                <a:spcPct val="100000"/>
              </a:lnSpc>
            </a:pPr>
            <a:r>
              <a:rPr lang="ar-SA" sz="3200" dirty="0"/>
              <a:t>عقلية الإيراد (الريع) في مقابل المواطنة</a:t>
            </a:r>
          </a:p>
          <a:p>
            <a:pPr algn="r" rtl="1">
              <a:lnSpc>
                <a:spcPct val="100000"/>
              </a:lnSpc>
            </a:pPr>
            <a:r>
              <a:rPr lang="ar-SA" sz="3200" dirty="0"/>
              <a:t>الخدمات على أساس المساواة</a:t>
            </a:r>
          </a:p>
          <a:p>
            <a:pPr algn="r" rtl="1">
              <a:lnSpc>
                <a:spcPct val="100000"/>
              </a:lnSpc>
            </a:pPr>
            <a:r>
              <a:rPr lang="ar-SA" sz="3200" dirty="0"/>
              <a:t>الهوية في مقابل الجنسية</a:t>
            </a:r>
          </a:p>
          <a:p>
            <a:pPr algn="r" rtl="1">
              <a:lnSpc>
                <a:spcPct val="100000"/>
              </a:lnSpc>
            </a:pPr>
            <a:r>
              <a:rPr lang="ar-SA" sz="3200" dirty="0"/>
              <a:t>الإعلام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3748632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408" y="2132856"/>
            <a:ext cx="10972800" cy="28369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4400" b="1" dirty="0"/>
              <a:t>شكراً لكم</a:t>
            </a:r>
          </a:p>
          <a:p>
            <a:pPr marL="0" indent="0" algn="ctr">
              <a:buNone/>
            </a:pPr>
            <a:r>
              <a:rPr lang="en-US" sz="4400" dirty="0"/>
              <a:t>Oroub.elabed@gmail.com</a:t>
            </a:r>
          </a:p>
          <a:p>
            <a:pPr marL="0" indent="0" algn="ctr">
              <a:buNone/>
            </a:pP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xmlns="" val="27912679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b="1" dirty="0"/>
              <a:t>المراجع العربية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SA" sz="3200" dirty="0"/>
              <a:t>فارسون، سميح (2003) فلسطين والفلسطينيون، مركز الوحدة العربية للدراسات، بيروت: لبنان.</a:t>
            </a:r>
          </a:p>
          <a:p>
            <a:pPr algn="r" rtl="1"/>
            <a:r>
              <a:rPr lang="ar-SA" sz="3200" dirty="0"/>
              <a:t>تاكينبيرج، ليكس (2003) وضع اللاجئين الفلسطينيين في القانون الدولي، معهد الدراسات الفلسطينية، بيروت: لبنان</a:t>
            </a:r>
          </a:p>
          <a:p>
            <a:pPr algn="r" rtl="1"/>
            <a:r>
              <a:rPr lang="ar-SA" sz="3200" dirty="0"/>
              <a:t>زريق، إيليا (1997) اللاجئون الفلسطينيون وعملية السلام، معهد الدراسات الفلسطينية، بيروت: لبنان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886717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SA" b="1" dirty="0"/>
              <a:t>في هذه المحاضرة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77500" lnSpcReduction="20000"/>
          </a:bodyPr>
          <a:lstStyle/>
          <a:p>
            <a:pPr algn="r" rtl="1"/>
            <a:r>
              <a:rPr lang="ar-SA" sz="3500" b="1" dirty="0"/>
              <a:t>الأردن: مفترق الطرق</a:t>
            </a:r>
          </a:p>
          <a:p>
            <a:pPr algn="r" rtl="1"/>
            <a:r>
              <a:rPr lang="ar-SA" sz="3500" b="1" dirty="0"/>
              <a:t>تدفق اللاجئين منذ 1947 إلى 2018</a:t>
            </a:r>
          </a:p>
          <a:p>
            <a:pPr algn="r" rtl="1"/>
            <a:r>
              <a:rPr lang="ar-SA" sz="3500" b="1" dirty="0"/>
              <a:t>الحقوق والوضع القانوني ( القانون الدولي والقانون المحلي)</a:t>
            </a:r>
          </a:p>
          <a:p>
            <a:pPr algn="r" rtl="1"/>
            <a:r>
              <a:rPr lang="ar-SA" sz="3500" b="1" dirty="0"/>
              <a:t>الجنسية و الشمول (الإدراج)</a:t>
            </a:r>
          </a:p>
          <a:p>
            <a:pPr algn="r" rtl="1"/>
            <a:r>
              <a:rPr lang="ar-SA" sz="3500" b="1" dirty="0"/>
              <a:t>الوضع السياسي في الأردن:</a:t>
            </a:r>
          </a:p>
          <a:p>
            <a:pPr marL="0" indent="0" algn="r" rtl="1">
              <a:buNone/>
            </a:pPr>
            <a:r>
              <a:rPr lang="ar-SA" sz="3500" b="1" dirty="0"/>
              <a:t>	- سياسة التكامل</a:t>
            </a:r>
          </a:p>
          <a:p>
            <a:pPr marL="0" indent="0" algn="r" rtl="1">
              <a:buNone/>
            </a:pPr>
            <a:r>
              <a:rPr lang="ar-SA" sz="3500" b="1" dirty="0"/>
              <a:t>	- سياسة البقاء</a:t>
            </a:r>
          </a:p>
          <a:p>
            <a:pPr marL="0" indent="0" algn="r" rtl="1">
              <a:buNone/>
            </a:pPr>
            <a:r>
              <a:rPr lang="ar-SA" sz="3500" b="1" dirty="0"/>
              <a:t>	- سياسة المرونة</a:t>
            </a:r>
          </a:p>
          <a:p>
            <a:pPr algn="r" rtl="1"/>
            <a:r>
              <a:rPr lang="ar-SA" sz="3500" b="1" dirty="0"/>
              <a:t>تحديات ومعيقات الشمول</a:t>
            </a:r>
          </a:p>
          <a:p>
            <a:pPr marL="0" indent="0" algn="r" rtl="1">
              <a:buNone/>
            </a:pPr>
            <a:r>
              <a:rPr lang="ar-SA" dirty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91873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3592" y="188640"/>
            <a:ext cx="8424936" cy="5829735"/>
          </a:xfrm>
        </p:spPr>
      </p:pic>
    </p:spTree>
    <p:extLst>
      <p:ext uri="{BB962C8B-B14F-4D97-AF65-F5344CB8AC3E}">
        <p14:creationId xmlns:p14="http://schemas.microsoft.com/office/powerpoint/2010/main" xmlns="" val="150501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SA" b="1" dirty="0"/>
              <a:t>تدفق المهاجرين قسراً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87488" y="1196752"/>
            <a:ext cx="9866312" cy="4555776"/>
          </a:xfrm>
        </p:spPr>
      </p:pic>
    </p:spTree>
    <p:extLst>
      <p:ext uri="{BB962C8B-B14F-4D97-AF65-F5344CB8AC3E}">
        <p14:creationId xmlns:p14="http://schemas.microsoft.com/office/powerpoint/2010/main" xmlns="" val="79449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SA" b="1" dirty="0"/>
              <a:t>أعداد المهاجرين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32412101"/>
              </p:ext>
            </p:extLst>
          </p:nvPr>
        </p:nvGraphicFramePr>
        <p:xfrm>
          <a:off x="1703512" y="1340768"/>
          <a:ext cx="9268722" cy="4420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95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895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895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52579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العدد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طرد من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السنة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2579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450,000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فلسطين التاريخية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1948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2579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300,000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الضفة الغربية لنهر الأردن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1967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2579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15,000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قطاع غزة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1967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2579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350,000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مهاجرون</a:t>
                      </a:r>
                      <a:r>
                        <a:rPr lang="ar-SA" b="1" baseline="0" dirty="0"/>
                        <a:t> من دول الخليج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1991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52579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500,000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عراقيون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1991, 1998، 2003 و2006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52579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1,500,000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سوريون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2013- 2016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52579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20,000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فلسطينيون من سوريا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2013- 2016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39103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SA" b="1" dirty="0"/>
              <a:t>الأردن: مفترق الطرق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52736"/>
            <a:ext cx="10515600" cy="5074276"/>
          </a:xfrm>
        </p:spPr>
        <p:txBody>
          <a:bodyPr>
            <a:normAutofit lnSpcReduction="10000"/>
          </a:bodyPr>
          <a:lstStyle/>
          <a:p>
            <a:pPr algn="r" rtl="1"/>
            <a:r>
              <a:rPr lang="ar-SA" sz="3200" b="1" dirty="0"/>
              <a:t>المهاجرون الاقتصاديون:</a:t>
            </a:r>
          </a:p>
          <a:p>
            <a:pPr marL="0" indent="0" algn="r" rtl="1">
              <a:buNone/>
            </a:pPr>
            <a:r>
              <a:rPr lang="ar-SA" dirty="0"/>
              <a:t>  </a:t>
            </a:r>
            <a:r>
              <a:rPr lang="ar-SA" sz="3200" dirty="0"/>
              <a:t>عدد المهاجرين العاملين في الأردن يقارب 900,000، وما يقارب من نصفهم لديه تصريح عمل </a:t>
            </a:r>
            <a:r>
              <a:rPr lang="ar-SA" sz="2000" dirty="0"/>
              <a:t>( الصور عام 2016)</a:t>
            </a:r>
          </a:p>
          <a:p>
            <a:pPr marL="0" indent="0" algn="r" rtl="1">
              <a:buNone/>
            </a:pPr>
            <a:endParaRPr lang="ar-SA" dirty="0"/>
          </a:p>
          <a:p>
            <a:pPr marL="0" indent="0" algn="r" rtl="1">
              <a:buNone/>
            </a:pPr>
            <a:endParaRPr lang="ar-SA" dirty="0"/>
          </a:p>
          <a:p>
            <a:pPr marL="0" indent="0" algn="r" rtl="1">
              <a:buNone/>
            </a:pPr>
            <a:endParaRPr lang="ar-SA" dirty="0"/>
          </a:p>
          <a:p>
            <a:pPr marL="0" indent="0" algn="r" rtl="1">
              <a:buNone/>
            </a:pPr>
            <a:endParaRPr lang="ar-SA" dirty="0"/>
          </a:p>
          <a:p>
            <a:pPr marL="0" indent="0" algn="r" rtl="1">
              <a:buNone/>
            </a:pPr>
            <a:r>
              <a:rPr lang="ar-SA" sz="3200" dirty="0"/>
              <a:t>* المهاجرون الأردنيون: 79.5% من الأردنيين يعيشون في دول الخليج، 1% يعيشون في أمريكا وكندا، 4.3% يعيشون في أوروبا و3% يعيشون في دول عربية أخرى.</a:t>
            </a:r>
          </a:p>
          <a:p>
            <a:pPr marL="0" indent="0" algn="r" rtl="1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74070275"/>
              </p:ext>
            </p:extLst>
          </p:nvPr>
        </p:nvGraphicFramePr>
        <p:xfrm>
          <a:off x="2348704" y="2636912"/>
          <a:ext cx="8128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636,270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مصريون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chemeClr val="bg1"/>
                          </a:solidFill>
                        </a:rPr>
                        <a:t>1,233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chemeClr val="bg1"/>
                          </a:solidFill>
                        </a:rPr>
                        <a:t>أندونيسيون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chemeClr val="bg1"/>
                          </a:solidFill>
                        </a:rPr>
                        <a:t>15،636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chemeClr val="bg1"/>
                          </a:solidFill>
                        </a:rPr>
                        <a:t>فلبينيون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chemeClr val="bg1"/>
                          </a:solidFill>
                        </a:rPr>
                        <a:t>8,000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chemeClr val="bg1"/>
                          </a:solidFill>
                        </a:rPr>
                        <a:t>سريلنكيون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chemeClr val="bg1"/>
                          </a:solidFill>
                        </a:rPr>
                        <a:t>217,952 (31,209</a:t>
                      </a:r>
                      <a:r>
                        <a:rPr lang="ar-SA" b="1" baseline="0" dirty="0">
                          <a:solidFill>
                            <a:schemeClr val="bg1"/>
                          </a:solidFill>
                        </a:rPr>
                        <a:t> لديهم تصريح عمل)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chemeClr val="bg1"/>
                          </a:solidFill>
                        </a:rPr>
                        <a:t>سوريون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74438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4547"/>
            <a:ext cx="10515600" cy="1298984"/>
          </a:xfrm>
        </p:spPr>
        <p:txBody>
          <a:bodyPr/>
          <a:lstStyle/>
          <a:p>
            <a:pPr algn="ctr" rtl="1"/>
            <a:r>
              <a:rPr lang="ar-SA" b="1" dirty="0"/>
              <a:t>تعداد عام 2015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15480" y="836712"/>
            <a:ext cx="10009112" cy="5051171"/>
          </a:xfrm>
        </p:spPr>
      </p:pic>
    </p:spTree>
    <p:extLst>
      <p:ext uri="{BB962C8B-B14F-4D97-AF65-F5344CB8AC3E}">
        <p14:creationId xmlns:p14="http://schemas.microsoft.com/office/powerpoint/2010/main" xmlns="" val="2920906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SA" b="1" dirty="0"/>
              <a:t>بالإضافة إلى: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1424" y="1988840"/>
            <a:ext cx="10515600" cy="3932527"/>
          </a:xfrm>
        </p:spPr>
        <p:txBody>
          <a:bodyPr/>
          <a:lstStyle/>
          <a:p>
            <a:pPr algn="r" rtl="1"/>
            <a:r>
              <a:rPr lang="ar-SA" sz="3200" b="1" dirty="0"/>
              <a:t>2013- 2017: يمنيون 31,163</a:t>
            </a:r>
          </a:p>
          <a:p>
            <a:pPr algn="r" rtl="1"/>
            <a:r>
              <a:rPr lang="ar-SA" sz="3200" b="1" dirty="0"/>
              <a:t>ليبيون 22,71</a:t>
            </a:r>
          </a:p>
          <a:p>
            <a:pPr algn="r" rtl="1"/>
            <a:r>
              <a:rPr lang="ar-SA" sz="3200" b="1" dirty="0"/>
              <a:t>سودانيون وصوماليون 15,000</a:t>
            </a: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92523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pPr algn="ctr" rtl="1"/>
            <a:r>
              <a:rPr lang="ar-SA" b="1" dirty="0"/>
              <a:t>المخيمات الداخلية والخارجية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SA" sz="3200" b="1" dirty="0"/>
              <a:t>مخيمات اللاجئين:</a:t>
            </a:r>
          </a:p>
          <a:p>
            <a:pPr marL="0" indent="0" algn="r" rtl="1">
              <a:buNone/>
            </a:pPr>
            <a:r>
              <a:rPr lang="ar-SA" sz="3200" dirty="0"/>
              <a:t>	- مخيمات للاجئين السوريين: الزعتري (80,108)، أزرق (53,220)، إماراتي (6,921)</a:t>
            </a:r>
          </a:p>
          <a:p>
            <a:pPr marL="0" indent="0" algn="r" rtl="1">
              <a:buNone/>
            </a:pPr>
            <a:r>
              <a:rPr lang="ar-SA" sz="3200" dirty="0"/>
              <a:t>	- 13 مخيم للاجئين الفلسطينيين (10- 15 % من الفلسطينيين)</a:t>
            </a:r>
          </a:p>
          <a:p>
            <a:pPr algn="r" rtl="1"/>
            <a:r>
              <a:rPr lang="ar-SA" sz="3200" b="1" dirty="0"/>
              <a:t>اللاجئون الحضريون ( المسجلون):</a:t>
            </a:r>
          </a:p>
          <a:p>
            <a:pPr marL="0" indent="0" algn="r" rtl="1">
              <a:buNone/>
            </a:pPr>
            <a:r>
              <a:rPr lang="ar-SA" sz="3200" dirty="0"/>
              <a:t>	- 60- 80% يعيشون في المدن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55251239"/>
      </p:ext>
    </p:extLst>
  </p:cSld>
  <p:clrMapOvr>
    <a:masterClrMapping/>
  </p:clrMapOvr>
</p:sld>
</file>

<file path=ppt/theme/theme1.xml><?xml version="1.0" encoding="utf-8"?>
<a:theme xmlns:a="http://schemas.openxmlformats.org/drawingml/2006/main" name="عرض تقديمي1">
  <a:themeElements>
    <a:clrScheme name="مخصص 1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FF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عرض تقديمي1</Template>
  <TotalTime>2290</TotalTime>
  <Words>468</Words>
  <Application>Microsoft Office PowerPoint</Application>
  <PresentationFormat>مخصص</PresentationFormat>
  <Paragraphs>132</Paragraphs>
  <Slides>19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0" baseType="lpstr">
      <vt:lpstr>عرض تقديمي1</vt:lpstr>
      <vt:lpstr>الأردن وتدفق اللاجئين منذ عام 1946</vt:lpstr>
      <vt:lpstr>في هذه المحاضرة</vt:lpstr>
      <vt:lpstr>الشريحة 3</vt:lpstr>
      <vt:lpstr>تدفق المهاجرين قسراً</vt:lpstr>
      <vt:lpstr>أعداد المهاجرين</vt:lpstr>
      <vt:lpstr>الأردن: مفترق الطرق</vt:lpstr>
      <vt:lpstr>تعداد عام 2015</vt:lpstr>
      <vt:lpstr>بالإضافة إلى:</vt:lpstr>
      <vt:lpstr>المخيمات الداخلية والخارجية</vt:lpstr>
      <vt:lpstr>ماهية حقوق اللاجئين</vt:lpstr>
      <vt:lpstr>حال اللاجيء في القانون الدولي</vt:lpstr>
      <vt:lpstr>القانون المحلي</vt:lpstr>
      <vt:lpstr>الجنسية والشمول</vt:lpstr>
      <vt:lpstr>الاقتصاد السياسي للأردن سياسة التكامل (1946- 1988)</vt:lpstr>
      <vt:lpstr>الاقتصاد السياسي للأردن سياسة البقاء والتحمل (1990- 2010)</vt:lpstr>
      <vt:lpstr>الاقتصاد السياسي للأردن سياسة المرونة (2012- 2018)</vt:lpstr>
      <vt:lpstr>تحديات ومعيقات الشمول</vt:lpstr>
      <vt:lpstr>الشريحة 18</vt:lpstr>
      <vt:lpstr>المراجع العربية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Dell</dc:creator>
  <cp:lastModifiedBy>user</cp:lastModifiedBy>
  <cp:revision>98</cp:revision>
  <dcterms:created xsi:type="dcterms:W3CDTF">2015-01-19T10:37:52Z</dcterms:created>
  <dcterms:modified xsi:type="dcterms:W3CDTF">2018-12-24T07:23:21Z</dcterms:modified>
</cp:coreProperties>
</file>