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4"/>
  </p:notesMasterIdLst>
  <p:sldIdLst>
    <p:sldId id="256" r:id="rId2"/>
    <p:sldId id="257" r:id="rId3"/>
    <p:sldId id="285" r:id="rId4"/>
    <p:sldId id="276" r:id="rId5"/>
    <p:sldId id="258" r:id="rId6"/>
    <p:sldId id="279" r:id="rId7"/>
    <p:sldId id="277" r:id="rId8"/>
    <p:sldId id="259" r:id="rId9"/>
    <p:sldId id="261" r:id="rId10"/>
    <p:sldId id="280" r:id="rId11"/>
    <p:sldId id="288" r:id="rId12"/>
    <p:sldId id="262" r:id="rId13"/>
    <p:sldId id="273" r:id="rId14"/>
    <p:sldId id="283" r:id="rId15"/>
    <p:sldId id="278" r:id="rId16"/>
    <p:sldId id="284" r:id="rId17"/>
    <p:sldId id="281" r:id="rId18"/>
    <p:sldId id="282" r:id="rId19"/>
    <p:sldId id="289" r:id="rId20"/>
    <p:sldId id="272" r:id="rId21"/>
    <p:sldId id="264" r:id="rId22"/>
    <p:sldId id="266" r:id="rId23"/>
  </p:sldIdLst>
  <p:sldSz cx="12192000" cy="6858000"/>
  <p:notesSz cx="6858000" cy="9144000"/>
  <p:defaultText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p" initials="h"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0" autoAdjust="0"/>
    <p:restoredTop sz="94662" autoAdjust="0"/>
  </p:normalViewPr>
  <p:slideViewPr>
    <p:cSldViewPr snapToGrid="0">
      <p:cViewPr varScale="1">
        <p:scale>
          <a:sx n="70" d="100"/>
          <a:sy n="70" d="100"/>
        </p:scale>
        <p:origin x="726" y="72"/>
      </p:cViewPr>
      <p:guideLst>
        <p:guide orient="horz" pos="2160"/>
        <p:guide pos="3840"/>
      </p:guideLst>
    </p:cSldViewPr>
  </p:slideViewPr>
  <p:notesTextViewPr>
    <p:cViewPr>
      <p:scale>
        <a:sx n="1" d="1"/>
        <a:sy n="1" d="1"/>
      </p:scale>
      <p:origin x="0" y="0"/>
    </p:cViewPr>
  </p:notesTextViewPr>
  <p:sorterViewPr>
    <p:cViewPr>
      <p:scale>
        <a:sx n="100" d="100"/>
        <a:sy n="100" d="100"/>
      </p:scale>
      <p:origin x="0" y="57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4-23T11:37:50.654" idx="1">
    <p:pos x="7670" y="10"/>
    <p:text/>
  </p:cm>
  <p:cm authorId="0" dt="2016-04-23T11:37:50.739" idx="2">
    <p:pos x="7534" y="146"/>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C465FC2-15A4-4875-9D68-C15E5F3D2424}" type="datetimeFigureOut">
              <a:rPr lang="ar-JO" smtClean="0"/>
              <a:t>11/03/1439</a:t>
            </a:fld>
            <a:endParaRPr lang="ar-JO"/>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4ABF9A8-B777-4CB4-8423-1984267B12ED}" type="slidenum">
              <a:rPr lang="ar-JO" smtClean="0"/>
              <a:t>‹#›</a:t>
            </a:fld>
            <a:endParaRPr lang="ar-JO"/>
          </a:p>
        </p:txBody>
      </p:sp>
    </p:spTree>
    <p:extLst>
      <p:ext uri="{BB962C8B-B14F-4D97-AF65-F5344CB8AC3E}">
        <p14:creationId xmlns:p14="http://schemas.microsoft.com/office/powerpoint/2010/main" val="250066282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10"/>
          </p:nvPr>
        </p:nvSpPr>
        <p:spPr/>
        <p:txBody>
          <a:bodyPr/>
          <a:lstStyle/>
          <a:p>
            <a:fld id="{94ABF9A8-B777-4CB4-8423-1984267B12ED}" type="slidenum">
              <a:rPr lang="ar-JO" smtClean="0"/>
              <a:t>1</a:t>
            </a:fld>
            <a:endParaRPr lang="ar-JO" dirty="0"/>
          </a:p>
        </p:txBody>
      </p:sp>
    </p:spTree>
    <p:extLst>
      <p:ext uri="{BB962C8B-B14F-4D97-AF65-F5344CB8AC3E}">
        <p14:creationId xmlns:p14="http://schemas.microsoft.com/office/powerpoint/2010/main" val="581139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10"/>
          </p:nvPr>
        </p:nvSpPr>
        <p:spPr/>
        <p:txBody>
          <a:bodyPr/>
          <a:lstStyle/>
          <a:p>
            <a:fld id="{94ABF9A8-B777-4CB4-8423-1984267B12ED}" type="slidenum">
              <a:rPr lang="ar-JO" smtClean="0"/>
              <a:t>7</a:t>
            </a:fld>
            <a:endParaRPr lang="ar-JO"/>
          </a:p>
        </p:txBody>
      </p:sp>
    </p:spTree>
    <p:extLst>
      <p:ext uri="{BB962C8B-B14F-4D97-AF65-F5344CB8AC3E}">
        <p14:creationId xmlns:p14="http://schemas.microsoft.com/office/powerpoint/2010/main" val="371105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ms-MY"/>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ms-MY"/>
          </a:p>
        </p:txBody>
      </p:sp>
      <p:sp>
        <p:nvSpPr>
          <p:cNvPr id="4" name="Date Placeholder 3"/>
          <p:cNvSpPr>
            <a:spLocks noGrp="1"/>
          </p:cNvSpPr>
          <p:nvPr>
            <p:ph type="dt" sz="half" idx="10"/>
          </p:nvPr>
        </p:nvSpPr>
        <p:spPr/>
        <p:txBody>
          <a:bodyPr/>
          <a:lstStyle/>
          <a:p>
            <a:fld id="{36BAC9F9-61D1-482E-976F-5AF604FD2B3E}" type="datetimeFigureOut">
              <a:rPr lang="ms-MY" smtClean="0"/>
              <a:t>29/11/2017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3617387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6BAC9F9-61D1-482E-976F-5AF604FD2B3E}" type="datetimeFigureOut">
              <a:rPr lang="ms-MY" smtClean="0"/>
              <a:t>29/11/2017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556401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ms-MY"/>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6BAC9F9-61D1-482E-976F-5AF604FD2B3E}" type="datetimeFigureOut">
              <a:rPr lang="ms-MY" smtClean="0"/>
              <a:t>29/11/2017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3812911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6BAC9F9-61D1-482E-976F-5AF604FD2B3E}" type="datetimeFigureOut">
              <a:rPr lang="ms-MY" smtClean="0"/>
              <a:t>29/11/2017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332787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ms-MY"/>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BAC9F9-61D1-482E-976F-5AF604FD2B3E}" type="datetimeFigureOut">
              <a:rPr lang="ms-MY" smtClean="0"/>
              <a:t>29/11/2017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55330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Date Placeholder 4"/>
          <p:cNvSpPr>
            <a:spLocks noGrp="1"/>
          </p:cNvSpPr>
          <p:nvPr>
            <p:ph type="dt" sz="half" idx="10"/>
          </p:nvPr>
        </p:nvSpPr>
        <p:spPr/>
        <p:txBody>
          <a:bodyPr/>
          <a:lstStyle/>
          <a:p>
            <a:fld id="{36BAC9F9-61D1-482E-976F-5AF604FD2B3E}" type="datetimeFigureOut">
              <a:rPr lang="ms-MY" smtClean="0"/>
              <a:t>29/11/2017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47054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ms-MY"/>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7" name="Date Placeholder 6"/>
          <p:cNvSpPr>
            <a:spLocks noGrp="1"/>
          </p:cNvSpPr>
          <p:nvPr>
            <p:ph type="dt" sz="half" idx="10"/>
          </p:nvPr>
        </p:nvSpPr>
        <p:spPr/>
        <p:txBody>
          <a:bodyPr/>
          <a:lstStyle/>
          <a:p>
            <a:fld id="{36BAC9F9-61D1-482E-976F-5AF604FD2B3E}" type="datetimeFigureOut">
              <a:rPr lang="ms-MY" smtClean="0"/>
              <a:t>29/11/2017</a:t>
            </a:fld>
            <a:endParaRPr lang="ms-MY"/>
          </a:p>
        </p:txBody>
      </p:sp>
      <p:sp>
        <p:nvSpPr>
          <p:cNvPr id="8" name="Footer Placeholder 7"/>
          <p:cNvSpPr>
            <a:spLocks noGrp="1"/>
          </p:cNvSpPr>
          <p:nvPr>
            <p:ph type="ftr" sz="quarter" idx="11"/>
          </p:nvPr>
        </p:nvSpPr>
        <p:spPr/>
        <p:txBody>
          <a:bodyPr/>
          <a:lstStyle/>
          <a:p>
            <a:endParaRPr lang="ms-MY"/>
          </a:p>
        </p:txBody>
      </p:sp>
      <p:sp>
        <p:nvSpPr>
          <p:cNvPr id="9" name="Slide Number Placeholder 8"/>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078468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Date Placeholder 2"/>
          <p:cNvSpPr>
            <a:spLocks noGrp="1"/>
          </p:cNvSpPr>
          <p:nvPr>
            <p:ph type="dt" sz="half" idx="10"/>
          </p:nvPr>
        </p:nvSpPr>
        <p:spPr/>
        <p:txBody>
          <a:bodyPr/>
          <a:lstStyle/>
          <a:p>
            <a:fld id="{36BAC9F9-61D1-482E-976F-5AF604FD2B3E}" type="datetimeFigureOut">
              <a:rPr lang="ms-MY" smtClean="0"/>
              <a:t>29/11/2017</a:t>
            </a:fld>
            <a:endParaRPr lang="ms-MY"/>
          </a:p>
        </p:txBody>
      </p:sp>
      <p:sp>
        <p:nvSpPr>
          <p:cNvPr id="4" name="Footer Placeholder 3"/>
          <p:cNvSpPr>
            <a:spLocks noGrp="1"/>
          </p:cNvSpPr>
          <p:nvPr>
            <p:ph type="ftr" sz="quarter" idx="11"/>
          </p:nvPr>
        </p:nvSpPr>
        <p:spPr/>
        <p:txBody>
          <a:bodyPr/>
          <a:lstStyle/>
          <a:p>
            <a:endParaRPr lang="ms-MY"/>
          </a:p>
        </p:txBody>
      </p:sp>
      <p:sp>
        <p:nvSpPr>
          <p:cNvPr id="5" name="Slide Number Placeholder 4"/>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361349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BAC9F9-61D1-482E-976F-5AF604FD2B3E}" type="datetimeFigureOut">
              <a:rPr lang="ms-MY" smtClean="0"/>
              <a:t>29/11/2017</a:t>
            </a:fld>
            <a:endParaRPr lang="ms-MY"/>
          </a:p>
        </p:txBody>
      </p:sp>
      <p:sp>
        <p:nvSpPr>
          <p:cNvPr id="3" name="Footer Placeholder 2"/>
          <p:cNvSpPr>
            <a:spLocks noGrp="1"/>
          </p:cNvSpPr>
          <p:nvPr>
            <p:ph type="ftr" sz="quarter" idx="11"/>
          </p:nvPr>
        </p:nvSpPr>
        <p:spPr/>
        <p:txBody>
          <a:bodyPr/>
          <a:lstStyle/>
          <a:p>
            <a:endParaRPr lang="ms-MY"/>
          </a:p>
        </p:txBody>
      </p:sp>
      <p:sp>
        <p:nvSpPr>
          <p:cNvPr id="4" name="Slide Number Placeholder 3"/>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771038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ms-MY"/>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BAC9F9-61D1-482E-976F-5AF604FD2B3E}" type="datetimeFigureOut">
              <a:rPr lang="ms-MY" smtClean="0"/>
              <a:t>29/11/2017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953892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ms-MY"/>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s-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BAC9F9-61D1-482E-976F-5AF604FD2B3E}" type="datetimeFigureOut">
              <a:rPr lang="ms-MY" smtClean="0"/>
              <a:t>29/11/2017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590982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ms-MY"/>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AC9F9-61D1-482E-976F-5AF604FD2B3E}" type="datetimeFigureOut">
              <a:rPr lang="ms-MY" smtClean="0"/>
              <a:t>29/11/2017</a:t>
            </a:fld>
            <a:endParaRPr lang="ms-MY"/>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s-MY"/>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17043-AB5D-4C8B-AAF6-3A9663E943AF}" type="slidenum">
              <a:rPr lang="ms-MY" smtClean="0"/>
              <a:t>‹#›</a:t>
            </a:fld>
            <a:endParaRPr lang="ms-MY"/>
          </a:p>
        </p:txBody>
      </p:sp>
    </p:spTree>
    <p:extLst>
      <p:ext uri="{BB962C8B-B14F-4D97-AF65-F5344CB8AC3E}">
        <p14:creationId xmlns:p14="http://schemas.microsoft.com/office/powerpoint/2010/main" val="2595862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1429" y="0"/>
            <a:ext cx="9144000" cy="6183085"/>
          </a:xfrm>
        </p:spPr>
        <p:txBody>
          <a:bodyPr>
            <a:normAutofit fontScale="90000"/>
          </a:bodyPr>
          <a:lstStyle/>
          <a:p>
            <a:pPr rtl="1"/>
            <a:r>
              <a:rPr lang="ar-SA" dirty="0" smtClean="0"/>
              <a:t> </a:t>
            </a:r>
            <a:br>
              <a:rPr lang="ar-SA" dirty="0" smtClean="0"/>
            </a:br>
            <a:r>
              <a:rPr lang="en-US" sz="2700" dirty="0" smtClean="0"/>
              <a:t> </a:t>
            </a:r>
            <a:r>
              <a:rPr lang="ar-SA" sz="4400" dirty="0" smtClean="0"/>
              <a:t>بسم الله الرحمن الرحيم</a:t>
            </a:r>
            <a:r>
              <a:rPr lang="ar-SA" sz="4400" dirty="0"/>
              <a:t/>
            </a:r>
            <a:br>
              <a:rPr lang="ar-SA" sz="4400" dirty="0"/>
            </a:br>
            <a:r>
              <a:rPr lang="ar-SA" sz="4400" dirty="0" smtClean="0"/>
              <a:t/>
            </a:r>
            <a:br>
              <a:rPr lang="ar-SA" sz="4400" dirty="0" smtClean="0"/>
            </a:br>
            <a:r>
              <a:rPr lang="ar-SA" sz="4400" dirty="0" smtClean="0"/>
              <a:t>عنوان المحاضرة </a:t>
            </a:r>
            <a:br>
              <a:rPr lang="ar-SA" sz="4400" dirty="0" smtClean="0"/>
            </a:br>
            <a:r>
              <a:rPr lang="ar-SA" sz="4400" b="1" dirty="0" smtClean="0">
                <a:solidFill>
                  <a:schemeClr val="accent1"/>
                </a:solidFill>
              </a:rPr>
              <a:t/>
            </a:r>
            <a:br>
              <a:rPr lang="ar-SA" sz="4400" b="1" dirty="0" smtClean="0">
                <a:solidFill>
                  <a:schemeClr val="accent1"/>
                </a:solidFill>
              </a:rPr>
            </a:br>
            <a:r>
              <a:rPr lang="ar-SA" sz="4400" b="1" dirty="0" smtClean="0">
                <a:solidFill>
                  <a:schemeClr val="accent1"/>
                </a:solidFill>
              </a:rPr>
              <a:t>فلسطين القديمة وفلسطين الاسلامية</a:t>
            </a:r>
            <a:r>
              <a:rPr lang="ar-SA" sz="4400" dirty="0" smtClean="0"/>
              <a:t/>
            </a:r>
            <a:br>
              <a:rPr lang="ar-SA" sz="4400" dirty="0" smtClean="0"/>
            </a:br>
            <a:r>
              <a:rPr lang="ar-SA" sz="4400" dirty="0" smtClean="0"/>
              <a:t/>
            </a:r>
            <a:br>
              <a:rPr lang="ar-SA" sz="4400" dirty="0" smtClean="0"/>
            </a:br>
            <a:r>
              <a:rPr lang="ar-SA" sz="4400" dirty="0" smtClean="0"/>
              <a:t>تقديم: عبدالسلام معلا</a:t>
            </a:r>
            <a:r>
              <a:rPr lang="ar-SA" dirty="0" smtClean="0"/>
              <a:t/>
            </a:r>
            <a:br>
              <a:rPr lang="ar-SA" dirty="0" smtClean="0"/>
            </a:br>
            <a:r>
              <a:rPr lang="en-US" sz="2800" dirty="0" smtClean="0"/>
              <a:t/>
            </a:r>
            <a:br>
              <a:rPr lang="en-US" sz="2800" dirty="0" smtClean="0"/>
            </a:br>
            <a:r>
              <a:rPr lang="ar-SA" sz="2800" dirty="0" smtClean="0"/>
              <a:t> </a:t>
            </a:r>
            <a:r>
              <a:rPr lang="ar-SA" dirty="0" smtClean="0"/>
              <a:t/>
            </a:r>
            <a:br>
              <a:rPr lang="ar-SA" dirty="0" smtClean="0"/>
            </a:br>
            <a:endParaRPr lang="ms-MY" sz="4000" dirty="0">
              <a:solidFill>
                <a:schemeClr val="accent1"/>
              </a:solidFill>
            </a:endParaRPr>
          </a:p>
        </p:txBody>
      </p:sp>
      <p:sp>
        <p:nvSpPr>
          <p:cNvPr id="3" name="Subtitle 2"/>
          <p:cNvSpPr>
            <a:spLocks noGrp="1"/>
          </p:cNvSpPr>
          <p:nvPr>
            <p:ph type="subTitle" idx="1"/>
          </p:nvPr>
        </p:nvSpPr>
        <p:spPr>
          <a:xfrm>
            <a:off x="1625600" y="4978400"/>
            <a:ext cx="9144000" cy="2641600"/>
          </a:xfrm>
        </p:spPr>
        <p:txBody>
          <a:bodyPr>
            <a:noAutofit/>
          </a:bodyPr>
          <a:lstStyle/>
          <a:p>
            <a:r>
              <a:rPr lang="ar-SA" sz="3200" dirty="0" smtClean="0">
                <a:solidFill>
                  <a:srgbClr val="FF0000"/>
                </a:solidFill>
                <a:cs typeface="+mj-cs"/>
              </a:rPr>
              <a:t>مرشح لدرجة الدكتوراه من معهد التميز لدراسات بيت المقدس</a:t>
            </a:r>
          </a:p>
          <a:p>
            <a:pPr rtl="1"/>
            <a:r>
              <a:rPr lang="ar-SA" sz="4000" dirty="0" smtClean="0">
                <a:solidFill>
                  <a:srgbClr val="FF0000"/>
                </a:solidFill>
                <a:cs typeface="+mj-cs"/>
              </a:rPr>
              <a:t>كلية</a:t>
            </a:r>
            <a:r>
              <a:rPr lang="ar-SA" dirty="0" smtClean="0">
                <a:solidFill>
                  <a:srgbClr val="FF0000"/>
                </a:solidFill>
                <a:cs typeface="+mj-cs"/>
              </a:rPr>
              <a:t> </a:t>
            </a:r>
            <a:r>
              <a:rPr lang="ar-SA" sz="3200" dirty="0" smtClean="0">
                <a:solidFill>
                  <a:srgbClr val="FF0000"/>
                </a:solidFill>
                <a:cs typeface="+mj-cs"/>
              </a:rPr>
              <a:t>القانون والحكومة والدراسات الدولية/ جامعة شمال ماليزيا</a:t>
            </a:r>
            <a:endParaRPr lang="ms-MY" dirty="0">
              <a:solidFill>
                <a:srgbClr val="FF0000"/>
              </a:solidFill>
              <a:cs typeface="+mj-cs"/>
            </a:endParaRPr>
          </a:p>
        </p:txBody>
      </p:sp>
    </p:spTree>
    <p:extLst>
      <p:ext uri="{BB962C8B-B14F-4D97-AF65-F5344CB8AC3E}">
        <p14:creationId xmlns:p14="http://schemas.microsoft.com/office/powerpoint/2010/main" val="3331166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232229"/>
            <a:ext cx="10515600" cy="5944734"/>
          </a:xfrm>
        </p:spPr>
        <p:txBody>
          <a:bodyPr>
            <a:normAutofit/>
          </a:bodyPr>
          <a:lstStyle/>
          <a:p>
            <a:pPr marL="0" indent="0" algn="r">
              <a:buNone/>
            </a:pPr>
            <a:r>
              <a:rPr lang="ar-SA" dirty="0" smtClean="0">
                <a:cs typeface="+mj-cs"/>
              </a:rPr>
              <a:t>اشتهر الكنعانيون بالزراعة وبرعوا في التعدين وصناعة الخزف والزجاج والنسيج والثياب والأدب والموسيقى، وانتشرت ألحانهم وموسيقاهم في بقاع المتوسط.</a:t>
            </a:r>
          </a:p>
          <a:p>
            <a:pPr marL="0" indent="0" algn="r">
              <a:buNone/>
            </a:pPr>
            <a:r>
              <a:rPr lang="ar-SA" dirty="0" smtClean="0">
                <a:cs typeface="+mj-cs"/>
              </a:rPr>
              <a:t>إن من أقدم المدن الكنعانية الباقية حتى اليوم أريحا، </a:t>
            </a:r>
            <a:r>
              <a:rPr lang="ar-SA" dirty="0" err="1" smtClean="0">
                <a:cs typeface="+mj-cs"/>
              </a:rPr>
              <a:t>أشدود</a:t>
            </a:r>
            <a:r>
              <a:rPr lang="ar-SA" dirty="0" smtClean="0">
                <a:cs typeface="+mj-cs"/>
              </a:rPr>
              <a:t>، عكا، غزة، المجدل، يافا، بيسان وكانت شكيم (نابلس) العاصمة الطبيعية لكنعان (م </a:t>
            </a:r>
            <a:r>
              <a:rPr lang="ar-SA" dirty="0" err="1" smtClean="0">
                <a:cs typeface="+mj-cs"/>
              </a:rPr>
              <a:t>م</a:t>
            </a:r>
            <a:r>
              <a:rPr lang="ar-SA" dirty="0" smtClean="0">
                <a:cs typeface="+mj-cs"/>
              </a:rPr>
              <a:t> ف).</a:t>
            </a:r>
          </a:p>
          <a:p>
            <a:pPr marL="0" indent="0" algn="r">
              <a:buNone/>
            </a:pPr>
            <a:r>
              <a:rPr lang="en-US" dirty="0" smtClean="0">
                <a:cs typeface="+mj-cs"/>
              </a:rPr>
              <a:t> </a:t>
            </a:r>
            <a:r>
              <a:rPr lang="ar-SA" dirty="0" smtClean="0">
                <a:cs typeface="+mj-cs"/>
              </a:rPr>
              <a:t>منذ فجر التاريخ المكتوب أي منذ ما يزيد على خمسة آلاف سنة وحتى الاحتلال البريطاني عام (1917م) لم تعرف فلسطين سوى ثلاث لغات وهي الكنعانية والآرامية (لغة المسيح عليه السلام)، والعربية (م </a:t>
            </a:r>
            <a:r>
              <a:rPr lang="ar-SA" dirty="0" err="1" smtClean="0">
                <a:cs typeface="+mj-cs"/>
              </a:rPr>
              <a:t>م</a:t>
            </a:r>
            <a:r>
              <a:rPr lang="ar-SA" dirty="0" smtClean="0">
                <a:cs typeface="+mj-cs"/>
              </a:rPr>
              <a:t> ف).</a:t>
            </a:r>
          </a:p>
          <a:p>
            <a:pPr marL="0" indent="0" algn="r">
              <a:buNone/>
            </a:pPr>
            <a:r>
              <a:rPr lang="ar-JO" dirty="0">
                <a:cs typeface="+mj-cs"/>
              </a:rPr>
              <a:t>إن المؤرخ الكبير </a:t>
            </a:r>
            <a:r>
              <a:rPr lang="ar-JO" dirty="0" err="1">
                <a:cs typeface="+mj-cs"/>
              </a:rPr>
              <a:t>بروستد</a:t>
            </a:r>
            <a:r>
              <a:rPr lang="ar-JO" dirty="0">
                <a:cs typeface="+mj-cs"/>
              </a:rPr>
              <a:t> وصف المدن الكنعانية المزهرة يوم دخلها العبرانيون بقوله:" إنها مدن فيها البيوت المترفة، وفيها الصناعة والتجارة والكتابة والمعابد، وفيها الحضارة </a:t>
            </a:r>
            <a:r>
              <a:rPr lang="ar-JO" dirty="0" smtClean="0">
                <a:cs typeface="+mj-cs"/>
              </a:rPr>
              <a:t>التي سرعان </a:t>
            </a:r>
            <a:r>
              <a:rPr lang="ar-JO" dirty="0">
                <a:cs typeface="+mj-cs"/>
              </a:rPr>
              <a:t>ما اقتبسها العبرانيون الرعاة البدائيون، فتركوا خيامهم وقلدوهم في بناء البيوت كما خلعوا الجلود التي ارتدوها في الصحراء وارتدوا الثياب الصوفية الزاهية الألوان، وبعد فترة لم يعد في الامكان ان بفرق المرء بين الكنعانيين والعبرانيين بالمظهر الخارجي، فقد اقتبسوا الحضارة الكنعانية كما يقتبس المهاجرون الجدد إلى امريكا في يومنا هذا طرق المعيشة الامريكية". </a:t>
            </a:r>
          </a:p>
        </p:txBody>
      </p:sp>
    </p:spTree>
    <p:extLst>
      <p:ext uri="{BB962C8B-B14F-4D97-AF65-F5344CB8AC3E}">
        <p14:creationId xmlns:p14="http://schemas.microsoft.com/office/powerpoint/2010/main" val="1066120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01600"/>
            <a:ext cx="10515600" cy="537030"/>
          </a:xfrm>
        </p:spPr>
        <p:txBody>
          <a:bodyPr>
            <a:normAutofit/>
          </a:bodyPr>
          <a:lstStyle/>
          <a:p>
            <a:pPr algn="r"/>
            <a:r>
              <a:rPr lang="ar-JO" sz="2800" b="1" dirty="0" smtClean="0"/>
              <a:t>أرض كنعان:</a:t>
            </a:r>
            <a:endParaRPr lang="ar-JO" sz="2800" b="1" dirty="0"/>
          </a:p>
        </p:txBody>
      </p:sp>
      <p:pic>
        <p:nvPicPr>
          <p:cNvPr id="3074" name="Picture 2" descr="C:\Users\hp\Desktop\كنعان.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72114" y="0"/>
            <a:ext cx="48767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0570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838200" y="101600"/>
            <a:ext cx="10515600" cy="478971"/>
          </a:xfrm>
        </p:spPr>
        <p:txBody>
          <a:bodyPr>
            <a:normAutofit/>
          </a:bodyPr>
          <a:lstStyle/>
          <a:p>
            <a:pPr algn="r"/>
            <a:r>
              <a:rPr lang="en-US" sz="2800" b="1" dirty="0" smtClean="0">
                <a:solidFill>
                  <a:schemeClr val="accent1"/>
                </a:solidFill>
              </a:rPr>
              <a:t> </a:t>
            </a:r>
            <a:r>
              <a:rPr lang="ar-SA" sz="2800" b="1" dirty="0" err="1" smtClean="0">
                <a:solidFill>
                  <a:schemeClr val="accent1"/>
                </a:solidFill>
              </a:rPr>
              <a:t>الفلستيون</a:t>
            </a:r>
            <a:r>
              <a:rPr lang="ar-SA" sz="2800" b="1" dirty="0">
                <a:solidFill>
                  <a:schemeClr val="accent1"/>
                </a:solidFill>
              </a:rPr>
              <a:t>:</a:t>
            </a:r>
            <a:endParaRPr lang="ar-JO" sz="2800" b="1" dirty="0">
              <a:solidFill>
                <a:schemeClr val="accent1"/>
              </a:solidFill>
            </a:endParaRPr>
          </a:p>
        </p:txBody>
      </p:sp>
      <p:sp>
        <p:nvSpPr>
          <p:cNvPr id="5" name="عنصر نائب للمحتوى 4"/>
          <p:cNvSpPr>
            <a:spLocks noGrp="1"/>
          </p:cNvSpPr>
          <p:nvPr>
            <p:ph idx="1"/>
          </p:nvPr>
        </p:nvSpPr>
        <p:spPr>
          <a:xfrm>
            <a:off x="838200" y="537030"/>
            <a:ext cx="10515600" cy="6320970"/>
          </a:xfrm>
        </p:spPr>
        <p:txBody>
          <a:bodyPr>
            <a:normAutofit/>
          </a:bodyPr>
          <a:lstStyle/>
          <a:p>
            <a:pPr marL="0" indent="0" algn="r">
              <a:buNone/>
            </a:pPr>
            <a:r>
              <a:rPr lang="ar-SA" dirty="0" smtClean="0">
                <a:cs typeface="+mj-cs"/>
              </a:rPr>
              <a:t>جاء </a:t>
            </a:r>
            <a:r>
              <a:rPr lang="ar-SA" dirty="0" err="1" smtClean="0">
                <a:cs typeface="+mj-cs"/>
              </a:rPr>
              <a:t>الفلستيون</a:t>
            </a:r>
            <a:r>
              <a:rPr lang="ar-SA" dirty="0" smtClean="0">
                <a:cs typeface="+mj-cs"/>
              </a:rPr>
              <a:t> من منطقة بحر إيجة غرب آسيا الصغرى في القرن الثاني عشر قبل الميلاد، وسيطروا على مدن غزة وعسقلان وأسدود </a:t>
            </a:r>
            <a:r>
              <a:rPr lang="ar-SA" dirty="0" err="1" smtClean="0">
                <a:cs typeface="+mj-cs"/>
              </a:rPr>
              <a:t>وعقرون</a:t>
            </a:r>
            <a:r>
              <a:rPr lang="ar-SA" dirty="0" smtClean="0">
                <a:cs typeface="+mj-cs"/>
              </a:rPr>
              <a:t> وجت، وكان الكرمل الحد الفاصل بين بلادهم وبلاد الفينيقيين في الشمال. </a:t>
            </a:r>
            <a:r>
              <a:rPr lang="ar-SA" dirty="0" smtClean="0">
                <a:solidFill>
                  <a:srgbClr val="FF0000"/>
                </a:solidFill>
                <a:cs typeface="+mj-cs"/>
              </a:rPr>
              <a:t>وفقا </a:t>
            </a:r>
            <a:r>
              <a:rPr lang="ar-SA" dirty="0" smtClean="0">
                <a:cs typeface="+mj-cs"/>
              </a:rPr>
              <a:t>لفيليب حتي، فقد كسر </a:t>
            </a:r>
            <a:r>
              <a:rPr lang="ar-SA" dirty="0" err="1" smtClean="0">
                <a:cs typeface="+mj-cs"/>
              </a:rPr>
              <a:t>الفلستيون</a:t>
            </a:r>
            <a:r>
              <a:rPr lang="ar-SA" dirty="0" smtClean="0">
                <a:cs typeface="+mj-cs"/>
              </a:rPr>
              <a:t> الإسرائيليين سنة (1050) ق م. وأخذوا منهم تابوت العهد وحملوه إلى أسدود وسيطروا على العديد من مدنهم في الوسط بفضل تفوق سلاحهم، ولكنهم اتجهوا للزوال مع نهاية حكم داوود ومع الزمن تأثروا بالساميين واندمجوا بهم (الشريف، 81).</a:t>
            </a:r>
          </a:p>
          <a:p>
            <a:pPr marL="0" indent="0" algn="r">
              <a:buNone/>
            </a:pPr>
            <a:r>
              <a:rPr lang="ar-SA" dirty="0" smtClean="0">
                <a:cs typeface="+mj-cs"/>
              </a:rPr>
              <a:t>رأت بيان الحوت أن زحف القبائل الهندو- أوروبية على اليونان في القرن الثالث عشر قبل الميلاد دفع سكان بحر </a:t>
            </a:r>
            <a:r>
              <a:rPr lang="ar-SA" dirty="0" err="1" smtClean="0">
                <a:cs typeface="+mj-cs"/>
              </a:rPr>
              <a:t>إيجه</a:t>
            </a:r>
            <a:r>
              <a:rPr lang="ar-SA" dirty="0" smtClean="0">
                <a:cs typeface="+mj-cs"/>
              </a:rPr>
              <a:t> للفرار عبر البحر لسواحل مصر وسورية، وكان </a:t>
            </a:r>
            <a:r>
              <a:rPr lang="ar-SA" dirty="0" err="1" smtClean="0">
                <a:cs typeface="+mj-cs"/>
              </a:rPr>
              <a:t>الفلستيون</a:t>
            </a:r>
            <a:r>
              <a:rPr lang="ar-SA" dirty="0" smtClean="0">
                <a:cs typeface="+mj-cs"/>
              </a:rPr>
              <a:t> من بين هؤلاء الذين جاءوا من جزيرة كريت (الشريف، 82).</a:t>
            </a:r>
          </a:p>
          <a:p>
            <a:pPr marL="0" indent="0" algn="r">
              <a:buNone/>
            </a:pPr>
            <a:r>
              <a:rPr lang="ar-SA" dirty="0" smtClean="0">
                <a:cs typeface="+mj-cs"/>
              </a:rPr>
              <a:t>كان على كل مدينة حاكم يدعى (سرن) ويخضع له الأمراء ومن بعدهم بقية الشعب (من الكنعانيين </a:t>
            </a:r>
            <a:r>
              <a:rPr lang="ar-SA" dirty="0" err="1" smtClean="0">
                <a:cs typeface="+mj-cs"/>
              </a:rPr>
              <a:t>والفلستيين</a:t>
            </a:r>
            <a:r>
              <a:rPr lang="ar-SA" dirty="0" smtClean="0">
                <a:cs typeface="+mj-cs"/>
              </a:rPr>
              <a:t>، وكانت المدن تكون اتحادا أكبر تسند قيادته لمدينة غزة فيما شكلت أسدود المركز الديني (الشريف، 83).</a:t>
            </a:r>
          </a:p>
          <a:p>
            <a:pPr marL="0" indent="0" algn="r">
              <a:buNone/>
            </a:pPr>
            <a:r>
              <a:rPr lang="ar-SA" dirty="0" smtClean="0">
                <a:cs typeface="+mj-cs"/>
              </a:rPr>
              <a:t>وكان هيرودوت هو الذي أطلق على المنطقة التي احتلها </a:t>
            </a:r>
            <a:r>
              <a:rPr lang="ar-SA" dirty="0" err="1" smtClean="0">
                <a:cs typeface="+mj-cs"/>
              </a:rPr>
              <a:t>الفلستيون</a:t>
            </a:r>
            <a:r>
              <a:rPr lang="ar-SA" dirty="0" smtClean="0">
                <a:cs typeface="+mj-cs"/>
              </a:rPr>
              <a:t> اسم </a:t>
            </a:r>
            <a:r>
              <a:rPr lang="ar-SA" dirty="0" err="1" smtClean="0">
                <a:cs typeface="+mj-cs"/>
              </a:rPr>
              <a:t>فلستيا</a:t>
            </a:r>
            <a:r>
              <a:rPr lang="ar-SA" dirty="0" smtClean="0">
                <a:cs typeface="+mj-cs"/>
              </a:rPr>
              <a:t>، لكنهم استوطنوا أيضا مدننا داخلية وأسسوا مدينة اللد. </a:t>
            </a:r>
            <a:r>
              <a:rPr lang="ar-SA" dirty="0" smtClean="0">
                <a:solidFill>
                  <a:srgbClr val="FF0000"/>
                </a:solidFill>
                <a:cs typeface="+mj-cs"/>
              </a:rPr>
              <a:t>فاق</a:t>
            </a:r>
            <a:r>
              <a:rPr lang="ar-SA" dirty="0" smtClean="0">
                <a:cs typeface="+mj-cs"/>
              </a:rPr>
              <a:t> </a:t>
            </a:r>
            <a:r>
              <a:rPr lang="ar-SA" dirty="0" err="1" smtClean="0">
                <a:cs typeface="+mj-cs"/>
              </a:rPr>
              <a:t>الفلستيون</a:t>
            </a:r>
            <a:r>
              <a:rPr lang="ar-SA" dirty="0" smtClean="0">
                <a:cs typeface="+mj-cs"/>
              </a:rPr>
              <a:t> بني إسرائيل في التمدن والحضارة (</a:t>
            </a:r>
            <a:r>
              <a:rPr lang="ar-SA" dirty="0" err="1" smtClean="0">
                <a:cs typeface="+mj-cs"/>
              </a:rPr>
              <a:t>وايتلام</a:t>
            </a:r>
            <a:r>
              <a:rPr lang="ar-SA" dirty="0" smtClean="0">
                <a:cs typeface="+mj-cs"/>
              </a:rPr>
              <a:t>، 15).</a:t>
            </a:r>
          </a:p>
          <a:p>
            <a:pPr marL="0" indent="0" algn="r">
              <a:buNone/>
            </a:pPr>
            <a:endParaRPr lang="ar-JO" dirty="0"/>
          </a:p>
        </p:txBody>
      </p:sp>
    </p:spTree>
    <p:extLst>
      <p:ext uri="{BB962C8B-B14F-4D97-AF65-F5344CB8AC3E}">
        <p14:creationId xmlns:p14="http://schemas.microsoft.com/office/powerpoint/2010/main" val="1238741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838200" y="551543"/>
            <a:ext cx="10515600" cy="6081486"/>
          </a:xfrm>
        </p:spPr>
        <p:txBody>
          <a:bodyPr>
            <a:normAutofit fontScale="92500" lnSpcReduction="10000"/>
          </a:bodyPr>
          <a:lstStyle/>
          <a:p>
            <a:pPr marL="0" indent="0" algn="r">
              <a:buNone/>
            </a:pPr>
            <a:r>
              <a:rPr lang="ar-SA" dirty="0" smtClean="0">
                <a:cs typeface="+mj-cs"/>
              </a:rPr>
              <a:t>قدم إبراهيم عليه السلام لأرض فلسطين في القرن التاسع عشر قبل الميلاد (1900)ـ وقد استقر فيها بصحبة ابنه اسحاق وولده يعقوب، فيما أقام ابنه الآخر إسماعيل في مكة (صالح، 12).</a:t>
            </a:r>
          </a:p>
          <a:p>
            <a:pPr marL="0" indent="0" algn="r">
              <a:buNone/>
            </a:pPr>
            <a:r>
              <a:rPr lang="en-US" dirty="0" smtClean="0">
                <a:cs typeface="+mj-cs"/>
              </a:rPr>
              <a:t> </a:t>
            </a:r>
            <a:r>
              <a:rPr lang="ar-SA" dirty="0" smtClean="0">
                <a:cs typeface="+mj-cs"/>
              </a:rPr>
              <a:t>هاجر أبناء يعقوب </a:t>
            </a:r>
            <a:r>
              <a:rPr lang="ar-SA" dirty="0" err="1" smtClean="0">
                <a:cs typeface="+mj-cs"/>
              </a:rPr>
              <a:t>الإثنى</a:t>
            </a:r>
            <a:r>
              <a:rPr lang="ar-SA" dirty="0" smtClean="0">
                <a:cs typeface="+mj-cs"/>
              </a:rPr>
              <a:t> عشر إلى مصر وأقاموا فيها، وقد تعرضوا للاضطهاد والتضييق على مدى قرون إلى أن قرر موسى العودة بهم إلى فلسطين، وقد دخلها تلميذه </a:t>
            </a:r>
            <a:r>
              <a:rPr lang="ar-SA" dirty="0" err="1" smtClean="0">
                <a:cs typeface="+mj-cs"/>
              </a:rPr>
              <a:t>يوهشع</a:t>
            </a:r>
            <a:r>
              <a:rPr lang="ar-SA" dirty="0" smtClean="0">
                <a:cs typeface="+mj-cs"/>
              </a:rPr>
              <a:t> بن نون</a:t>
            </a:r>
          </a:p>
          <a:p>
            <a:pPr marL="0" indent="0" algn="r">
              <a:buNone/>
            </a:pPr>
            <a:r>
              <a:rPr lang="ar-SA" dirty="0" smtClean="0">
                <a:cs typeface="+mj-cs"/>
              </a:rPr>
              <a:t>عام (1190) قبل الميلاد (صالح، 12). </a:t>
            </a:r>
          </a:p>
          <a:p>
            <a:pPr marL="0" indent="0" algn="r">
              <a:buNone/>
            </a:pPr>
            <a:r>
              <a:rPr lang="ar-SA" dirty="0" smtClean="0">
                <a:cs typeface="+mj-cs"/>
              </a:rPr>
              <a:t>عبر يوشع نهر الأردن باتجاه فلسطين (أريحا) وقد أقام سلطانا لبني إسرائيل على الأجزاء الشمالية الشرقية من فلسطين، ولمدة (150) سنة تالية سادت الفوضى والانحلال والتفكك بني إسرائيل حتى جاء طالوت ملكا عليهم ووحدهم مرة أخرى.</a:t>
            </a:r>
          </a:p>
          <a:p>
            <a:pPr marL="0" indent="0" algn="r">
              <a:buNone/>
            </a:pPr>
            <a:r>
              <a:rPr lang="ar-SA" dirty="0" smtClean="0">
                <a:cs typeface="+mj-cs"/>
              </a:rPr>
              <a:t>خلف داوود عليه السلام طالوت في قيادة بني إسرائيل حيث واصل حمل رسالة التوحيد واستطاع ضمن مديمة القدس إلى سلطانه سنة (995) ق.م، وقد سيطر على معظم فلسطين باستثناء المناطق الساحلية، وفي عهد خليفته سليمان، شهدت فلسطين ازدهارا ملفتا وحركة عمران وبناء مميزة، وقد مثل عهد كلا من داوود وسليمان عليهما السلام العصر الذهبي لبني إسرائيل تحت راية التوحيد والتي </a:t>
            </a:r>
            <a:endParaRPr lang="en-US" dirty="0" smtClean="0">
              <a:cs typeface="+mj-cs"/>
            </a:endParaRPr>
          </a:p>
          <a:p>
            <a:pPr marL="0" indent="0" algn="r">
              <a:buNone/>
            </a:pPr>
            <a:r>
              <a:rPr lang="ar-SA" dirty="0" smtClean="0">
                <a:cs typeface="+mj-cs"/>
              </a:rPr>
              <a:t>دامت مدة ثمانين عاما (صالح، 12).</a:t>
            </a:r>
          </a:p>
          <a:p>
            <a:pPr marL="0" indent="0" algn="r">
              <a:buNone/>
            </a:pPr>
            <a:r>
              <a:rPr lang="ar-SA" dirty="0" smtClean="0">
                <a:cs typeface="+mj-cs"/>
              </a:rPr>
              <a:t>بعد سليمان انقسمت مملكة بني إسرائيل إلى قسمين، مملكة إسرائيل في الشمال وينتمي إليها عشرة من أسباط يعقوب، ومملكة يهودا في القدس وما حولها، وقد عمرت الأولى من (923) إلى (721) ق.م، أما الثانية فقد عمرت من (923) إلى  (586) ق.م.  </a:t>
            </a:r>
            <a:endParaRPr lang="ar-JO" dirty="0">
              <a:cs typeface="+mj-cs"/>
            </a:endParaRPr>
          </a:p>
        </p:txBody>
      </p:sp>
      <p:sp>
        <p:nvSpPr>
          <p:cNvPr id="3" name="عنوان 2"/>
          <p:cNvSpPr>
            <a:spLocks noGrp="1"/>
          </p:cNvSpPr>
          <p:nvPr>
            <p:ph type="title"/>
          </p:nvPr>
        </p:nvSpPr>
        <p:spPr>
          <a:xfrm>
            <a:off x="838200" y="0"/>
            <a:ext cx="10515600" cy="566057"/>
          </a:xfrm>
        </p:spPr>
        <p:txBody>
          <a:bodyPr>
            <a:normAutofit/>
          </a:bodyPr>
          <a:lstStyle/>
          <a:p>
            <a:pPr algn="r"/>
            <a:r>
              <a:rPr lang="ar-SA" sz="2800" b="1" dirty="0" smtClean="0">
                <a:solidFill>
                  <a:schemeClr val="accent1"/>
                </a:solidFill>
              </a:rPr>
              <a:t>حكم بني إسرائيل</a:t>
            </a:r>
            <a:r>
              <a:rPr lang="ar-SA" sz="2800" dirty="0" smtClean="0"/>
              <a:t>:</a:t>
            </a:r>
            <a:endParaRPr lang="ar-JO" sz="2800" dirty="0"/>
          </a:p>
        </p:txBody>
      </p:sp>
    </p:spTree>
    <p:extLst>
      <p:ext uri="{BB962C8B-B14F-4D97-AF65-F5344CB8AC3E}">
        <p14:creationId xmlns:p14="http://schemas.microsoft.com/office/powerpoint/2010/main" val="14568668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0"/>
            <a:ext cx="10515600" cy="624114"/>
          </a:xfrm>
        </p:spPr>
        <p:txBody>
          <a:bodyPr>
            <a:normAutofit/>
          </a:bodyPr>
          <a:lstStyle/>
          <a:p>
            <a:pPr algn="r"/>
            <a:r>
              <a:rPr lang="ar-SA" sz="2800" dirty="0" smtClean="0"/>
              <a:t>دخول يوشع بن نون أرض فلسطين:</a:t>
            </a:r>
            <a:endParaRPr lang="ar-JO" sz="2800" dirty="0"/>
          </a:p>
        </p:txBody>
      </p:sp>
      <p:pic>
        <p:nvPicPr>
          <p:cNvPr id="1026" name="Picture 2" descr="C:\Users\hp\Desktop\دخول يوهشع أريحا.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86630" y="609600"/>
            <a:ext cx="4992913"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49913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77370"/>
            <a:ext cx="10515600" cy="6371773"/>
          </a:xfrm>
        </p:spPr>
        <p:txBody>
          <a:bodyPr>
            <a:normAutofit fontScale="90000"/>
          </a:bodyPr>
          <a:lstStyle/>
          <a:p>
            <a:pPr algn="r"/>
            <a:r>
              <a:rPr lang="ar-SA" sz="2800" dirty="0" smtClean="0"/>
              <a:t>منذ (730) ق.م دخلت فلسطين تحت الحكم الأشوري القادم من العراق حتى (645) ق. م وقد ورثهم البابليون في النفوذ حتى(539) ق.م وكان الآشوريون والبابليون يتبادلون النفوذ على فلسطين مع المصريين (صالح: الطريق، 21). </a:t>
            </a:r>
            <a:r>
              <a:rPr lang="ar-SA" sz="2800" b="1" dirty="0" smtClean="0"/>
              <a:t/>
            </a:r>
            <a:br>
              <a:rPr lang="ar-SA" sz="2800" b="1" dirty="0" smtClean="0"/>
            </a:br>
            <a:r>
              <a:rPr lang="en-US" sz="2800" b="1" dirty="0" smtClean="0"/>
              <a:t> </a:t>
            </a:r>
            <a:r>
              <a:rPr lang="ar-SA" sz="3100" b="1" dirty="0" smtClean="0">
                <a:solidFill>
                  <a:srgbClr val="FF0000"/>
                </a:solidFill>
              </a:rPr>
              <a:t>ا</a:t>
            </a:r>
            <a:r>
              <a:rPr lang="ar-SA" sz="3100" dirty="0" smtClean="0">
                <a:solidFill>
                  <a:srgbClr val="FF0000"/>
                </a:solidFill>
              </a:rPr>
              <a:t>لعصر </a:t>
            </a:r>
            <a:r>
              <a:rPr lang="ar-SA" sz="3100" dirty="0">
                <a:solidFill>
                  <a:srgbClr val="FF0000"/>
                </a:solidFill>
              </a:rPr>
              <a:t>الفارسي</a:t>
            </a:r>
            <a:r>
              <a:rPr lang="ar-SA" sz="3100" dirty="0" smtClean="0"/>
              <a:t>: (539-333) ق.م. </a:t>
            </a:r>
            <a:r>
              <a:rPr lang="ar-SA" sz="3100" dirty="0"/>
              <a:t/>
            </a:r>
            <a:br>
              <a:rPr lang="ar-SA" sz="3100" dirty="0"/>
            </a:br>
            <a:r>
              <a:rPr lang="ar-SA" sz="3100" dirty="0"/>
              <a:t>بعد احتلال الفرس لبابل سمح ملكهم كورش (سيروس كما يطلق عليه مؤرخي اليهود) لليهود بالعودة إلى فلسطين لكن الغالبية منهم فضلت البقاء في بابل وقد لاقى اليهود على يد الفرس معاملة حسنة لأنهم كانوا أعداء البابليين وغدت يهوذا ولاية من ولايات الفرس حتى سنة 332 ق.م، حيث انتقلت إلى ملك الاسكندر المقدوني بعد أن هزم الفرس واح</a:t>
            </a:r>
            <a:r>
              <a:rPr lang="ar-SA" sz="2800" dirty="0"/>
              <a:t>تل سورية وفلسطين (ويكي).</a:t>
            </a:r>
            <a:br>
              <a:rPr lang="ar-SA" sz="2800" dirty="0"/>
            </a:br>
            <a:r>
              <a:rPr lang="ar-SA" sz="2800" dirty="0"/>
              <a:t/>
            </a:r>
            <a:br>
              <a:rPr lang="ar-SA" sz="2800" dirty="0"/>
            </a:br>
            <a:r>
              <a:rPr lang="en-US" sz="2800" dirty="0" smtClean="0"/>
              <a:t> </a:t>
            </a:r>
            <a:r>
              <a:rPr lang="ar-SA" sz="2800" dirty="0" smtClean="0">
                <a:solidFill>
                  <a:srgbClr val="FF0000"/>
                </a:solidFill>
              </a:rPr>
              <a:t>العصر اليوناني</a:t>
            </a:r>
            <a:r>
              <a:rPr lang="ar-SA" sz="2800" dirty="0" smtClean="0"/>
              <a:t>: (333-65) ق.م</a:t>
            </a:r>
            <a:r>
              <a:rPr lang="ar-SA" sz="2800" dirty="0"/>
              <a:t/>
            </a:r>
            <a:br>
              <a:rPr lang="ar-SA" sz="2800" dirty="0"/>
            </a:br>
            <a:r>
              <a:rPr lang="ar-SA" sz="2800" dirty="0"/>
              <a:t>بعد وفاة الاسكندر 336 قبل الميلاد، اقتسم </a:t>
            </a:r>
            <a:r>
              <a:rPr lang="ar-SA" sz="2800" dirty="0" smtClean="0"/>
              <a:t>قواده </a:t>
            </a:r>
            <a:r>
              <a:rPr lang="ar-SA" sz="2800" dirty="0"/>
              <a:t>الملك، فحكم </a:t>
            </a:r>
            <a:r>
              <a:rPr lang="ar-SA" sz="2800" dirty="0" err="1"/>
              <a:t>سلوقس</a:t>
            </a:r>
            <a:r>
              <a:rPr lang="ar-SA" sz="2800" dirty="0"/>
              <a:t> سورية وأسس فيها دولة السلوقيين، وحكم بطليموس مصر وأسس فيها دولة </a:t>
            </a:r>
            <a:r>
              <a:rPr lang="ar-SA" sz="2800" dirty="0" err="1"/>
              <a:t>البطالسة</a:t>
            </a:r>
            <a:r>
              <a:rPr lang="ar-SA" sz="2800" dirty="0"/>
              <a:t> وكانت يهوذا من نصيب </a:t>
            </a:r>
            <a:r>
              <a:rPr lang="ar-SA" sz="2800" dirty="0" err="1"/>
              <a:t>البطالسة</a:t>
            </a:r>
            <a:r>
              <a:rPr lang="ar-SA" sz="2800" dirty="0"/>
              <a:t>، وحكم </a:t>
            </a:r>
            <a:r>
              <a:rPr lang="ar-SA" sz="2800" dirty="0" err="1"/>
              <a:t>البطالسة</a:t>
            </a:r>
            <a:r>
              <a:rPr lang="ar-SA" sz="2800" dirty="0"/>
              <a:t> اليهود </a:t>
            </a:r>
            <a:r>
              <a:rPr lang="ar-SA" sz="3100" dirty="0"/>
              <a:t>رغم مقاومتهم العنيفة التي أكرهت بطليموس الأول على هدم القدس ودك أسوارها، وإرسال مائة ألف أسير من اليهود إلى مصر سنة 320 قبل الميلاد (ويكي).</a:t>
            </a:r>
            <a:r>
              <a:rPr lang="ar-SA" sz="3100" b="1" dirty="0"/>
              <a:t/>
            </a:r>
            <a:br>
              <a:rPr lang="ar-SA" sz="3100" b="1" dirty="0"/>
            </a:br>
            <a:endParaRPr lang="ar-JO" sz="3100" b="1" dirty="0"/>
          </a:p>
        </p:txBody>
      </p:sp>
      <p:sp>
        <p:nvSpPr>
          <p:cNvPr id="3" name="عنصر نائب للمحتوى 2"/>
          <p:cNvSpPr>
            <a:spLocks noGrp="1"/>
          </p:cNvSpPr>
          <p:nvPr>
            <p:ph idx="1"/>
          </p:nvPr>
        </p:nvSpPr>
        <p:spPr>
          <a:xfrm>
            <a:off x="838200" y="6487886"/>
            <a:ext cx="10515600" cy="1132114"/>
          </a:xfrm>
        </p:spPr>
        <p:txBody>
          <a:bodyPr>
            <a:normAutofit/>
          </a:bodyPr>
          <a:lstStyle/>
          <a:p>
            <a:pPr marL="0" indent="0" algn="r">
              <a:buNone/>
            </a:pPr>
            <a:endParaRPr lang="ar-SA" sz="2400" dirty="0" smtClean="0"/>
          </a:p>
        </p:txBody>
      </p:sp>
    </p:spTree>
    <p:extLst>
      <p:ext uri="{BB962C8B-B14F-4D97-AF65-F5344CB8AC3E}">
        <p14:creationId xmlns:p14="http://schemas.microsoft.com/office/powerpoint/2010/main" val="3691209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16115"/>
            <a:ext cx="10515600" cy="609599"/>
          </a:xfrm>
        </p:spPr>
        <p:txBody>
          <a:bodyPr>
            <a:normAutofit/>
          </a:bodyPr>
          <a:lstStyle/>
          <a:p>
            <a:pPr algn="r"/>
            <a:r>
              <a:rPr lang="ar-JO" sz="2800" b="1" dirty="0" smtClean="0">
                <a:solidFill>
                  <a:srgbClr val="FF0000"/>
                </a:solidFill>
              </a:rPr>
              <a:t>العصر الروماني: </a:t>
            </a:r>
            <a:r>
              <a:rPr lang="ar-JO" sz="2800" b="1" dirty="0" smtClean="0"/>
              <a:t>(63)</a:t>
            </a:r>
            <a:r>
              <a:rPr lang="ar-JO" sz="2800" dirty="0" smtClean="0"/>
              <a:t> ق.م حتى الفتح الإسلامي في 636م</a:t>
            </a:r>
            <a:endParaRPr lang="ar-JO" sz="2800" b="1" dirty="0">
              <a:solidFill>
                <a:srgbClr val="FF0000"/>
              </a:solidFill>
            </a:endParaRPr>
          </a:p>
        </p:txBody>
      </p:sp>
      <p:sp>
        <p:nvSpPr>
          <p:cNvPr id="3" name="عنصر نائب للمحتوى 2"/>
          <p:cNvSpPr>
            <a:spLocks noGrp="1"/>
          </p:cNvSpPr>
          <p:nvPr>
            <p:ph idx="1"/>
          </p:nvPr>
        </p:nvSpPr>
        <p:spPr>
          <a:xfrm>
            <a:off x="838200" y="696686"/>
            <a:ext cx="10515600" cy="5480277"/>
          </a:xfrm>
        </p:spPr>
        <p:txBody>
          <a:bodyPr>
            <a:normAutofit/>
          </a:bodyPr>
          <a:lstStyle/>
          <a:p>
            <a:pPr marL="0" indent="0" algn="r">
              <a:buNone/>
            </a:pPr>
            <a:r>
              <a:rPr lang="ar-JO" dirty="0">
                <a:cs typeface="+mj-cs"/>
              </a:rPr>
              <a:t>خضعت فلسطين لحكم الرومان وكانوا يستعملون عليهم ولاة ممن يختارون من اليهود، إلا أن اليهود كانوا دائمي الثورة. في عام 66 ق.م ثار اليهود في القدس على الحكم الروماني فحاصرهم الرومان واستطاع القائد </a:t>
            </a:r>
            <a:r>
              <a:rPr lang="ar-JO" dirty="0" err="1">
                <a:cs typeface="+mj-cs"/>
              </a:rPr>
              <a:t>تيتوس</a:t>
            </a:r>
            <a:r>
              <a:rPr lang="ar-JO" dirty="0">
                <a:cs typeface="+mj-cs"/>
              </a:rPr>
              <a:t> سنة 70 م دخول القدس، فدمرها بالكامل وأخذ اليهود عبيداً يباعون في روما وهنا بدأ تواجدهم في أوروبا. وفي عهد الإمبراطور تراجان سنة 106 من الميلاد عاد اليهود إلى القدس وأخذوا في الإعداد للثورة وأعمال الشغب من جديد، فلما تولى </a:t>
            </a:r>
            <a:r>
              <a:rPr lang="ar-JO" dirty="0" err="1">
                <a:cs typeface="+mj-cs"/>
              </a:rPr>
              <a:t>هادريان</a:t>
            </a:r>
            <a:r>
              <a:rPr lang="ar-JO" dirty="0">
                <a:cs typeface="+mj-cs"/>
              </a:rPr>
              <a:t> عرش الرومان سنة 117 - 138 ميلادية حول المدينة مستعمرة رومانية وحظر على اليهود </a:t>
            </a:r>
            <a:r>
              <a:rPr lang="ar-JO" dirty="0" err="1">
                <a:cs typeface="+mj-cs"/>
              </a:rPr>
              <a:t>الاختتان</a:t>
            </a:r>
            <a:r>
              <a:rPr lang="ar-JO" dirty="0">
                <a:cs typeface="+mj-cs"/>
              </a:rPr>
              <a:t> وقراءة التوراة واحترام السبت.</a:t>
            </a:r>
          </a:p>
          <a:p>
            <a:pPr marL="0" indent="0" algn="r">
              <a:buNone/>
            </a:pPr>
            <a:r>
              <a:rPr lang="ar-JO" dirty="0">
                <a:cs typeface="+mj-cs"/>
              </a:rPr>
              <a:t>فثار اليهود بقيادة بار </a:t>
            </a:r>
            <a:r>
              <a:rPr lang="ar-JO" dirty="0" err="1">
                <a:cs typeface="+mj-cs"/>
              </a:rPr>
              <a:t>كوخبا</a:t>
            </a:r>
            <a:r>
              <a:rPr lang="ar-JO" dirty="0">
                <a:cs typeface="+mj-cs"/>
              </a:rPr>
              <a:t> سنة 135 ميلادية، فأرسلت روما الوالي يوليوس </a:t>
            </a:r>
            <a:r>
              <a:rPr lang="ar-JO" dirty="0" err="1">
                <a:cs typeface="+mj-cs"/>
              </a:rPr>
              <a:t>سيفيروس</a:t>
            </a:r>
            <a:r>
              <a:rPr lang="ar-JO" dirty="0">
                <a:cs typeface="+mj-cs"/>
              </a:rPr>
              <a:t> فاحتل المدينة وقهر اليهود وقتل </a:t>
            </a:r>
            <a:r>
              <a:rPr lang="ar-JO" dirty="0" err="1">
                <a:cs typeface="+mj-cs"/>
              </a:rPr>
              <a:t>باركوخيا</a:t>
            </a:r>
            <a:r>
              <a:rPr lang="ar-JO" dirty="0">
                <a:cs typeface="+mj-cs"/>
              </a:rPr>
              <a:t> وذبح من اليهود 580 ألف نسمة وتشتت الأحياء  من اليهود في بقاع الأرض ويسمى هذا العهد بـ (عصر الشتات) أو (</a:t>
            </a:r>
            <a:r>
              <a:rPr lang="ar-JO" dirty="0" err="1">
                <a:cs typeface="+mj-cs"/>
              </a:rPr>
              <a:t>الدياسبورا</a:t>
            </a:r>
            <a:r>
              <a:rPr lang="ar-JO" dirty="0">
                <a:cs typeface="+mj-cs"/>
              </a:rPr>
              <a:t>) (ويكي).</a:t>
            </a:r>
          </a:p>
          <a:p>
            <a:pPr marL="0" indent="0" algn="r">
              <a:buNone/>
            </a:pPr>
            <a:endParaRPr lang="ar-JO" dirty="0"/>
          </a:p>
        </p:txBody>
      </p:sp>
    </p:spTree>
    <p:extLst>
      <p:ext uri="{BB962C8B-B14F-4D97-AF65-F5344CB8AC3E}">
        <p14:creationId xmlns:p14="http://schemas.microsoft.com/office/powerpoint/2010/main" val="10900564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838200" y="130630"/>
            <a:ext cx="10515600" cy="537028"/>
          </a:xfrm>
        </p:spPr>
        <p:txBody>
          <a:bodyPr>
            <a:normAutofit/>
          </a:bodyPr>
          <a:lstStyle/>
          <a:p>
            <a:pPr algn="r"/>
            <a:r>
              <a:rPr lang="ar-JO" sz="2800" b="1" dirty="0" smtClean="0">
                <a:solidFill>
                  <a:schemeClr val="accent1"/>
                </a:solidFill>
              </a:rPr>
              <a:t>تقييم عصر بني إسرائيل:</a:t>
            </a:r>
            <a:endParaRPr lang="ar-JO" sz="2800" b="1" dirty="0">
              <a:solidFill>
                <a:schemeClr val="accent1"/>
              </a:solidFill>
            </a:endParaRPr>
          </a:p>
        </p:txBody>
      </p:sp>
      <p:sp>
        <p:nvSpPr>
          <p:cNvPr id="3" name="عنصر نائب للمحتوى 2"/>
          <p:cNvSpPr>
            <a:spLocks noGrp="1"/>
          </p:cNvSpPr>
          <p:nvPr>
            <p:ph idx="1"/>
          </p:nvPr>
        </p:nvSpPr>
        <p:spPr>
          <a:xfrm>
            <a:off x="838200" y="638629"/>
            <a:ext cx="10515600" cy="5538334"/>
          </a:xfrm>
        </p:spPr>
        <p:txBody>
          <a:bodyPr>
            <a:normAutofit/>
          </a:bodyPr>
          <a:lstStyle/>
          <a:p>
            <a:pPr marL="0" indent="0" algn="r">
              <a:buNone/>
            </a:pPr>
            <a:r>
              <a:rPr lang="ar-JO" b="1" dirty="0"/>
              <a:t> </a:t>
            </a:r>
            <a:r>
              <a:rPr lang="ar-JO" b="1" dirty="0" smtClean="0"/>
              <a:t>1- </a:t>
            </a:r>
            <a:r>
              <a:rPr lang="ar-JO" dirty="0" smtClean="0"/>
              <a:t>إن </a:t>
            </a:r>
            <a:r>
              <a:rPr lang="ar-JO" dirty="0"/>
              <a:t>الإسرائيليين حسب روايتهم الذاتية قد خربوا أكثر بكثير مما قدموه للثقافة المادية </a:t>
            </a:r>
            <a:r>
              <a:rPr lang="ar-JO" dirty="0" smtClean="0"/>
              <a:t>للبلاد.</a:t>
            </a:r>
            <a:endParaRPr lang="ar-JO" dirty="0">
              <a:cs typeface="+mj-cs"/>
            </a:endParaRPr>
          </a:p>
          <a:p>
            <a:pPr marL="0" indent="0" algn="r">
              <a:buNone/>
            </a:pPr>
            <a:r>
              <a:rPr lang="ar-JO" dirty="0" smtClean="0">
                <a:cs typeface="+mj-cs"/>
              </a:rPr>
              <a:t>2- لم </a:t>
            </a:r>
            <a:r>
              <a:rPr lang="ar-JO" dirty="0">
                <a:cs typeface="+mj-cs"/>
              </a:rPr>
              <a:t>يكن لديهم فنون مميزة في البناء، حتى أن (هيكل سليمان) قد أقيم على الطراز الآشوري، وبتنفيذ بنائين من غير بني إسرائيل وفقا للتوراة.</a:t>
            </a:r>
          </a:p>
          <a:p>
            <a:pPr marL="0" indent="0" algn="r">
              <a:buNone/>
            </a:pPr>
            <a:r>
              <a:rPr lang="ar-JO" dirty="0">
                <a:cs typeface="+mj-cs"/>
              </a:rPr>
              <a:t> </a:t>
            </a:r>
            <a:r>
              <a:rPr lang="ar-JO" dirty="0" smtClean="0">
                <a:cs typeface="+mj-cs"/>
              </a:rPr>
              <a:t>3- في </a:t>
            </a:r>
            <a:r>
              <a:rPr lang="ar-JO" dirty="0">
                <a:cs typeface="+mj-cs"/>
              </a:rPr>
              <a:t>مجال الحرب كانوا عاجزين عن التعبئة المنظمةـ حيث لم تكن الحرب عندهم فنا ولا علما، فضلا عن افتقادهم لروح الجندية والقتال. (جدعون والمدينيين).</a:t>
            </a:r>
          </a:p>
          <a:p>
            <a:pPr marL="0" indent="0" algn="r">
              <a:buNone/>
            </a:pPr>
            <a:r>
              <a:rPr lang="ar-JO" dirty="0" smtClean="0">
                <a:cs typeface="+mj-cs"/>
              </a:rPr>
              <a:t>4- لم </a:t>
            </a:r>
            <a:r>
              <a:rPr lang="ar-JO" dirty="0">
                <a:cs typeface="+mj-cs"/>
              </a:rPr>
              <a:t>يكن لهم تجارة مميزة كمعاصريهم، ولم يجولوا في البحر كما الفينيقيين مثلا</a:t>
            </a:r>
          </a:p>
          <a:p>
            <a:pPr marL="0" indent="0" algn="r">
              <a:buNone/>
            </a:pPr>
            <a:r>
              <a:rPr lang="ar-JO" dirty="0" smtClean="0">
                <a:cs typeface="+mj-cs"/>
              </a:rPr>
              <a:t>5- لم </a:t>
            </a:r>
            <a:r>
              <a:rPr lang="ar-JO" dirty="0">
                <a:cs typeface="+mj-cs"/>
              </a:rPr>
              <a:t>يمتازوا بصناعة تذكر، بل كانوا بطالين لا يروق لهم العمل وبذل الجهد، ولذلك فقد فشا فيهم الربا كمصدر مريح للكسب.</a:t>
            </a:r>
          </a:p>
          <a:p>
            <a:pPr marL="0" indent="0" algn="r">
              <a:buNone/>
            </a:pPr>
            <a:r>
              <a:rPr lang="ar-JO" dirty="0" smtClean="0">
                <a:cs typeface="+mj-cs"/>
              </a:rPr>
              <a:t>6- برعوا </a:t>
            </a:r>
            <a:r>
              <a:rPr lang="ar-JO" dirty="0">
                <a:cs typeface="+mj-cs"/>
              </a:rPr>
              <a:t>في الزراعة ورعي الأغنام، ولم يتحصوا على نصيب من الحضارة القديمة. (خان، 107-117). </a:t>
            </a:r>
          </a:p>
          <a:p>
            <a:pPr marL="0" indent="0" algn="r">
              <a:buNone/>
            </a:pPr>
            <a:r>
              <a:rPr lang="ar-JO" b="1" dirty="0" smtClean="0"/>
              <a:t> </a:t>
            </a:r>
            <a:endParaRPr lang="ar-JO" dirty="0"/>
          </a:p>
        </p:txBody>
      </p:sp>
    </p:spTree>
    <p:extLst>
      <p:ext uri="{BB962C8B-B14F-4D97-AF65-F5344CB8AC3E}">
        <p14:creationId xmlns:p14="http://schemas.microsoft.com/office/powerpoint/2010/main" val="32598177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30629"/>
            <a:ext cx="10515600" cy="638629"/>
          </a:xfrm>
        </p:spPr>
        <p:txBody>
          <a:bodyPr>
            <a:normAutofit/>
          </a:bodyPr>
          <a:lstStyle/>
          <a:p>
            <a:pPr algn="r"/>
            <a:r>
              <a:rPr lang="ar-SA" sz="2800" b="1" dirty="0">
                <a:solidFill>
                  <a:schemeClr val="accent1"/>
                </a:solidFill>
              </a:rPr>
              <a:t>تفنيد الادعاءات الصهيونية بأحقيتهم في أرض فلسطين:</a:t>
            </a:r>
            <a:endParaRPr lang="ar-JO" sz="2800" b="1" dirty="0">
              <a:solidFill>
                <a:schemeClr val="accent1"/>
              </a:solidFill>
            </a:endParaRPr>
          </a:p>
        </p:txBody>
      </p:sp>
      <p:sp>
        <p:nvSpPr>
          <p:cNvPr id="3" name="عنصر نائب للمحتوى 2"/>
          <p:cNvSpPr>
            <a:spLocks noGrp="1"/>
          </p:cNvSpPr>
          <p:nvPr>
            <p:ph idx="1"/>
          </p:nvPr>
        </p:nvSpPr>
        <p:spPr>
          <a:xfrm>
            <a:off x="838200" y="754743"/>
            <a:ext cx="10515600" cy="5422220"/>
          </a:xfrm>
        </p:spPr>
        <p:txBody>
          <a:bodyPr/>
          <a:lstStyle/>
          <a:p>
            <a:pPr marL="0" indent="0" algn="r">
              <a:buNone/>
            </a:pPr>
            <a:r>
              <a:rPr lang="ar-JO" dirty="0">
                <a:solidFill>
                  <a:srgbClr val="FF0000"/>
                </a:solidFill>
                <a:cs typeface="+mj-cs"/>
              </a:rPr>
              <a:t>المنظور </a:t>
            </a:r>
            <a:r>
              <a:rPr lang="ar-JO" dirty="0" smtClean="0">
                <a:solidFill>
                  <a:srgbClr val="FF0000"/>
                </a:solidFill>
                <a:cs typeface="+mj-cs"/>
              </a:rPr>
              <a:t>الديني: </a:t>
            </a:r>
            <a:r>
              <a:rPr lang="ar-JO" dirty="0" smtClean="0">
                <a:cs typeface="+mj-cs"/>
              </a:rPr>
              <a:t>دور </a:t>
            </a:r>
            <a:r>
              <a:rPr lang="ar-JO" dirty="0">
                <a:cs typeface="+mj-cs"/>
              </a:rPr>
              <a:t>بني إسرائيل في رسالة التوحيد (مضمون رسالة التوحيد).(هوية الأنبياء)</a:t>
            </a:r>
          </a:p>
          <a:p>
            <a:pPr marL="0" indent="0" algn="r">
              <a:buNone/>
            </a:pPr>
            <a:r>
              <a:rPr lang="ar-JO" dirty="0" smtClean="0">
                <a:cs typeface="+mj-cs"/>
              </a:rPr>
              <a:t>التوراة </a:t>
            </a:r>
            <a:r>
              <a:rPr lang="ar-JO" dirty="0">
                <a:cs typeface="+mj-cs"/>
              </a:rPr>
              <a:t>ليست رسالة خاتمة (تضمنت وغيرها البشارة بمجيء محمد عليه السلام)</a:t>
            </a:r>
          </a:p>
          <a:p>
            <a:pPr marL="0" indent="0" algn="r">
              <a:buNone/>
            </a:pPr>
            <a:r>
              <a:rPr lang="ar-JO" dirty="0">
                <a:cs typeface="+mj-cs"/>
              </a:rPr>
              <a:t>ميراث الأنبياء المعنوي</a:t>
            </a:r>
          </a:p>
          <a:p>
            <a:pPr marL="0" indent="0" algn="r">
              <a:buNone/>
            </a:pPr>
            <a:r>
              <a:rPr lang="ar-JO" dirty="0">
                <a:cs typeface="+mj-cs"/>
              </a:rPr>
              <a:t>ميراث إبراهيم المادي</a:t>
            </a:r>
          </a:p>
          <a:p>
            <a:pPr marL="0" indent="0" algn="r">
              <a:buNone/>
            </a:pPr>
            <a:r>
              <a:rPr lang="ar-JO" dirty="0">
                <a:cs typeface="+mj-cs"/>
              </a:rPr>
              <a:t>علاقة التكليف </a:t>
            </a:r>
            <a:r>
              <a:rPr lang="ar-JO" dirty="0" err="1">
                <a:cs typeface="+mj-cs"/>
              </a:rPr>
              <a:t>الرسالي</a:t>
            </a:r>
            <a:r>
              <a:rPr lang="ar-JO" dirty="0">
                <a:cs typeface="+mj-cs"/>
              </a:rPr>
              <a:t> بالتمكين في الأرض </a:t>
            </a:r>
          </a:p>
          <a:p>
            <a:pPr marL="0" indent="0" algn="r">
              <a:buNone/>
            </a:pPr>
            <a:r>
              <a:rPr lang="ar-JO" dirty="0">
                <a:solidFill>
                  <a:srgbClr val="FF0000"/>
                </a:solidFill>
                <a:cs typeface="+mj-cs"/>
              </a:rPr>
              <a:t>المنظور التاريخي:</a:t>
            </a:r>
            <a:r>
              <a:rPr lang="ar-JO" dirty="0">
                <a:cs typeface="+mj-cs"/>
              </a:rPr>
              <a:t> عبور بني إسرائيل: التواجد العربي سابق واكثر حضورا: الخزر</a:t>
            </a:r>
          </a:p>
          <a:p>
            <a:pPr marL="0" indent="0" algn="r">
              <a:buNone/>
            </a:pPr>
            <a:r>
              <a:rPr lang="ar-JO" dirty="0" smtClean="0">
                <a:solidFill>
                  <a:srgbClr val="FF0000"/>
                </a:solidFill>
                <a:cs typeface="+mj-cs"/>
              </a:rPr>
              <a:t>المنظور </a:t>
            </a:r>
            <a:r>
              <a:rPr lang="ar-JO" dirty="0">
                <a:solidFill>
                  <a:srgbClr val="FF0000"/>
                </a:solidFill>
                <a:cs typeface="+mj-cs"/>
              </a:rPr>
              <a:t>الآثاري:</a:t>
            </a:r>
            <a:r>
              <a:rPr lang="ar-JO" dirty="0">
                <a:cs typeface="+mj-cs"/>
              </a:rPr>
              <a:t> أريحا، القدس: آثار كنعانية قديمة أين الآثار الإسرائيلية الحديثة</a:t>
            </a:r>
          </a:p>
          <a:p>
            <a:pPr marL="0" indent="0" algn="r">
              <a:buNone/>
            </a:pPr>
            <a:r>
              <a:rPr lang="ar-JO" dirty="0" smtClean="0">
                <a:solidFill>
                  <a:srgbClr val="FF0000"/>
                </a:solidFill>
                <a:cs typeface="+mj-cs"/>
              </a:rPr>
              <a:t>المنظور </a:t>
            </a:r>
            <a:r>
              <a:rPr lang="ar-JO" dirty="0">
                <a:solidFill>
                  <a:srgbClr val="FF0000"/>
                </a:solidFill>
                <a:cs typeface="+mj-cs"/>
              </a:rPr>
              <a:t>الواقعي: </a:t>
            </a:r>
            <a:r>
              <a:rPr lang="ar-JO" dirty="0">
                <a:cs typeface="+mj-cs"/>
              </a:rPr>
              <a:t>الواقع قديما (لم يقيموا </a:t>
            </a:r>
            <a:r>
              <a:rPr lang="ar-JO" dirty="0" smtClean="0">
                <a:cs typeface="+mj-cs"/>
              </a:rPr>
              <a:t>امبراطورية): </a:t>
            </a:r>
            <a:r>
              <a:rPr lang="ar-JO" dirty="0">
                <a:cs typeface="+mj-cs"/>
              </a:rPr>
              <a:t>حقيقة الحركة </a:t>
            </a:r>
            <a:r>
              <a:rPr lang="ar-JO" dirty="0" smtClean="0">
                <a:cs typeface="+mj-cs"/>
              </a:rPr>
              <a:t>الصهيونية</a:t>
            </a:r>
          </a:p>
          <a:p>
            <a:pPr marL="0" indent="0" algn="r">
              <a:buNone/>
            </a:pPr>
            <a:r>
              <a:rPr lang="ar-JO" dirty="0" smtClean="0">
                <a:cs typeface="+mj-cs"/>
              </a:rPr>
              <a:t>الشعب المختار.</a:t>
            </a:r>
          </a:p>
          <a:p>
            <a:pPr marL="0" indent="0" algn="r">
              <a:buNone/>
            </a:pPr>
            <a:endParaRPr lang="ar-JO" dirty="0"/>
          </a:p>
        </p:txBody>
      </p:sp>
    </p:spTree>
    <p:extLst>
      <p:ext uri="{BB962C8B-B14F-4D97-AF65-F5344CB8AC3E}">
        <p14:creationId xmlns:p14="http://schemas.microsoft.com/office/powerpoint/2010/main" val="16357919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2427065"/>
            <a:ext cx="10515600" cy="1322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6613" y="2771775"/>
            <a:ext cx="10517187" cy="132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313" y="0"/>
            <a:ext cx="8205787" cy="668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4533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idx="1"/>
          </p:nvPr>
        </p:nvSpPr>
        <p:spPr>
          <a:xfrm>
            <a:off x="838200" y="537029"/>
            <a:ext cx="10515600" cy="6320971"/>
          </a:xfrm>
        </p:spPr>
        <p:txBody>
          <a:bodyPr>
            <a:normAutofit fontScale="92500"/>
          </a:bodyPr>
          <a:lstStyle/>
          <a:p>
            <a:pPr marL="0" indent="0" algn="r">
              <a:buNone/>
            </a:pPr>
            <a:r>
              <a:rPr lang="ar-SA" sz="2400" dirty="0" smtClean="0">
                <a:cs typeface="+mj-cs"/>
              </a:rPr>
              <a:t>سكن الإنسان فلسطين منذ العصور السحيقة. و</a:t>
            </a:r>
            <a:r>
              <a:rPr lang="ar-SA" sz="2400" dirty="0" smtClean="0">
                <a:solidFill>
                  <a:srgbClr val="FF0000"/>
                </a:solidFill>
                <a:cs typeface="+mj-cs"/>
              </a:rPr>
              <a:t>هناك</a:t>
            </a:r>
            <a:r>
              <a:rPr lang="ar-SA" sz="2400" dirty="0" smtClean="0">
                <a:cs typeface="+mj-cs"/>
              </a:rPr>
              <a:t> </a:t>
            </a:r>
            <a:r>
              <a:rPr lang="ar-SA" sz="2400" dirty="0">
                <a:cs typeface="+mj-cs"/>
              </a:rPr>
              <a:t>مكتشفات أثرية تشير </a:t>
            </a:r>
            <a:r>
              <a:rPr lang="ar-SA" sz="2400" dirty="0" smtClean="0">
                <a:cs typeface="+mj-cs"/>
              </a:rPr>
              <a:t>إلى مخلفات الإنسان </a:t>
            </a:r>
            <a:r>
              <a:rPr lang="ar-SA" sz="2400" dirty="0">
                <a:cs typeface="+mj-cs"/>
              </a:rPr>
              <a:t>منذ العصر الحجري القديم الممتد من 500 ألف إلى 14 ألف قبل الميلاد، و</a:t>
            </a:r>
            <a:r>
              <a:rPr lang="ar-SA" sz="2400" dirty="0">
                <a:solidFill>
                  <a:srgbClr val="FF0000"/>
                </a:solidFill>
                <a:cs typeface="+mj-cs"/>
              </a:rPr>
              <a:t>شهدت</a:t>
            </a:r>
            <a:r>
              <a:rPr lang="ar-SA" sz="2400" dirty="0">
                <a:cs typeface="+mj-cs"/>
              </a:rPr>
              <a:t> أرضها مراحل التطور الإنساني </a:t>
            </a:r>
            <a:r>
              <a:rPr lang="ar-SA" sz="2400" dirty="0" smtClean="0">
                <a:cs typeface="+mj-cs"/>
              </a:rPr>
              <a:t>الأولى </a:t>
            </a:r>
            <a:r>
              <a:rPr lang="ar-SA" sz="2400" dirty="0">
                <a:cs typeface="+mj-cs"/>
              </a:rPr>
              <a:t>في التحول من الرعي إلى الزراعة، وكانت مدينة أريحا اول مدينة تم تشييدها في التاريخ قبل حوالي (8000) سنة قبل الميلاد وفقا لعلماء الآثار (</a:t>
            </a:r>
            <a:r>
              <a:rPr lang="ar-SA" sz="2400" dirty="0" smtClean="0">
                <a:cs typeface="+mj-cs"/>
              </a:rPr>
              <a:t>صالح11-12).</a:t>
            </a:r>
          </a:p>
          <a:p>
            <a:pPr marL="0" indent="0" algn="r">
              <a:buNone/>
            </a:pPr>
            <a:r>
              <a:rPr lang="ar-SA" sz="2400" dirty="0" smtClean="0">
                <a:solidFill>
                  <a:srgbClr val="FF0000"/>
                </a:solidFill>
                <a:cs typeface="+mj-cs"/>
              </a:rPr>
              <a:t>1)- الموقع الجغرافي:</a:t>
            </a:r>
          </a:p>
          <a:p>
            <a:pPr marL="0" indent="0" algn="r">
              <a:buNone/>
            </a:pPr>
            <a:r>
              <a:rPr lang="ar-SA" sz="2400" dirty="0" smtClean="0">
                <a:cs typeface="+mj-cs"/>
              </a:rPr>
              <a:t>تقع فلسطين في الطرف الجنوبي الغربي من بلاد الشام على الساحل الشرقي للبحر المتوسط، وتشكل النقطة الأقرب من بلاد الشام لوادي النيل (شوفاني، 3؛ صالح، 11).</a:t>
            </a:r>
            <a:endParaRPr lang="en-US" sz="2400" dirty="0" smtClean="0">
              <a:cs typeface="+mj-cs"/>
            </a:endParaRPr>
          </a:p>
          <a:p>
            <a:pPr marL="0" indent="0" algn="r">
              <a:buNone/>
            </a:pPr>
            <a:r>
              <a:rPr lang="ar-JO" sz="2400" dirty="0" smtClean="0">
                <a:solidFill>
                  <a:srgbClr val="FF0000"/>
                </a:solidFill>
                <a:cs typeface="+mj-cs"/>
              </a:rPr>
              <a:t>2)- مزايا الموقع الجغرافي:</a:t>
            </a:r>
          </a:p>
          <a:p>
            <a:pPr marL="0" indent="0" algn="r" rtl="1">
              <a:buNone/>
            </a:pPr>
            <a:r>
              <a:rPr lang="ar-JO" sz="2400" dirty="0" smtClean="0">
                <a:cs typeface="+mj-cs"/>
              </a:rPr>
              <a:t>1- تشكل ملتقى للطرق البرية والبحرية منذ أقدم العصور.</a:t>
            </a:r>
          </a:p>
          <a:p>
            <a:pPr marL="0" indent="0" algn="r">
              <a:buNone/>
            </a:pPr>
            <a:r>
              <a:rPr lang="ar-JO" sz="2400" dirty="0" smtClean="0">
                <a:cs typeface="+mj-cs"/>
              </a:rPr>
              <a:t>البحرية تربط المحيطين الاطلسي والهندي معا</a:t>
            </a:r>
          </a:p>
          <a:p>
            <a:pPr marL="0" indent="0" algn="r">
              <a:buNone/>
            </a:pPr>
            <a:r>
              <a:rPr lang="ar-JO" sz="2400" dirty="0" smtClean="0">
                <a:cs typeface="+mj-cs"/>
              </a:rPr>
              <a:t>2- أصبحت محطا لأنظار وأطماع كل الدول والشعوب.</a:t>
            </a:r>
          </a:p>
          <a:p>
            <a:pPr marL="0" indent="0" algn="r">
              <a:buNone/>
            </a:pPr>
            <a:r>
              <a:rPr lang="ar-JO" sz="2400" dirty="0" smtClean="0">
                <a:cs typeface="+mj-cs"/>
              </a:rPr>
              <a:t>3- </a:t>
            </a:r>
            <a:r>
              <a:rPr lang="ar-JO" sz="2400" dirty="0">
                <a:cs typeface="+mj-cs"/>
              </a:rPr>
              <a:t>غدت ملتقى لحركة الشعوب والقبائل للعيش فيها، وممرا للجيوش في حملاتها المتبادلة وساحة للمعارك بين </a:t>
            </a:r>
            <a:r>
              <a:rPr lang="ar-JO" sz="2400" dirty="0" smtClean="0">
                <a:cs typeface="+mj-cs"/>
              </a:rPr>
              <a:t>الكبار.</a:t>
            </a:r>
          </a:p>
          <a:p>
            <a:pPr marL="0" indent="0" algn="r">
              <a:buNone/>
            </a:pPr>
            <a:r>
              <a:rPr lang="ar-JO" sz="2400" dirty="0" smtClean="0">
                <a:cs typeface="+mj-cs"/>
              </a:rPr>
              <a:t>4- «كانت تعتبر حتى نهاية القرن الخامس عشر صرة (مركز) العالم الآهل، وشكلت </a:t>
            </a:r>
            <a:r>
              <a:rPr lang="ar-JO" sz="2400" dirty="0" err="1" smtClean="0">
                <a:cs typeface="+mj-cs"/>
              </a:rPr>
              <a:t>مركزيتها</a:t>
            </a:r>
            <a:r>
              <a:rPr lang="ar-JO" sz="2400" dirty="0" smtClean="0">
                <a:cs typeface="+mj-cs"/>
              </a:rPr>
              <a:t> أحد </a:t>
            </a:r>
          </a:p>
          <a:p>
            <a:pPr marL="0" indent="0" algn="r">
              <a:buNone/>
            </a:pPr>
            <a:r>
              <a:rPr lang="en-US" sz="2400" dirty="0" smtClean="0">
                <a:cs typeface="+mj-cs"/>
              </a:rPr>
              <a:t> </a:t>
            </a:r>
            <a:r>
              <a:rPr lang="ar-JO" sz="2400" dirty="0" smtClean="0">
                <a:cs typeface="+mj-cs"/>
              </a:rPr>
              <a:t>علمي الجغرافيا وعلم الخرائط إلى حينه».</a:t>
            </a:r>
          </a:p>
          <a:p>
            <a:pPr marL="0" indent="0" algn="r">
              <a:buNone/>
            </a:pPr>
            <a:r>
              <a:rPr lang="ar-JO" sz="2400" dirty="0" smtClean="0">
                <a:cs typeface="+mj-cs"/>
              </a:rPr>
              <a:t>5- كان طبيعيا أن يتأثر تاريخها بهذا الموقع الاستراتيجي، وأن تؤثر هي من هذا الموقع في تاريخ المنطقة والعالم </a:t>
            </a:r>
            <a:r>
              <a:rPr lang="ar-JO" sz="2200" dirty="0" smtClean="0">
                <a:cs typeface="+mj-cs"/>
              </a:rPr>
              <a:t>(شوفاني، 3-4).</a:t>
            </a:r>
          </a:p>
          <a:p>
            <a:pPr marL="0" indent="0" algn="r">
              <a:buNone/>
            </a:pPr>
            <a:endParaRPr lang="ar-JO" sz="2400" dirty="0" smtClean="0"/>
          </a:p>
        </p:txBody>
      </p:sp>
      <p:sp>
        <p:nvSpPr>
          <p:cNvPr id="5" name="عنوان 4"/>
          <p:cNvSpPr>
            <a:spLocks noGrp="1"/>
          </p:cNvSpPr>
          <p:nvPr>
            <p:ph type="title"/>
          </p:nvPr>
        </p:nvSpPr>
        <p:spPr>
          <a:xfrm>
            <a:off x="925286" y="0"/>
            <a:ext cx="10515600" cy="537029"/>
          </a:xfrm>
        </p:spPr>
        <p:txBody>
          <a:bodyPr>
            <a:normAutofit/>
          </a:bodyPr>
          <a:lstStyle/>
          <a:p>
            <a:pPr algn="r"/>
            <a:r>
              <a:rPr lang="ar-SA" sz="2800" b="1" dirty="0" smtClean="0">
                <a:solidFill>
                  <a:schemeClr val="accent1"/>
                </a:solidFill>
              </a:rPr>
              <a:t> فلسطين في العصور القديمة:</a:t>
            </a:r>
            <a:endParaRPr lang="ar-JO" sz="2800" b="1" dirty="0">
              <a:solidFill>
                <a:schemeClr val="accent1"/>
              </a:solidFill>
            </a:endParaRPr>
          </a:p>
        </p:txBody>
      </p:sp>
    </p:spTree>
    <p:extLst>
      <p:ext uri="{BB962C8B-B14F-4D97-AF65-F5344CB8AC3E}">
        <p14:creationId xmlns:p14="http://schemas.microsoft.com/office/powerpoint/2010/main" val="6897126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831851" y="95534"/>
            <a:ext cx="10515600" cy="6762466"/>
          </a:xfrm>
        </p:spPr>
        <p:txBody>
          <a:bodyPr/>
          <a:lstStyle/>
          <a:p>
            <a:pPr algn="r" rtl="1">
              <a:spcAft>
                <a:spcPts val="0"/>
              </a:spcAft>
            </a:pPr>
            <a:r>
              <a:rPr lang="ar-JO" dirty="0" smtClean="0">
                <a:solidFill>
                  <a:schemeClr val="tx1"/>
                </a:solidFill>
                <a:ea typeface="Times New Roman"/>
                <a:cs typeface="Times New Roman"/>
              </a:rPr>
              <a:t> </a:t>
            </a:r>
            <a:r>
              <a:rPr lang="ar-JO" sz="2800" b="1" dirty="0" smtClean="0">
                <a:solidFill>
                  <a:schemeClr val="accent1"/>
                </a:solidFill>
                <a:ea typeface="Times New Roman"/>
                <a:cs typeface="+mj-cs"/>
              </a:rPr>
              <a:t>العصر العربي الإسلامي</a:t>
            </a:r>
            <a:r>
              <a:rPr lang="ar-JO" sz="2800" dirty="0" smtClean="0">
                <a:solidFill>
                  <a:schemeClr val="accent1"/>
                </a:solidFill>
                <a:ea typeface="Times New Roman"/>
                <a:cs typeface="+mj-cs"/>
              </a:rPr>
              <a:t>:  </a:t>
            </a:r>
            <a:endParaRPr lang="ar-SA" sz="2800" dirty="0">
              <a:solidFill>
                <a:schemeClr val="accent1"/>
              </a:solidFill>
              <a:ea typeface="Times New Roman"/>
              <a:cs typeface="+mj-cs"/>
            </a:endParaRPr>
          </a:p>
          <a:p>
            <a:pPr algn="r" rtl="1">
              <a:spcAft>
                <a:spcPts val="0"/>
              </a:spcAft>
            </a:pPr>
            <a:r>
              <a:rPr lang="ar-JO" dirty="0">
                <a:solidFill>
                  <a:schemeClr val="tx1"/>
                </a:solidFill>
                <a:cs typeface="+mj-cs"/>
              </a:rPr>
              <a:t>إن علاقة العرب بفلسطين قديمة قدم التاريخ فقد ورد ذكرهم في نقوش بابلية منذ أيام </a:t>
            </a:r>
            <a:r>
              <a:rPr lang="ar-JO" dirty="0" err="1">
                <a:solidFill>
                  <a:schemeClr val="tx1"/>
                </a:solidFill>
                <a:cs typeface="+mj-cs"/>
              </a:rPr>
              <a:t>نارام</a:t>
            </a:r>
            <a:r>
              <a:rPr lang="ar-JO" dirty="0">
                <a:solidFill>
                  <a:schemeClr val="tx1"/>
                </a:solidFill>
                <a:cs typeface="+mj-cs"/>
              </a:rPr>
              <a:t> سين </a:t>
            </a:r>
            <a:r>
              <a:rPr lang="ar-JO" dirty="0" smtClean="0">
                <a:solidFill>
                  <a:schemeClr val="tx1"/>
                </a:solidFill>
                <a:cs typeface="+mj-cs"/>
              </a:rPr>
              <a:t>الأكادي </a:t>
            </a:r>
            <a:r>
              <a:rPr lang="ar-JO" dirty="0">
                <a:solidFill>
                  <a:schemeClr val="tx1"/>
                </a:solidFill>
                <a:cs typeface="+mj-cs"/>
              </a:rPr>
              <a:t>الذي غزا فلسطين وقاتل قبائل عربية في جنوبها سنة (2250) قبل الميلاد (شوفاني، 155).</a:t>
            </a:r>
          </a:p>
          <a:p>
            <a:pPr algn="r" rtl="1">
              <a:spcAft>
                <a:spcPts val="0"/>
              </a:spcAft>
            </a:pPr>
            <a:r>
              <a:rPr lang="ar-JO" dirty="0">
                <a:solidFill>
                  <a:schemeClr val="tx1"/>
                </a:solidFill>
                <a:cs typeface="+mj-cs"/>
              </a:rPr>
              <a:t>تكرست العلاقة من خلال الهجرات العربية المتتالية للمنطقة والقادمة من الجزيرة </a:t>
            </a:r>
            <a:r>
              <a:rPr lang="ar-JO" dirty="0" smtClean="0">
                <a:solidFill>
                  <a:schemeClr val="tx1"/>
                </a:solidFill>
                <a:cs typeface="+mj-cs"/>
              </a:rPr>
              <a:t>العربية.</a:t>
            </a:r>
            <a:endParaRPr lang="ar-JO" dirty="0">
              <a:solidFill>
                <a:schemeClr val="tx1"/>
              </a:solidFill>
              <a:cs typeface="+mj-cs"/>
            </a:endParaRPr>
          </a:p>
          <a:p>
            <a:pPr algn="r" rtl="1">
              <a:spcAft>
                <a:spcPts val="0"/>
              </a:spcAft>
            </a:pPr>
            <a:r>
              <a:rPr lang="ar-JO" dirty="0">
                <a:solidFill>
                  <a:schemeClr val="tx1"/>
                </a:solidFill>
                <a:cs typeface="+mj-cs"/>
              </a:rPr>
              <a:t>كانت هناك علاقات قوية تجمع الممالك العربية الثلاث </a:t>
            </a:r>
            <a:r>
              <a:rPr lang="ar-JO" dirty="0" smtClean="0">
                <a:solidFill>
                  <a:schemeClr val="tx1"/>
                </a:solidFill>
                <a:cs typeface="+mj-cs"/>
              </a:rPr>
              <a:t>المعروفة </a:t>
            </a:r>
            <a:r>
              <a:rPr lang="ar-JO" dirty="0">
                <a:solidFill>
                  <a:schemeClr val="tx1"/>
                </a:solidFill>
                <a:cs typeface="+mj-cs"/>
              </a:rPr>
              <a:t>البتراء وتدمر والجابية بفلسطين، وقد مد الأنباط في فترة تاريخية معينة سلطانهم ليشمل الأجزاء الجنوبية من فلسطين (شوفاني،156). </a:t>
            </a:r>
            <a:endParaRPr lang="ar-JO" dirty="0" smtClean="0">
              <a:solidFill>
                <a:schemeClr val="tx1"/>
              </a:solidFill>
              <a:cs typeface="+mj-cs"/>
            </a:endParaRPr>
          </a:p>
          <a:p>
            <a:pPr algn="r" rtl="1">
              <a:spcAft>
                <a:spcPts val="0"/>
              </a:spcAft>
            </a:pPr>
            <a:r>
              <a:rPr lang="ar-JO" dirty="0" smtClean="0">
                <a:solidFill>
                  <a:srgbClr val="FF0000"/>
                </a:solidFill>
                <a:cs typeface="+mj-cs"/>
              </a:rPr>
              <a:t>إرهاصات وصول المسلمين إلى فلسطين:</a:t>
            </a:r>
          </a:p>
          <a:p>
            <a:pPr algn="r" rtl="1">
              <a:spcAft>
                <a:spcPts val="0"/>
              </a:spcAft>
            </a:pPr>
            <a:r>
              <a:rPr lang="ar-JO" dirty="0" smtClean="0">
                <a:solidFill>
                  <a:schemeClr val="tx1"/>
                </a:solidFill>
                <a:cs typeface="+mj-cs"/>
              </a:rPr>
              <a:t>الاسراء والمعراج</a:t>
            </a:r>
          </a:p>
          <a:p>
            <a:pPr algn="r" rtl="1">
              <a:spcAft>
                <a:spcPts val="0"/>
              </a:spcAft>
            </a:pPr>
            <a:r>
              <a:rPr lang="ar-JO" dirty="0" smtClean="0">
                <a:solidFill>
                  <a:schemeClr val="tx1"/>
                </a:solidFill>
                <a:cs typeface="+mj-cs"/>
              </a:rPr>
              <a:t>قبلة الصلاة الأولى</a:t>
            </a:r>
          </a:p>
          <a:p>
            <a:pPr algn="r" rtl="1">
              <a:spcAft>
                <a:spcPts val="0"/>
              </a:spcAft>
            </a:pPr>
            <a:r>
              <a:rPr lang="ar-JO" dirty="0" smtClean="0">
                <a:solidFill>
                  <a:schemeClr val="tx1"/>
                </a:solidFill>
                <a:cs typeface="+mj-cs"/>
              </a:rPr>
              <a:t>فتح خيبر وفدك (7 هـ)</a:t>
            </a:r>
          </a:p>
          <a:p>
            <a:pPr algn="r" rtl="1">
              <a:spcAft>
                <a:spcPts val="0"/>
              </a:spcAft>
            </a:pPr>
            <a:r>
              <a:rPr lang="ar-JO" dirty="0" smtClean="0">
                <a:solidFill>
                  <a:schemeClr val="tx1"/>
                </a:solidFill>
                <a:cs typeface="+mj-cs"/>
              </a:rPr>
              <a:t>غزوة مؤتة (8 هـ)، غزوة تبوك (9 هـ)، حملة أسامة (11 هـ). </a:t>
            </a:r>
          </a:p>
          <a:p>
            <a:pPr algn="r" rtl="1">
              <a:spcAft>
                <a:spcPts val="0"/>
              </a:spcAft>
            </a:pPr>
            <a:endParaRPr lang="ar-JO" dirty="0">
              <a:solidFill>
                <a:schemeClr val="tx1"/>
              </a:solidFill>
            </a:endParaRPr>
          </a:p>
          <a:p>
            <a:pPr algn="r" rtl="1">
              <a:spcAft>
                <a:spcPts val="0"/>
              </a:spcAft>
            </a:pPr>
            <a:endParaRPr lang="ar-JO" dirty="0">
              <a:solidFill>
                <a:schemeClr val="tx1"/>
              </a:solidFill>
            </a:endParaRPr>
          </a:p>
        </p:txBody>
      </p:sp>
    </p:spTree>
    <p:extLst>
      <p:ext uri="{BB962C8B-B14F-4D97-AF65-F5344CB8AC3E}">
        <p14:creationId xmlns:p14="http://schemas.microsoft.com/office/powerpoint/2010/main" val="17100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831851" y="259307"/>
            <a:ext cx="10515600" cy="6598697"/>
          </a:xfrm>
        </p:spPr>
        <p:txBody>
          <a:bodyPr>
            <a:normAutofit/>
          </a:bodyPr>
          <a:lstStyle/>
          <a:p>
            <a:pPr algn="r" rtl="1"/>
            <a:r>
              <a:rPr lang="ar-SA" sz="2800" dirty="0" smtClean="0">
                <a:solidFill>
                  <a:srgbClr val="FF0000"/>
                </a:solidFill>
                <a:cs typeface="+mj-cs"/>
              </a:rPr>
              <a:t>أبرز المعارك التي مهدت للفتح العربي الإسلامي:</a:t>
            </a:r>
            <a:r>
              <a:rPr lang="en-US" sz="2800" dirty="0" smtClean="0">
                <a:solidFill>
                  <a:srgbClr val="FF0000"/>
                </a:solidFill>
                <a:cs typeface="+mj-cs"/>
              </a:rPr>
              <a:t> </a:t>
            </a:r>
            <a:endParaRPr lang="ar-SA" sz="2800" dirty="0" smtClean="0">
              <a:solidFill>
                <a:srgbClr val="FF0000"/>
              </a:solidFill>
              <a:cs typeface="+mj-cs"/>
            </a:endParaRPr>
          </a:p>
          <a:p>
            <a:pPr algn="r" rtl="1"/>
            <a:r>
              <a:rPr lang="ar-SA" sz="2800" dirty="0" smtClean="0">
                <a:solidFill>
                  <a:schemeClr val="tx1"/>
                </a:solidFill>
                <a:cs typeface="+mj-cs"/>
              </a:rPr>
              <a:t>1- معركة اجنادين بقيادة خالد ابن الوليد وقعت في سنة 13هـ -634م، قرب بيت جبرين.</a:t>
            </a:r>
          </a:p>
          <a:p>
            <a:pPr algn="r" rtl="1"/>
            <a:r>
              <a:rPr lang="ar-SA" sz="2800" dirty="0" smtClean="0">
                <a:solidFill>
                  <a:schemeClr val="tx1"/>
                </a:solidFill>
                <a:cs typeface="+mj-cs"/>
              </a:rPr>
              <a:t>2- معركة فحل وقعت في بيسان سنة 13-635.</a:t>
            </a:r>
          </a:p>
          <a:p>
            <a:pPr algn="r" rtl="1"/>
            <a:r>
              <a:rPr lang="ar-SA" sz="2800" dirty="0" smtClean="0">
                <a:solidFill>
                  <a:schemeClr val="tx1"/>
                </a:solidFill>
                <a:cs typeface="+mj-cs"/>
              </a:rPr>
              <a:t>3- معركة اليرموك في 15-636.</a:t>
            </a:r>
          </a:p>
          <a:p>
            <a:pPr algn="r" rtl="1"/>
            <a:r>
              <a:rPr lang="ar-SA" sz="2800" dirty="0" smtClean="0">
                <a:solidFill>
                  <a:schemeClr val="tx1"/>
                </a:solidFill>
                <a:cs typeface="+mj-cs"/>
              </a:rPr>
              <a:t>36 ألف مقابل مئتي ألف . خسر الروم فيها 130 ألف قتيل.</a:t>
            </a:r>
          </a:p>
          <a:p>
            <a:pPr algn="r" rtl="1"/>
            <a:r>
              <a:rPr lang="ar-SA" sz="2800" dirty="0" smtClean="0">
                <a:solidFill>
                  <a:schemeClr val="tx1"/>
                </a:solidFill>
                <a:cs typeface="+mj-cs"/>
              </a:rPr>
              <a:t>4- فتح القدس وعمر يتسلم مفاتيحها بنفسه. 15-637. </a:t>
            </a:r>
          </a:p>
          <a:p>
            <a:pPr algn="r" rtl="1"/>
            <a:r>
              <a:rPr lang="ar-SA" sz="2800" dirty="0" smtClean="0">
                <a:solidFill>
                  <a:schemeClr val="tx1"/>
                </a:solidFill>
                <a:cs typeface="+mj-cs"/>
              </a:rPr>
              <a:t>في التقسيمات الإدارية أصبحت فلسطين جندا من أجناد الشام الأربعة. </a:t>
            </a:r>
          </a:p>
          <a:p>
            <a:pPr algn="r" rtl="1"/>
            <a:r>
              <a:rPr lang="ar-SA" sz="2800" dirty="0" smtClean="0">
                <a:solidFill>
                  <a:schemeClr val="tx1"/>
                </a:solidFill>
                <a:cs typeface="+mj-cs"/>
              </a:rPr>
              <a:t>استمر الحكم الإسلامي مدة 1200 عام، وهي أطول فترة تاريخية مقارنة بأي حكم آخر وشمل فيها الحكم أجزاءها كلها وليس جزءا منها فحسب (صالح، 14-15).</a:t>
            </a:r>
          </a:p>
          <a:p>
            <a:pPr algn="r" rtl="1"/>
            <a:endParaRPr lang="ar-JO" sz="2800" dirty="0">
              <a:solidFill>
                <a:schemeClr val="tx1"/>
              </a:solidFill>
            </a:endParaRPr>
          </a:p>
        </p:txBody>
      </p:sp>
    </p:spTree>
    <p:extLst>
      <p:ext uri="{BB962C8B-B14F-4D97-AF65-F5344CB8AC3E}">
        <p14:creationId xmlns:p14="http://schemas.microsoft.com/office/powerpoint/2010/main" val="41342454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831851" y="2061029"/>
            <a:ext cx="10515600" cy="4028625"/>
          </a:xfrm>
        </p:spPr>
        <p:txBody>
          <a:bodyPr/>
          <a:lstStyle/>
          <a:p>
            <a:pPr algn="ctr" rtl="1"/>
            <a:r>
              <a:rPr lang="ar-SA" b="1" dirty="0" smtClean="0">
                <a:solidFill>
                  <a:srgbClr val="FF0000"/>
                </a:solidFill>
              </a:rPr>
              <a:t>شكرا لحسن استماعكم</a:t>
            </a:r>
          </a:p>
        </p:txBody>
      </p:sp>
      <p:sp>
        <p:nvSpPr>
          <p:cNvPr id="4" name="مستطيل 3"/>
          <p:cNvSpPr/>
          <p:nvPr/>
        </p:nvSpPr>
        <p:spPr>
          <a:xfrm>
            <a:off x="682388" y="2690336"/>
            <a:ext cx="11000096" cy="369332"/>
          </a:xfrm>
          <a:prstGeom prst="rect">
            <a:avLst/>
          </a:prstGeom>
        </p:spPr>
        <p:txBody>
          <a:bodyPr wrap="square">
            <a:spAutoFit/>
          </a:bodyPr>
          <a:lstStyle/>
          <a:p>
            <a:pPr rtl="1"/>
            <a:r>
              <a:rPr lang="ar-SA" dirty="0" smtClean="0"/>
              <a:t> </a:t>
            </a:r>
            <a:endParaRPr lang="en-US" dirty="0"/>
          </a:p>
        </p:txBody>
      </p:sp>
    </p:spTree>
    <p:extLst>
      <p:ext uri="{BB962C8B-B14F-4D97-AF65-F5344CB8AC3E}">
        <p14:creationId xmlns:p14="http://schemas.microsoft.com/office/powerpoint/2010/main" val="2753985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
            <a:ext cx="10515600" cy="551542"/>
          </a:xfrm>
        </p:spPr>
        <p:txBody>
          <a:bodyPr>
            <a:normAutofit/>
          </a:bodyPr>
          <a:lstStyle/>
          <a:p>
            <a:pPr algn="r"/>
            <a:r>
              <a:rPr lang="ar-SA" sz="2800" dirty="0" smtClean="0"/>
              <a:t>خريطة فلسطين:</a:t>
            </a:r>
            <a:endParaRPr lang="ar-JO" sz="2800" dirty="0"/>
          </a:p>
        </p:txBody>
      </p:sp>
      <p:pic>
        <p:nvPicPr>
          <p:cNvPr id="1026" name="Picture 2" descr="C:\Users\hp\Desktop\خريطة فلسطين 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50760" y="1"/>
            <a:ext cx="473198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227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p\Desktop\فلسطين القديمة.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0400" y="-1088572"/>
            <a:ext cx="14122399" cy="88852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3841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وان 8"/>
          <p:cNvSpPr>
            <a:spLocks noGrp="1"/>
          </p:cNvSpPr>
          <p:nvPr>
            <p:ph type="title"/>
          </p:nvPr>
        </p:nvSpPr>
        <p:spPr>
          <a:xfrm>
            <a:off x="838200" y="0"/>
            <a:ext cx="10515600" cy="566057"/>
          </a:xfrm>
        </p:spPr>
        <p:txBody>
          <a:bodyPr>
            <a:normAutofit/>
          </a:bodyPr>
          <a:lstStyle/>
          <a:p>
            <a:pPr algn="r"/>
            <a:r>
              <a:rPr lang="ar-SA" sz="2800" dirty="0">
                <a:solidFill>
                  <a:srgbClr val="FF0000"/>
                </a:solidFill>
              </a:rPr>
              <a:t>ثالثا: الاسم الذي عرفت به المنطقة</a:t>
            </a:r>
            <a:endParaRPr lang="ar-JO" sz="2800" dirty="0">
              <a:solidFill>
                <a:srgbClr val="FF0000"/>
              </a:solidFill>
            </a:endParaRPr>
          </a:p>
        </p:txBody>
      </p:sp>
      <p:sp>
        <p:nvSpPr>
          <p:cNvPr id="2" name="عنصر نائب للنص 1"/>
          <p:cNvSpPr>
            <a:spLocks noGrp="1"/>
          </p:cNvSpPr>
          <p:nvPr>
            <p:ph idx="1"/>
          </p:nvPr>
        </p:nvSpPr>
        <p:spPr>
          <a:xfrm>
            <a:off x="838200" y="464457"/>
            <a:ext cx="10515600" cy="6393543"/>
          </a:xfrm>
        </p:spPr>
        <p:txBody>
          <a:bodyPr>
            <a:normAutofit/>
          </a:bodyPr>
          <a:lstStyle/>
          <a:p>
            <a:pPr marL="0" indent="0" algn="r">
              <a:buNone/>
            </a:pPr>
            <a:r>
              <a:rPr lang="ar-SA" dirty="0"/>
              <a:t>1- ورد اسم العموريون منذ الألف الثالث قبل الميلاد، </a:t>
            </a:r>
            <a:r>
              <a:rPr lang="ar-SA" dirty="0" err="1"/>
              <a:t>وعمورو</a:t>
            </a:r>
            <a:r>
              <a:rPr lang="ar-SA" dirty="0"/>
              <a:t> تعني سكان ما غرب نهر الفرات أو سكان ساحل المتوسط.</a:t>
            </a:r>
          </a:p>
          <a:p>
            <a:pPr marL="0" indent="0" algn="r">
              <a:buNone/>
            </a:pPr>
            <a:r>
              <a:rPr lang="ar-SA" dirty="0"/>
              <a:t> 2- ورد اسم أرض كنعان </a:t>
            </a:r>
            <a:r>
              <a:rPr lang="ar-SA" dirty="0" err="1"/>
              <a:t>كناخنا</a:t>
            </a:r>
            <a:r>
              <a:rPr lang="ar-SA" dirty="0"/>
              <a:t> أو </a:t>
            </a:r>
            <a:r>
              <a:rPr lang="ar-SA" dirty="0" err="1"/>
              <a:t>كناخني</a:t>
            </a:r>
            <a:r>
              <a:rPr lang="ar-SA" dirty="0"/>
              <a:t> للدلالة على المنطقة منذ القرن الثامن عشر قبل الميلاد وفقا لوثائق نوزي العراقية أو تل العمارنة المصرية (شوفاني، 7+ 67).</a:t>
            </a:r>
          </a:p>
          <a:p>
            <a:pPr marL="0" indent="0" algn="r">
              <a:buNone/>
            </a:pPr>
            <a:r>
              <a:rPr lang="ar-SA" dirty="0"/>
              <a:t>3- ذكرت المصادر الآشورية مصطلح </a:t>
            </a:r>
            <a:r>
              <a:rPr lang="ar-SA" dirty="0" err="1"/>
              <a:t>فلستو</a:t>
            </a:r>
            <a:r>
              <a:rPr lang="ar-SA" dirty="0"/>
              <a:t> أو </a:t>
            </a:r>
            <a:r>
              <a:rPr lang="ar-SA" dirty="0" err="1"/>
              <a:t>فلستيا</a:t>
            </a:r>
            <a:r>
              <a:rPr lang="ar-SA" dirty="0"/>
              <a:t> للإشارة للجزء الجنوبي من الساحل الفلسطيني.</a:t>
            </a:r>
          </a:p>
          <a:p>
            <a:pPr marL="0" indent="0" algn="r">
              <a:buNone/>
            </a:pPr>
            <a:r>
              <a:rPr lang="ar-SA" dirty="0"/>
              <a:t>4- استخدمت التوراة منذ القرن الخامس قبل الميلاد تعبير (</a:t>
            </a:r>
            <a:r>
              <a:rPr lang="ar-SA" dirty="0" err="1"/>
              <a:t>إيرتس</a:t>
            </a:r>
            <a:r>
              <a:rPr lang="ar-SA" dirty="0"/>
              <a:t> </a:t>
            </a:r>
            <a:r>
              <a:rPr lang="ar-SA" dirty="0" err="1"/>
              <a:t>بلشتيم</a:t>
            </a:r>
            <a:r>
              <a:rPr lang="ar-SA" dirty="0"/>
              <a:t>) باللغة الآرامية منذ القرن الخامس قبل الميلاد (شوفاني، 7). </a:t>
            </a:r>
          </a:p>
          <a:p>
            <a:pPr marL="0" indent="0" algn="r">
              <a:buNone/>
            </a:pPr>
            <a:endParaRPr lang="ar-SA" dirty="0"/>
          </a:p>
          <a:p>
            <a:pPr marL="0" indent="0" algn="r">
              <a:buNone/>
            </a:pPr>
            <a:endParaRPr lang="ar-SA" dirty="0" smtClean="0"/>
          </a:p>
        </p:txBody>
      </p:sp>
    </p:spTree>
    <p:extLst>
      <p:ext uri="{BB962C8B-B14F-4D97-AF65-F5344CB8AC3E}">
        <p14:creationId xmlns:p14="http://schemas.microsoft.com/office/powerpoint/2010/main" val="2433334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0"/>
            <a:ext cx="10515600" cy="580571"/>
          </a:xfrm>
        </p:spPr>
        <p:txBody>
          <a:bodyPr>
            <a:normAutofit/>
          </a:bodyPr>
          <a:lstStyle/>
          <a:p>
            <a:pPr algn="r"/>
            <a:r>
              <a:rPr lang="ar-JO" sz="2800" dirty="0" smtClean="0">
                <a:solidFill>
                  <a:srgbClr val="FF0000"/>
                </a:solidFill>
              </a:rPr>
              <a:t>رابعا: الحضارات القديمة</a:t>
            </a:r>
            <a:endParaRPr lang="ar-JO" sz="2800" dirty="0">
              <a:solidFill>
                <a:srgbClr val="FF0000"/>
              </a:solidFill>
            </a:endParaRPr>
          </a:p>
        </p:txBody>
      </p:sp>
      <p:sp>
        <p:nvSpPr>
          <p:cNvPr id="3" name="عنصر نائب للمحتوى 2"/>
          <p:cNvSpPr>
            <a:spLocks noGrp="1"/>
          </p:cNvSpPr>
          <p:nvPr>
            <p:ph idx="1"/>
          </p:nvPr>
        </p:nvSpPr>
        <p:spPr>
          <a:xfrm>
            <a:off x="838200" y="537028"/>
            <a:ext cx="10515600" cy="6320971"/>
          </a:xfrm>
        </p:spPr>
        <p:txBody>
          <a:bodyPr>
            <a:normAutofit fontScale="92500"/>
          </a:bodyPr>
          <a:lstStyle/>
          <a:p>
            <a:pPr marL="0" indent="0" algn="r">
              <a:buNone/>
            </a:pPr>
            <a:r>
              <a:rPr lang="ar-JO" sz="2400" dirty="0" smtClean="0"/>
              <a:t>أثبتت </a:t>
            </a:r>
            <a:r>
              <a:rPr lang="ar-JO" sz="2400" dirty="0"/>
              <a:t>نتائج الحفريات والمسوح الأثرية المتخصصة أن فلسطين كانت منذ أقدم العصور مهدا لحضارات مهمة، فقد كشفت حفريات مدينة أريحا (عين السلطان) عن أقدم آثار يعثر عليها حتى الآن وتعود إلى (9000) سنة قبل الميلاد. (شوفاني، 11</a:t>
            </a:r>
            <a:r>
              <a:rPr lang="ar-JO" sz="2400" dirty="0" smtClean="0"/>
              <a:t>). </a:t>
            </a:r>
            <a:r>
              <a:rPr lang="ar-JO" sz="2400" dirty="0" smtClean="0">
                <a:solidFill>
                  <a:srgbClr val="FF0000"/>
                </a:solidFill>
              </a:rPr>
              <a:t>شهد</a:t>
            </a:r>
            <a:r>
              <a:rPr lang="ar-JO" sz="2400" dirty="0" smtClean="0"/>
              <a:t> </a:t>
            </a:r>
            <a:r>
              <a:rPr lang="ar-JO" sz="2400" dirty="0"/>
              <a:t>العصر الحجري الوسيط وجود أشكال لحياة حضارية عرفت بالحضارة </a:t>
            </a:r>
            <a:r>
              <a:rPr lang="ar-JO" sz="2400" dirty="0" err="1"/>
              <a:t>النطوفية</a:t>
            </a:r>
            <a:r>
              <a:rPr lang="ar-JO" sz="2400" dirty="0"/>
              <a:t> منذ 14 ألف وحتى 8 آلاف قبل الميلاد (صالح، 12).</a:t>
            </a:r>
          </a:p>
          <a:p>
            <a:pPr marL="0" indent="0" algn="r">
              <a:buNone/>
            </a:pPr>
            <a:r>
              <a:rPr lang="ar-JO" sz="2400" dirty="0"/>
              <a:t> تركزت هذه الحضارة على الساحل الفلسطيني، فأربعون موقعاً من بين قرابة سبعين موقعاً مكتشفاً كانت في المنطقة الساحلية، نسبة إلى </a:t>
            </a:r>
            <a:r>
              <a:rPr lang="ar-JO" sz="2400" dirty="0" err="1"/>
              <a:t>مغائر</a:t>
            </a:r>
            <a:r>
              <a:rPr lang="ar-JO" sz="2400" dirty="0"/>
              <a:t> </a:t>
            </a:r>
            <a:r>
              <a:rPr lang="ar-JO" sz="2400" dirty="0" err="1"/>
              <a:t>النطوف</a:t>
            </a:r>
            <a:r>
              <a:rPr lang="ar-JO" sz="2400" dirty="0"/>
              <a:t> الواقعة شمال القدس، أما أصل </a:t>
            </a:r>
            <a:r>
              <a:rPr lang="ar-JO" sz="2400" dirty="0" err="1"/>
              <a:t>النطوفيين</a:t>
            </a:r>
            <a:r>
              <a:rPr lang="ar-JO" sz="2400" dirty="0"/>
              <a:t>، فهو غير معروف حتى الآن (الموسوعة الفلسطينية).</a:t>
            </a:r>
          </a:p>
          <a:p>
            <a:pPr marL="0" indent="0" algn="r">
              <a:buNone/>
            </a:pPr>
            <a:r>
              <a:rPr lang="ar-JO" sz="2400" dirty="0"/>
              <a:t>اعتمد </a:t>
            </a:r>
            <a:r>
              <a:rPr lang="ar-JO" sz="2400" dirty="0" err="1"/>
              <a:t>النطوفي</a:t>
            </a:r>
            <a:r>
              <a:rPr lang="ar-JO" sz="2400" dirty="0"/>
              <a:t> في عيشه على الصيد، سواء كان برياً أو بحرياً، أو على جمع الثمار أو جذور النباتات، طبقاً للموقع الجغرافي الذي كان يعيش فيه. </a:t>
            </a:r>
            <a:r>
              <a:rPr lang="ar-JO" sz="2400" dirty="0">
                <a:solidFill>
                  <a:srgbClr val="FF0000"/>
                </a:solidFill>
              </a:rPr>
              <a:t>ويعتمد في دراسة اقتصاد </a:t>
            </a:r>
            <a:r>
              <a:rPr lang="ar-JO" sz="2400" dirty="0"/>
              <a:t>هذه الجماعات البشرية في الدرجة الأولى على الأدوات التي تركوها، وأهمها أدوات </a:t>
            </a:r>
            <a:r>
              <a:rPr lang="ar-JO" sz="2400" dirty="0" err="1"/>
              <a:t>صوانية</a:t>
            </a:r>
            <a:r>
              <a:rPr lang="ar-JO" sz="2400" dirty="0"/>
              <a:t> صغيرة </a:t>
            </a:r>
            <a:r>
              <a:rPr lang="ar-JO" sz="2400" dirty="0" smtClean="0"/>
              <a:t>مسننة </a:t>
            </a:r>
            <a:r>
              <a:rPr lang="ar-JO" sz="2400" dirty="0"/>
              <a:t>لاستعمالها كجزء من منجل، وأجران ومطارق حجرية، وقطع </a:t>
            </a:r>
            <a:r>
              <a:rPr lang="ar-JO" sz="2400" dirty="0" err="1"/>
              <a:t>صوانية</a:t>
            </a:r>
            <a:r>
              <a:rPr lang="ar-JO" sz="2400" dirty="0"/>
              <a:t> رقيقة صغيرة الحجم بأشكال مختلفة من بينها أدوات ذات حد مستقيم وشكل هلالي من الخلف. ومن بين الأدوات </a:t>
            </a:r>
            <a:r>
              <a:rPr lang="ar-JO" sz="2400" dirty="0" err="1"/>
              <a:t>الصوانية</a:t>
            </a:r>
            <a:r>
              <a:rPr lang="ar-JO" sz="2400" dirty="0"/>
              <a:t> الجديدة الأخرى المكشط الصواني الذي يعتقد أنه استعمل لتنظيف جلود الحيوانات من أجل استعمالها في اللباس (الموسوعة الفلسطينية).</a:t>
            </a:r>
          </a:p>
          <a:p>
            <a:pPr marL="0" indent="0" algn="r">
              <a:buNone/>
            </a:pPr>
            <a:r>
              <a:rPr lang="ar-JO" sz="2400" dirty="0"/>
              <a:t>يؤكد علماء التاريخ أن </a:t>
            </a:r>
            <a:r>
              <a:rPr lang="ar-JO" sz="2400" dirty="0">
                <a:solidFill>
                  <a:srgbClr val="FF0000"/>
                </a:solidFill>
              </a:rPr>
              <a:t>تميز</a:t>
            </a:r>
            <a:r>
              <a:rPr lang="ar-JO" sz="2400" dirty="0"/>
              <a:t> </a:t>
            </a:r>
            <a:r>
              <a:rPr lang="ar-JO" sz="2400" dirty="0" err="1"/>
              <a:t>النطوفيين</a:t>
            </a:r>
            <a:r>
              <a:rPr lang="ar-JO" sz="2400" dirty="0"/>
              <a:t> عن غيرهم يكمن في خطواتهم السريعة نحو إنتاج غذائهم، ثم في الانتقال إلى حالة من الاستقرار، وتأسيس مستوطنات دائمة في مرحلة مبكرة من الحضارة الإنسانية. </a:t>
            </a:r>
            <a:r>
              <a:rPr lang="ar-JO" sz="2400" dirty="0">
                <a:solidFill>
                  <a:srgbClr val="FF0000"/>
                </a:solidFill>
              </a:rPr>
              <a:t>وقد أصبح </a:t>
            </a:r>
            <a:r>
              <a:rPr lang="ar-JO" sz="2400" dirty="0"/>
              <a:t>من المؤكد الآن أن الجماعات البشرية </a:t>
            </a:r>
            <a:r>
              <a:rPr lang="ar-JO" sz="2400" dirty="0" err="1"/>
              <a:t>النطوفية</a:t>
            </a:r>
            <a:r>
              <a:rPr lang="ar-JO" sz="2400" dirty="0"/>
              <a:t> تميّزت منذ البداية بحركة نزوح من المغاور والكهوف إلى المواقع المكشوفة في أرجاء الشرق الأدنى القديم كلها. وحدث ذلك بالتدريج، إذ بدأوا بناء منازل بسيطة، يسهل بناؤها كما يسهل هدمها، على المصاطب القريبة من الكهوف، وكانت على العموم مستديرة الشكل، أسفلها محفور في الأرض على عمق نصف متر تقريباً، وجُدُرها وسُقفها، من جذوع الأشجار المغطاة بالأغصان والجلود.</a:t>
            </a:r>
          </a:p>
          <a:p>
            <a:pPr marL="0" indent="0" algn="r">
              <a:buNone/>
            </a:pPr>
            <a:endParaRPr lang="ar-JO" sz="2400" dirty="0"/>
          </a:p>
        </p:txBody>
      </p:sp>
    </p:spTree>
    <p:extLst>
      <p:ext uri="{BB962C8B-B14F-4D97-AF65-F5344CB8AC3E}">
        <p14:creationId xmlns:p14="http://schemas.microsoft.com/office/powerpoint/2010/main" val="1845259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0"/>
            <a:ext cx="10515600" cy="508000"/>
          </a:xfrm>
        </p:spPr>
        <p:txBody>
          <a:bodyPr>
            <a:normAutofit/>
          </a:bodyPr>
          <a:lstStyle/>
          <a:p>
            <a:pPr algn="r"/>
            <a:r>
              <a:rPr lang="ar-SA" sz="2800" b="1" dirty="0" smtClean="0">
                <a:solidFill>
                  <a:schemeClr val="accent1"/>
                </a:solidFill>
              </a:rPr>
              <a:t>فلسطين في عصور التاريخ الأولى:</a:t>
            </a:r>
            <a:endParaRPr lang="ar-JO" sz="2800" b="1" dirty="0">
              <a:solidFill>
                <a:schemeClr val="accent1"/>
              </a:solidFill>
            </a:endParaRPr>
          </a:p>
        </p:txBody>
      </p:sp>
      <p:sp>
        <p:nvSpPr>
          <p:cNvPr id="3" name="عنصر نائب للمحتوى 2"/>
          <p:cNvSpPr>
            <a:spLocks noGrp="1"/>
          </p:cNvSpPr>
          <p:nvPr>
            <p:ph idx="1"/>
          </p:nvPr>
        </p:nvSpPr>
        <p:spPr>
          <a:xfrm>
            <a:off x="838200" y="464457"/>
            <a:ext cx="10515600" cy="6212114"/>
          </a:xfrm>
        </p:spPr>
        <p:txBody>
          <a:bodyPr>
            <a:normAutofit fontScale="85000" lnSpcReduction="10000"/>
          </a:bodyPr>
          <a:lstStyle/>
          <a:p>
            <a:pPr marL="0" indent="0" algn="r">
              <a:buNone/>
            </a:pPr>
            <a:r>
              <a:rPr lang="ar-SA" dirty="0" smtClean="0">
                <a:cs typeface="+mj-cs"/>
              </a:rPr>
              <a:t>مع بدأ استخدام الإنسان للكتابة لتوثيق نشاطاته المختلفة فقد دشن الدخول في مرحلة حضارية وتاريخية مهمة، وبها فقد بدأ بتوثيق حركة التاريخ. وكانت الكتابة حدا فاصلا بين حقبة ما قبل </a:t>
            </a:r>
            <a:r>
              <a:rPr lang="en-US" dirty="0" smtClean="0">
                <a:cs typeface="+mj-cs"/>
              </a:rPr>
              <a:t> </a:t>
            </a:r>
            <a:r>
              <a:rPr lang="ar-SA" dirty="0" smtClean="0">
                <a:cs typeface="+mj-cs"/>
              </a:rPr>
              <a:t>التاريخ وحقبة ما بعد التأريخ. حدث ذلك في منتصف الألف الرابع قبل الميلاد في العراق (شوفاني، 43).</a:t>
            </a:r>
          </a:p>
          <a:p>
            <a:pPr marL="0" indent="0" algn="r">
              <a:buNone/>
            </a:pPr>
            <a:r>
              <a:rPr lang="ar-SA" dirty="0">
                <a:solidFill>
                  <a:srgbClr val="FF0000"/>
                </a:solidFill>
                <a:cs typeface="+mj-cs"/>
              </a:rPr>
              <a:t>تقسم فترات ما قبل </a:t>
            </a:r>
            <a:r>
              <a:rPr lang="ar-SA" dirty="0">
                <a:cs typeface="+mj-cs"/>
              </a:rPr>
              <a:t>التاريخ إلى ثلاث فترات، هي العصر الحجري والعصر البرونزي والعصر الحديدي، وذلك بناء على المواد والأسلحة المستخدمة في كل فترة من تلك الفترات. وقد استنبط هذا التقسيم كريستيان تومسين (1788-1865) أمين متحف الدنمارك كأسلوب لتصنيف مجموعات المتحف، وفيما بعد أدخلت تعديلات وتحسينات وهذبت هذه العملية. لكن ينبغي الحذر من هذا التصنيف، إذ أنه لا يمثل دليلا دقيقا ولا يدل على تواريخ محددة أو أي حلقة واضحة المعالم في التطور الأساسي، وكذلك فإن هذه الفترات غير ممثلة في كل مناطق العالم. وقبل استنباط هذا الأسلوب في التصنيف لم يكن هناك أي هيكل أو إطار يمكن بموجبه تصنيف المكتشفات الأثرية بداخله، ولذلك ظلت هذه التصنيفات مستعملة لسهولتها (</a:t>
            </a:r>
            <a:r>
              <a:rPr lang="ar-SA" dirty="0" err="1">
                <a:cs typeface="+mj-cs"/>
              </a:rPr>
              <a:t>وايتلام</a:t>
            </a:r>
            <a:r>
              <a:rPr lang="ar-SA" dirty="0">
                <a:cs typeface="+mj-cs"/>
              </a:rPr>
              <a:t>، 13)</a:t>
            </a:r>
            <a:endParaRPr lang="ar-SA" dirty="0" smtClean="0">
              <a:cs typeface="+mj-cs"/>
            </a:endParaRPr>
          </a:p>
          <a:p>
            <a:pPr marL="0" indent="0" algn="r">
              <a:buNone/>
            </a:pPr>
            <a:r>
              <a:rPr lang="ar-SA" dirty="0" smtClean="0">
                <a:solidFill>
                  <a:srgbClr val="FF0000"/>
                </a:solidFill>
                <a:cs typeface="+mj-cs"/>
              </a:rPr>
              <a:t>العصر البرونزي</a:t>
            </a:r>
            <a:r>
              <a:rPr lang="ar-SA" dirty="0" smtClean="0">
                <a:cs typeface="+mj-cs"/>
              </a:rPr>
              <a:t>: (3200-1200) ق.م.</a:t>
            </a:r>
          </a:p>
          <a:p>
            <a:pPr marL="0" indent="0" algn="r">
              <a:buNone/>
            </a:pPr>
            <a:r>
              <a:rPr lang="ar-SA" dirty="0" smtClean="0">
                <a:cs typeface="+mj-cs"/>
              </a:rPr>
              <a:t>وقد ظهر </a:t>
            </a:r>
            <a:r>
              <a:rPr lang="ar-SA" dirty="0" smtClean="0">
                <a:solidFill>
                  <a:srgbClr val="FF0000"/>
                </a:solidFill>
                <a:cs typeface="+mj-cs"/>
              </a:rPr>
              <a:t>مع نهاية الألف الرابع </a:t>
            </a:r>
            <a:r>
              <a:rPr lang="ar-SA" dirty="0" smtClean="0">
                <a:cs typeface="+mj-cs"/>
              </a:rPr>
              <a:t>قبل الميلاد وقد ابتدأ بنشوء القرى الزراعية الصغيرة في المناطق الخصبة وقرب </a:t>
            </a:r>
            <a:r>
              <a:rPr lang="ar-SA" dirty="0">
                <a:cs typeface="+mj-cs"/>
              </a:rPr>
              <a:t>الينابيع الدائمة. </a:t>
            </a:r>
            <a:r>
              <a:rPr lang="ar-SA" dirty="0" smtClean="0">
                <a:solidFill>
                  <a:srgbClr val="FF0000"/>
                </a:solidFill>
                <a:cs typeface="+mj-cs"/>
              </a:rPr>
              <a:t>وفي مرحلة </a:t>
            </a:r>
            <a:r>
              <a:rPr lang="ar-SA" dirty="0" smtClean="0">
                <a:cs typeface="+mj-cs"/>
              </a:rPr>
              <a:t>تالية: حدثت تغيرات </a:t>
            </a:r>
            <a:r>
              <a:rPr lang="ar-SA" dirty="0">
                <a:cs typeface="+mj-cs"/>
              </a:rPr>
              <a:t>جمة على التنظيم السياسي، </a:t>
            </a:r>
            <a:r>
              <a:rPr lang="ar-SA" dirty="0" smtClean="0">
                <a:cs typeface="+mj-cs"/>
              </a:rPr>
              <a:t>الاجتماعي، الاقتصادي</a:t>
            </a:r>
            <a:r>
              <a:rPr lang="ar-SA" dirty="0">
                <a:cs typeface="+mj-cs"/>
              </a:rPr>
              <a:t>، العمراني، وكذلك على الكثافة السكنية لهذه التجمعات </a:t>
            </a:r>
            <a:r>
              <a:rPr lang="en-US" dirty="0" smtClean="0">
                <a:cs typeface="+mj-cs"/>
              </a:rPr>
              <a:t> </a:t>
            </a:r>
            <a:r>
              <a:rPr lang="ar-SA" dirty="0" smtClean="0">
                <a:cs typeface="+mj-cs"/>
              </a:rPr>
              <a:t>بالمقارنة </a:t>
            </a:r>
            <a:r>
              <a:rPr lang="ar-SA" dirty="0">
                <a:cs typeface="+mj-cs"/>
              </a:rPr>
              <a:t>مع </a:t>
            </a:r>
            <a:r>
              <a:rPr lang="ar-SA" dirty="0" smtClean="0">
                <a:cs typeface="+mj-cs"/>
              </a:rPr>
              <a:t>المرحلة السابقة، وقد تجسد ذلك بنشوء الدولة المدينة، وظهور المباني الكبيرة العامة، معابد، قصور، أسواق. (</a:t>
            </a:r>
            <a:r>
              <a:rPr lang="ar-SA" dirty="0" err="1" smtClean="0">
                <a:cs typeface="+mj-cs"/>
              </a:rPr>
              <a:t>الهودلية</a:t>
            </a:r>
            <a:r>
              <a:rPr lang="ar-SA" dirty="0" smtClean="0">
                <a:cs typeface="+mj-cs"/>
              </a:rPr>
              <a:t>، 484-487).</a:t>
            </a:r>
            <a:endParaRPr lang="ar-SA" dirty="0">
              <a:cs typeface="+mj-cs"/>
            </a:endParaRPr>
          </a:p>
          <a:p>
            <a:pPr marL="0" indent="0" algn="r">
              <a:buNone/>
            </a:pPr>
            <a:r>
              <a:rPr lang="ar-SA" dirty="0" smtClean="0">
                <a:cs typeface="+mj-cs"/>
              </a:rPr>
              <a:t>امتاز هذا العصر بانتشار الكتابة، وقيام المدن الكبرى، واستعمال المعادن إلى جانب الفخار </a:t>
            </a:r>
            <a:r>
              <a:rPr lang="en-US" dirty="0" smtClean="0">
                <a:cs typeface="+mj-cs"/>
              </a:rPr>
              <a:t> </a:t>
            </a:r>
            <a:r>
              <a:rPr lang="ar-SA" dirty="0" smtClean="0">
                <a:cs typeface="+mj-cs"/>
              </a:rPr>
              <a:t>بدلا من الصوان، وازدياد عدد السكان بشكل ملحوظ. وقد شهدت فلسطين تمازج عرقي ثقافي وحضاري خلال الألف الثالث قبل الميلاد (شوفاني، 49).</a:t>
            </a:r>
            <a:endParaRPr lang="en-US" dirty="0" smtClean="0">
              <a:cs typeface="+mj-cs"/>
            </a:endParaRPr>
          </a:p>
          <a:p>
            <a:pPr marL="0" indent="0" algn="r">
              <a:buNone/>
            </a:pPr>
            <a:endParaRPr lang="ar-SA" dirty="0" smtClean="0"/>
          </a:p>
          <a:p>
            <a:pPr marL="0" indent="0" algn="r">
              <a:buNone/>
            </a:pPr>
            <a:endParaRPr lang="ar-SA" dirty="0" smtClean="0"/>
          </a:p>
          <a:p>
            <a:pPr marL="0" indent="0" algn="r">
              <a:buNone/>
            </a:pPr>
            <a:endParaRPr lang="ar-JO" dirty="0"/>
          </a:p>
        </p:txBody>
      </p:sp>
    </p:spTree>
    <p:extLst>
      <p:ext uri="{BB962C8B-B14F-4D97-AF65-F5344CB8AC3E}">
        <p14:creationId xmlns:p14="http://schemas.microsoft.com/office/powerpoint/2010/main" val="10547891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838200" y="365125"/>
            <a:ext cx="10515600" cy="752475"/>
          </a:xfrm>
        </p:spPr>
        <p:txBody>
          <a:bodyPr>
            <a:normAutofit fontScale="90000"/>
          </a:bodyPr>
          <a:lstStyle/>
          <a:p>
            <a:pPr algn="r"/>
            <a:r>
              <a:rPr lang="en-US" sz="3100" dirty="0" smtClean="0">
                <a:solidFill>
                  <a:srgbClr val="FF0000"/>
                </a:solidFill>
              </a:rPr>
              <a:t>:</a:t>
            </a:r>
            <a:r>
              <a:rPr lang="ar-JO" sz="3100" dirty="0" smtClean="0">
                <a:solidFill>
                  <a:srgbClr val="FF0000"/>
                </a:solidFill>
              </a:rPr>
              <a:t>العصر </a:t>
            </a:r>
            <a:r>
              <a:rPr lang="ar-JO" sz="3100" dirty="0">
                <a:solidFill>
                  <a:srgbClr val="FF0000"/>
                </a:solidFill>
              </a:rPr>
              <a:t>الحديدي</a:t>
            </a:r>
            <a:r>
              <a:rPr lang="ar-JO" sz="2800" b="1" dirty="0">
                <a:solidFill>
                  <a:schemeClr val="accent1"/>
                </a:solidFill>
              </a:rPr>
              <a:t/>
            </a:r>
            <a:br>
              <a:rPr lang="ar-JO" sz="2800" b="1" dirty="0">
                <a:solidFill>
                  <a:schemeClr val="accent1"/>
                </a:solidFill>
              </a:rPr>
            </a:br>
            <a:endParaRPr lang="ar-JO" sz="2800" b="1" dirty="0">
              <a:solidFill>
                <a:schemeClr val="accent1"/>
              </a:solidFill>
            </a:endParaRPr>
          </a:p>
        </p:txBody>
      </p:sp>
      <p:sp>
        <p:nvSpPr>
          <p:cNvPr id="2" name="عنصر نائب للنص 1"/>
          <p:cNvSpPr>
            <a:spLocks noGrp="1"/>
          </p:cNvSpPr>
          <p:nvPr>
            <p:ph idx="1"/>
          </p:nvPr>
        </p:nvSpPr>
        <p:spPr>
          <a:xfrm>
            <a:off x="838200" y="798286"/>
            <a:ext cx="10515600" cy="5747657"/>
          </a:xfrm>
        </p:spPr>
        <p:txBody>
          <a:bodyPr>
            <a:normAutofit/>
          </a:bodyPr>
          <a:lstStyle/>
          <a:p>
            <a:pPr marL="0" indent="0" algn="r">
              <a:buNone/>
            </a:pPr>
            <a:r>
              <a:rPr lang="ar-JO" dirty="0" smtClean="0">
                <a:cs typeface="+mj-cs"/>
              </a:rPr>
              <a:t>العصر الحديدي (1.200 – 330 ق.م.):</a:t>
            </a:r>
          </a:p>
          <a:p>
            <a:pPr marL="0" indent="0" algn="r">
              <a:buNone/>
            </a:pPr>
            <a:r>
              <a:rPr lang="ar-JO" dirty="0" smtClean="0">
                <a:cs typeface="+mj-cs"/>
              </a:rPr>
              <a:t>الذي بدأ فيه الحديد يصنع بشكل واضح . </a:t>
            </a:r>
            <a:r>
              <a:rPr lang="ar-JO" dirty="0" smtClean="0">
                <a:solidFill>
                  <a:srgbClr val="FF0000"/>
                </a:solidFill>
                <a:cs typeface="+mj-cs"/>
              </a:rPr>
              <a:t>وتتسم</a:t>
            </a:r>
            <a:r>
              <a:rPr lang="ar-JO" dirty="0" smtClean="0">
                <a:cs typeface="+mj-cs"/>
              </a:rPr>
              <a:t> بداية هذا العصر بتحولات اجتماعية واقتصادية وعمرانية تميزها من الفترات الزمنية التي سبقتها. </a:t>
            </a:r>
            <a:r>
              <a:rPr lang="ar-JO" dirty="0" smtClean="0">
                <a:solidFill>
                  <a:srgbClr val="FF0000"/>
                </a:solidFill>
                <a:cs typeface="+mj-cs"/>
              </a:rPr>
              <a:t>ففي القرنين الثالث </a:t>
            </a:r>
            <a:r>
              <a:rPr lang="ar-JO" dirty="0" smtClean="0">
                <a:cs typeface="+mj-cs"/>
              </a:rPr>
              <a:t>عشر والثاني عشر قبل الميلاد شهدت فلسطين والأردن وشمال سورية تأسيس عدد من الممالك، واستقبلت مجموعات مهاجرة من مناطق مختلفة، ومنهم شعوب البحر وبينهم </a:t>
            </a:r>
            <a:r>
              <a:rPr lang="ar-JO" dirty="0" err="1" smtClean="0">
                <a:cs typeface="+mj-cs"/>
              </a:rPr>
              <a:t>الفلسطيون</a:t>
            </a:r>
            <a:r>
              <a:rPr lang="ar-JO" dirty="0" smtClean="0">
                <a:cs typeface="+mj-cs"/>
              </a:rPr>
              <a:t> (</a:t>
            </a:r>
            <a:r>
              <a:rPr lang="ar-JO" dirty="0" err="1" smtClean="0">
                <a:cs typeface="+mj-cs"/>
              </a:rPr>
              <a:t>الفلستيون</a:t>
            </a:r>
            <a:r>
              <a:rPr lang="ar-JO" dirty="0" smtClean="0">
                <a:cs typeface="+mj-cs"/>
              </a:rPr>
              <a:t>) أو الشعب </a:t>
            </a:r>
            <a:r>
              <a:rPr lang="ar-JO" dirty="0" err="1" smtClean="0">
                <a:cs typeface="+mj-cs"/>
              </a:rPr>
              <a:t>الفلستي</a:t>
            </a:r>
            <a:r>
              <a:rPr lang="ar-JO" dirty="0" smtClean="0">
                <a:cs typeface="+mj-cs"/>
              </a:rPr>
              <a:t> (الموسوعة الفلسطينية).</a:t>
            </a:r>
          </a:p>
          <a:p>
            <a:pPr marL="0" indent="0" algn="r">
              <a:buNone/>
            </a:pPr>
            <a:r>
              <a:rPr lang="ar-JO" dirty="0" smtClean="0">
                <a:solidFill>
                  <a:srgbClr val="FF0000"/>
                </a:solidFill>
                <a:cs typeface="+mj-cs"/>
              </a:rPr>
              <a:t>انصب</a:t>
            </a:r>
            <a:r>
              <a:rPr lang="ar-JO" dirty="0" smtClean="0">
                <a:cs typeface="+mj-cs"/>
              </a:rPr>
              <a:t> اهتمام الباحثين في القرن الأخير، ولا سيما علماء التوراة، على فترات العصر الحديدي من أجل توضيح أو اثبات صحة الكتاب المقدس. </a:t>
            </a:r>
            <a:r>
              <a:rPr lang="ar-JO" dirty="0" smtClean="0">
                <a:solidFill>
                  <a:srgbClr val="FF0000"/>
                </a:solidFill>
                <a:cs typeface="+mj-cs"/>
              </a:rPr>
              <a:t>وسعى</a:t>
            </a:r>
            <a:r>
              <a:rPr lang="ar-JO" dirty="0" smtClean="0">
                <a:cs typeface="+mj-cs"/>
              </a:rPr>
              <a:t> </a:t>
            </a:r>
            <a:r>
              <a:rPr lang="ar-JO" dirty="0" err="1" smtClean="0">
                <a:cs typeface="+mj-cs"/>
              </a:rPr>
              <a:t>الصهيونيون</a:t>
            </a:r>
            <a:r>
              <a:rPr lang="ar-JO" dirty="0" smtClean="0">
                <a:cs typeface="+mj-cs"/>
              </a:rPr>
              <a:t> العاملون في الآثار، في العقود الستة الأخيرة، إلى ربط آثار العصر الحديدي بالتاريخ الإسرائيلي اليهودي لإيهام العالم بالحق التاريخي المزعوم لليهود في فلسطين. ورافق ذلك اغتصاب المادة الحضارية وتشويهها بالربط القسري بين المكتشفات الأثرية والعهد القديم(الموسوعة الفلسطينية).</a:t>
            </a:r>
          </a:p>
          <a:p>
            <a:pPr marL="0" indent="0" algn="r">
              <a:buNone/>
            </a:pPr>
            <a:r>
              <a:rPr lang="ar-JO" dirty="0">
                <a:cs typeface="+mj-cs"/>
              </a:rPr>
              <a:t>والحـضـارات الـتـي ازدهرت خلال العصر الحديدي ابتدأت بالعصر الهلنستي ثم الروماني، ثم البيزنطي ثم العربي الإسلامي (</a:t>
            </a:r>
            <a:r>
              <a:rPr lang="ar-JO" dirty="0" err="1">
                <a:cs typeface="+mj-cs"/>
              </a:rPr>
              <a:t>وايتلام</a:t>
            </a:r>
            <a:r>
              <a:rPr lang="ar-JO" dirty="0">
                <a:cs typeface="+mj-cs"/>
              </a:rPr>
              <a:t>، 14).</a:t>
            </a:r>
            <a:endParaRPr lang="ar-JO" dirty="0" smtClean="0">
              <a:cs typeface="+mj-cs"/>
            </a:endParaRPr>
          </a:p>
          <a:p>
            <a:pPr marL="0" indent="0" algn="r">
              <a:buNone/>
            </a:pPr>
            <a:endParaRPr lang="ar-JO" dirty="0" smtClean="0">
              <a:cs typeface="+mj-cs"/>
            </a:endParaRPr>
          </a:p>
          <a:p>
            <a:pPr marL="0" indent="0" algn="r">
              <a:buNone/>
            </a:pPr>
            <a:endParaRPr lang="ar-JO" dirty="0" smtClean="0"/>
          </a:p>
          <a:p>
            <a:pPr marL="0" indent="0" algn="r">
              <a:buNone/>
            </a:pPr>
            <a:endParaRPr lang="ar-JO" dirty="0"/>
          </a:p>
        </p:txBody>
      </p:sp>
    </p:spTree>
    <p:extLst>
      <p:ext uri="{BB962C8B-B14F-4D97-AF65-F5344CB8AC3E}">
        <p14:creationId xmlns:p14="http://schemas.microsoft.com/office/powerpoint/2010/main" val="4108176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838200" y="116116"/>
            <a:ext cx="10515600" cy="566056"/>
          </a:xfrm>
        </p:spPr>
        <p:txBody>
          <a:bodyPr>
            <a:normAutofit/>
          </a:bodyPr>
          <a:lstStyle/>
          <a:p>
            <a:pPr algn="r"/>
            <a:r>
              <a:rPr lang="ar-SA" sz="2800" b="1" dirty="0" smtClean="0">
                <a:solidFill>
                  <a:schemeClr val="accent1"/>
                </a:solidFill>
              </a:rPr>
              <a:t>الحضارة الكنعانية:</a:t>
            </a:r>
            <a:r>
              <a:rPr lang="en-US" sz="2800" b="1" dirty="0" smtClean="0">
                <a:solidFill>
                  <a:schemeClr val="accent1"/>
                </a:solidFill>
              </a:rPr>
              <a:t>  </a:t>
            </a:r>
            <a:endParaRPr lang="ar-JO" sz="2800" b="1" dirty="0">
              <a:solidFill>
                <a:schemeClr val="accent1"/>
              </a:solidFill>
            </a:endParaRPr>
          </a:p>
        </p:txBody>
      </p:sp>
      <p:sp>
        <p:nvSpPr>
          <p:cNvPr id="4" name="عنصر نائب للمحتوى 3"/>
          <p:cNvSpPr>
            <a:spLocks noGrp="1"/>
          </p:cNvSpPr>
          <p:nvPr>
            <p:ph idx="1"/>
          </p:nvPr>
        </p:nvSpPr>
        <p:spPr>
          <a:xfrm>
            <a:off x="838200" y="522514"/>
            <a:ext cx="10515600" cy="6335485"/>
          </a:xfrm>
        </p:spPr>
        <p:txBody>
          <a:bodyPr>
            <a:normAutofit fontScale="92500" lnSpcReduction="20000"/>
          </a:bodyPr>
          <a:lstStyle/>
          <a:p>
            <a:pPr marL="0" indent="0" algn="r">
              <a:buNone/>
            </a:pPr>
            <a:r>
              <a:rPr lang="ar-JO" dirty="0" smtClean="0">
                <a:cs typeface="+mj-cs"/>
              </a:rPr>
              <a:t>قدم الكنعانيون إلى فلسطين من جزيرة العرب في (2500) ق.م، وكانت هجرتهم واسعة بحيث أصبحوا العرق الغالب في البلاد وأسسوا ما لا يقل عن (200) مدينة وقرية في فلسطين (صالح، </a:t>
            </a:r>
            <a:r>
              <a:rPr lang="ar-JO" dirty="0">
                <a:cs typeface="+mj-cs"/>
              </a:rPr>
              <a:t>12). </a:t>
            </a:r>
            <a:r>
              <a:rPr lang="ar-JO" dirty="0">
                <a:solidFill>
                  <a:srgbClr val="FF0000"/>
                </a:solidFill>
                <a:cs typeface="+mj-cs"/>
              </a:rPr>
              <a:t>غير</a:t>
            </a:r>
            <a:r>
              <a:rPr lang="ar-JO" dirty="0">
                <a:cs typeface="+mj-cs"/>
              </a:rPr>
              <a:t> أن بعض الباحثين يستنتجون أن الكنعانيين </a:t>
            </a:r>
            <a:r>
              <a:rPr lang="ar-JO" dirty="0" smtClean="0">
                <a:cs typeface="+mj-cs"/>
              </a:rPr>
              <a:t>كانوا </a:t>
            </a:r>
            <a:r>
              <a:rPr lang="ar-JO" dirty="0">
                <a:cs typeface="+mj-cs"/>
              </a:rPr>
              <a:t>مستقرين في </a:t>
            </a:r>
            <a:r>
              <a:rPr lang="ar-JO" dirty="0" smtClean="0">
                <a:cs typeface="+mj-cs"/>
              </a:rPr>
              <a:t>البلاد قبل ذلك، </a:t>
            </a:r>
            <a:r>
              <a:rPr lang="ar-JO" dirty="0">
                <a:cs typeface="+mj-cs"/>
              </a:rPr>
              <a:t>مستندين إلى مكتشفات الآثار المصرية، </a:t>
            </a:r>
            <a:r>
              <a:rPr lang="ar-JO" dirty="0">
                <a:solidFill>
                  <a:srgbClr val="FF0000"/>
                </a:solidFill>
                <a:cs typeface="+mj-cs"/>
              </a:rPr>
              <a:t>ويذهب</a:t>
            </a:r>
            <a:r>
              <a:rPr lang="ar-JO" dirty="0">
                <a:cs typeface="+mj-cs"/>
              </a:rPr>
              <a:t> باحثون آخرون إلى أبعد من ذلك، حيث يشيرون إلى وجود الكنعانيين ما قبل سبعة آلاف سنة، وذلك من خلال تتبع الآثار في مدنهم القديمة، وأقدمها مدينة أريحا الباقية حتى اليوم التي تعتبر أقدم مدينة في </a:t>
            </a:r>
            <a:r>
              <a:rPr lang="ar-JO" dirty="0" smtClean="0">
                <a:cs typeface="+mj-cs"/>
              </a:rPr>
              <a:t>العالم</a:t>
            </a:r>
            <a:r>
              <a:rPr lang="ar-JO" dirty="0">
                <a:cs typeface="+mj-cs"/>
              </a:rPr>
              <a:t>. وإن تأرجحت تقديرات البداية الزمنية لوجود الكنعانيين فمما لا خلاف فيه إطلاقاً أنهم كانوا أول من سكن المنطقة من الشعوب المعروفة تاريخياً وأول من بنا حضارة على أرض </a:t>
            </a:r>
            <a:r>
              <a:rPr lang="ar-JO" dirty="0" smtClean="0">
                <a:cs typeface="+mj-cs"/>
              </a:rPr>
              <a:t>فلسطين</a:t>
            </a:r>
            <a:r>
              <a:rPr lang="ar-JO" dirty="0">
                <a:cs typeface="+mj-cs"/>
              </a:rPr>
              <a:t> </a:t>
            </a:r>
            <a:r>
              <a:rPr lang="ar-JO" dirty="0" smtClean="0">
                <a:cs typeface="+mj-cs"/>
              </a:rPr>
              <a:t>(الموسوعة الفلسطينية).</a:t>
            </a:r>
          </a:p>
          <a:p>
            <a:pPr marL="0" indent="0" algn="r">
              <a:buNone/>
            </a:pPr>
            <a:r>
              <a:rPr lang="ar-JO" dirty="0" smtClean="0">
                <a:cs typeface="+mj-cs"/>
              </a:rPr>
              <a:t>يتزامن العصر الكنعاني في تاريخ فلسطين مع ما يسمى عصر الآباء في التاريخ اليهودي، لذلك فقد كان هناك جهد يهودي للتمويه على هوية الكنعانيين خدمة للادعاء القائل بالحق التاريخي لليهود في فلسطين. </a:t>
            </a:r>
            <a:r>
              <a:rPr lang="ar-JO" dirty="0" smtClean="0">
                <a:solidFill>
                  <a:srgbClr val="FF0000"/>
                </a:solidFill>
                <a:cs typeface="+mj-cs"/>
              </a:rPr>
              <a:t>وفي</a:t>
            </a:r>
            <a:r>
              <a:rPr lang="ar-JO" dirty="0" smtClean="0">
                <a:cs typeface="+mj-cs"/>
              </a:rPr>
              <a:t> هذا السياق تم توظيف ما يسمى بالدراسات التوراتية أو علم الآثار </a:t>
            </a:r>
            <a:r>
              <a:rPr lang="ar-JO" dirty="0" err="1" smtClean="0">
                <a:cs typeface="+mj-cs"/>
              </a:rPr>
              <a:t>التوراتي</a:t>
            </a:r>
            <a:r>
              <a:rPr lang="ar-JO" dirty="0" smtClean="0">
                <a:cs typeface="+mj-cs"/>
              </a:rPr>
              <a:t> لتحقيق هذا الهدف، </a:t>
            </a:r>
            <a:r>
              <a:rPr lang="ar-JO" dirty="0" smtClean="0">
                <a:solidFill>
                  <a:srgbClr val="FF0000"/>
                </a:solidFill>
                <a:cs typeface="+mj-cs"/>
              </a:rPr>
              <a:t>وقد</a:t>
            </a:r>
            <a:r>
              <a:rPr lang="ar-JO" dirty="0" smtClean="0">
                <a:cs typeface="+mj-cs"/>
              </a:rPr>
              <a:t> قام عدد من الباحثين المرموقين مؤخرا بنزع الشرعية العلمية عن تلك الدراسات (شوفاني، 62).</a:t>
            </a:r>
          </a:p>
          <a:p>
            <a:pPr marL="0" indent="0" algn="r">
              <a:buNone/>
            </a:pPr>
            <a:r>
              <a:rPr lang="ar-JO" dirty="0" smtClean="0">
                <a:cs typeface="+mj-cs"/>
              </a:rPr>
              <a:t>يزداد الميل لدى الباحثين في تاريخ الشرق الأدنى لاعتبار الكنعانيين جزءا من الأرومة العمورية التي تبلورت شخصيتها خلال الألف الثالث قبل الميلاد، وتمددت شرقا إلى بلاد الرافدين حيث أقامت امبراطورية بابل القوية أيام حمورابي وإليها ينتمي </a:t>
            </a:r>
            <a:r>
              <a:rPr lang="ar-JO" dirty="0" err="1" smtClean="0">
                <a:cs typeface="+mj-cs"/>
              </a:rPr>
              <a:t>الهكسوس</a:t>
            </a:r>
            <a:r>
              <a:rPr lang="ar-JO" dirty="0" smtClean="0">
                <a:cs typeface="+mj-cs"/>
              </a:rPr>
              <a:t> الذين حكموا مصر (شوفاني، 62).</a:t>
            </a:r>
          </a:p>
          <a:p>
            <a:pPr marL="0" indent="0" algn="r">
              <a:buNone/>
            </a:pPr>
            <a:r>
              <a:rPr lang="ar-JO" dirty="0" smtClean="0">
                <a:cs typeface="+mj-cs"/>
              </a:rPr>
              <a:t>وورد في الكتابات العبرية أن الكنعانيين هم سكان البلاد الأصليون، كما ذكر في التوراة أنهم الشعب </a:t>
            </a:r>
            <a:r>
              <a:rPr lang="ar-JO" dirty="0" err="1" smtClean="0">
                <a:cs typeface="+mj-cs"/>
              </a:rPr>
              <a:t>الأموري</a:t>
            </a:r>
            <a:r>
              <a:rPr lang="ar-JO" dirty="0" smtClean="0">
                <a:cs typeface="+mj-cs"/>
              </a:rPr>
              <a:t> (الموسوعة الفلسطينية). </a:t>
            </a:r>
            <a:r>
              <a:rPr lang="ar-JO" dirty="0" smtClean="0">
                <a:solidFill>
                  <a:srgbClr val="FF0000"/>
                </a:solidFill>
                <a:cs typeface="+mj-cs"/>
              </a:rPr>
              <a:t>يرى</a:t>
            </a:r>
            <a:r>
              <a:rPr lang="ar-JO" dirty="0" smtClean="0">
                <a:cs typeface="+mj-cs"/>
              </a:rPr>
              <a:t> ثقات المؤرخين أن معظم أهل فلسطين الحاليين وخصوصا القرويين هم من أنسال القبائل الكنعانية والعمورية والفلسطينية، والقبائل العربية التي استقرت في فلسطين قبل الفتح الإسلامي وبعده واندمج الجميع في نسيج واحد يجمعهم الإسلام واللغة العربية طيلة ثلاثة عشر قرنا (صالح، 12).    </a:t>
            </a:r>
            <a:endParaRPr lang="ar-JO" dirty="0">
              <a:cs typeface="+mj-cs"/>
            </a:endParaRPr>
          </a:p>
        </p:txBody>
      </p:sp>
    </p:spTree>
    <p:extLst>
      <p:ext uri="{BB962C8B-B14F-4D97-AF65-F5344CB8AC3E}">
        <p14:creationId xmlns:p14="http://schemas.microsoft.com/office/powerpoint/2010/main" val="177321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5622</TotalTime>
  <Words>2771</Words>
  <Application>Microsoft Office PowerPoint</Application>
  <PresentationFormat>ملء الشاشة</PresentationFormat>
  <Paragraphs>106</Paragraphs>
  <Slides>22</Slides>
  <Notes>2</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22</vt:i4>
      </vt:variant>
    </vt:vector>
  </HeadingPairs>
  <TitlesOfParts>
    <vt:vector size="27" baseType="lpstr">
      <vt:lpstr>Arial</vt:lpstr>
      <vt:lpstr>Calibri</vt:lpstr>
      <vt:lpstr>Calibri Light</vt:lpstr>
      <vt:lpstr>Times New Roman</vt:lpstr>
      <vt:lpstr>Office Theme</vt:lpstr>
      <vt:lpstr>   بسم الله الرحمن الرحيم  عنوان المحاضرة   فلسطين القديمة وفلسطين الاسلامية  تقديم: عبدالسلام معلا    </vt:lpstr>
      <vt:lpstr> فلسطين في العصور القديمة:</vt:lpstr>
      <vt:lpstr>خريطة فلسطين:</vt:lpstr>
      <vt:lpstr>عرض تقديمي في PowerPoint</vt:lpstr>
      <vt:lpstr>ثالثا: الاسم الذي عرفت به المنطقة</vt:lpstr>
      <vt:lpstr>رابعا: الحضارات القديمة</vt:lpstr>
      <vt:lpstr>فلسطين في عصور التاريخ الأولى:</vt:lpstr>
      <vt:lpstr>:العصر الحديدي </vt:lpstr>
      <vt:lpstr>الحضارة الكنعانية:  </vt:lpstr>
      <vt:lpstr>عرض تقديمي في PowerPoint</vt:lpstr>
      <vt:lpstr>أرض كنعان:</vt:lpstr>
      <vt:lpstr> الفلستيون:</vt:lpstr>
      <vt:lpstr>حكم بني إسرائيل:</vt:lpstr>
      <vt:lpstr>دخول يوشع بن نون أرض فلسطين:</vt:lpstr>
      <vt:lpstr>منذ (730) ق.م دخلت فلسطين تحت الحكم الأشوري القادم من العراق حتى (645) ق. م وقد ورثهم البابليون في النفوذ حتى(539) ق.م وكان الآشوريون والبابليون يتبادلون النفوذ على فلسطين مع المصريين (صالح: الطريق، 21).   العصر الفارسي: (539-333) ق.م.  بعد احتلال الفرس لبابل سمح ملكهم كورش (سيروس كما يطلق عليه مؤرخي اليهود) لليهود بالعودة إلى فلسطين لكن الغالبية منهم فضلت البقاء في بابل وقد لاقى اليهود على يد الفرس معاملة حسنة لأنهم كانوا أعداء البابليين وغدت يهوذا ولاية من ولايات الفرس حتى سنة 332 ق.م، حيث انتقلت إلى ملك الاسكندر المقدوني بعد أن هزم الفرس واحتل سورية وفلسطين (ويكي).   العصر اليوناني: (333-65) ق.م بعد وفاة الاسكندر 336 قبل الميلاد، اقتسم قواده الملك، فحكم سلوقس سورية وأسس فيها دولة السلوقيين، وحكم بطليموس مصر وأسس فيها دولة البطالسة وكانت يهوذا من نصيب البطالسة، وحكم البطالسة اليهود رغم مقاومتهم العنيفة التي أكرهت بطليموس الأول على هدم القدس ودك أسوارها، وإرسال مائة ألف أسير من اليهود إلى مصر سنة 320 قبل الميلاد (ويكي). </vt:lpstr>
      <vt:lpstr>العصر الروماني: (63) ق.م حتى الفتح الإسلامي في 636م</vt:lpstr>
      <vt:lpstr>تقييم عصر بني إسرائيل:</vt:lpstr>
      <vt:lpstr>تفنيد الادعاءات الصهيونية بأحقيتهم في أرض فلسطين:</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Idea-Report</dc:title>
  <dc:creator>abdulsalam mualla</dc:creator>
  <cp:lastModifiedBy>aladdin nimer</cp:lastModifiedBy>
  <cp:revision>312</cp:revision>
  <dcterms:created xsi:type="dcterms:W3CDTF">2015-04-01T02:25:19Z</dcterms:created>
  <dcterms:modified xsi:type="dcterms:W3CDTF">2017-11-29T07:31:45Z</dcterms:modified>
</cp:coreProperties>
</file>